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725" r:id="rId2"/>
  </p:sldMasterIdLst>
  <p:notesMasterIdLst>
    <p:notesMasterId r:id="rId115"/>
  </p:notesMasterIdLst>
  <p:handoutMasterIdLst>
    <p:handoutMasterId r:id="rId116"/>
  </p:handoutMasterIdLst>
  <p:sldIdLst>
    <p:sldId id="392" r:id="rId3"/>
    <p:sldId id="374" r:id="rId4"/>
    <p:sldId id="377" r:id="rId5"/>
    <p:sldId id="378" r:id="rId6"/>
    <p:sldId id="379" r:id="rId7"/>
    <p:sldId id="380" r:id="rId8"/>
    <p:sldId id="382" r:id="rId9"/>
    <p:sldId id="383" r:id="rId10"/>
    <p:sldId id="386" r:id="rId11"/>
    <p:sldId id="387" r:id="rId12"/>
    <p:sldId id="388" r:id="rId13"/>
    <p:sldId id="393" r:id="rId14"/>
    <p:sldId id="394" r:id="rId15"/>
    <p:sldId id="395" r:id="rId16"/>
    <p:sldId id="396" r:id="rId17"/>
    <p:sldId id="397" r:id="rId18"/>
    <p:sldId id="398" r:id="rId19"/>
    <p:sldId id="399" r:id="rId20"/>
    <p:sldId id="400" r:id="rId21"/>
    <p:sldId id="401" r:id="rId22"/>
    <p:sldId id="402" r:id="rId23"/>
    <p:sldId id="403" r:id="rId24"/>
    <p:sldId id="404" r:id="rId25"/>
    <p:sldId id="405" r:id="rId26"/>
    <p:sldId id="406" r:id="rId27"/>
    <p:sldId id="407" r:id="rId28"/>
    <p:sldId id="408" r:id="rId29"/>
    <p:sldId id="409" r:id="rId30"/>
    <p:sldId id="410" r:id="rId31"/>
    <p:sldId id="411" r:id="rId32"/>
    <p:sldId id="412" r:id="rId33"/>
    <p:sldId id="413" r:id="rId34"/>
    <p:sldId id="414" r:id="rId35"/>
    <p:sldId id="415" r:id="rId36"/>
    <p:sldId id="416" r:id="rId37"/>
    <p:sldId id="417" r:id="rId38"/>
    <p:sldId id="418" r:id="rId39"/>
    <p:sldId id="419" r:id="rId40"/>
    <p:sldId id="420" r:id="rId41"/>
    <p:sldId id="421" r:id="rId42"/>
    <p:sldId id="422" r:id="rId43"/>
    <p:sldId id="423" r:id="rId44"/>
    <p:sldId id="425" r:id="rId45"/>
    <p:sldId id="426" r:id="rId46"/>
    <p:sldId id="427" r:id="rId47"/>
    <p:sldId id="428" r:id="rId48"/>
    <p:sldId id="429" r:id="rId49"/>
    <p:sldId id="430" r:id="rId50"/>
    <p:sldId id="431" r:id="rId51"/>
    <p:sldId id="432" r:id="rId52"/>
    <p:sldId id="433" r:id="rId53"/>
    <p:sldId id="434" r:id="rId54"/>
    <p:sldId id="435" r:id="rId55"/>
    <p:sldId id="436" r:id="rId56"/>
    <p:sldId id="437" r:id="rId57"/>
    <p:sldId id="438" r:id="rId58"/>
    <p:sldId id="439" r:id="rId59"/>
    <p:sldId id="440" r:id="rId60"/>
    <p:sldId id="441" r:id="rId61"/>
    <p:sldId id="442" r:id="rId62"/>
    <p:sldId id="443" r:id="rId63"/>
    <p:sldId id="444" r:id="rId64"/>
    <p:sldId id="445" r:id="rId65"/>
    <p:sldId id="446" r:id="rId66"/>
    <p:sldId id="447" r:id="rId67"/>
    <p:sldId id="448" r:id="rId68"/>
    <p:sldId id="449" r:id="rId69"/>
    <p:sldId id="450" r:id="rId70"/>
    <p:sldId id="453" r:id="rId71"/>
    <p:sldId id="454" r:id="rId72"/>
    <p:sldId id="455" r:id="rId73"/>
    <p:sldId id="456" r:id="rId74"/>
    <p:sldId id="457" r:id="rId75"/>
    <p:sldId id="458" r:id="rId76"/>
    <p:sldId id="459" r:id="rId77"/>
    <p:sldId id="460" r:id="rId78"/>
    <p:sldId id="461" r:id="rId79"/>
    <p:sldId id="462" r:id="rId80"/>
    <p:sldId id="463" r:id="rId81"/>
    <p:sldId id="464" r:id="rId82"/>
    <p:sldId id="465" r:id="rId83"/>
    <p:sldId id="466" r:id="rId84"/>
    <p:sldId id="467" r:id="rId85"/>
    <p:sldId id="468" r:id="rId86"/>
    <p:sldId id="469" r:id="rId87"/>
    <p:sldId id="470" r:id="rId88"/>
    <p:sldId id="471" r:id="rId89"/>
    <p:sldId id="472" r:id="rId90"/>
    <p:sldId id="473" r:id="rId91"/>
    <p:sldId id="474" r:id="rId92"/>
    <p:sldId id="475" r:id="rId93"/>
    <p:sldId id="476" r:id="rId94"/>
    <p:sldId id="477" r:id="rId95"/>
    <p:sldId id="478" r:id="rId96"/>
    <p:sldId id="479" r:id="rId97"/>
    <p:sldId id="480" r:id="rId98"/>
    <p:sldId id="481" r:id="rId99"/>
    <p:sldId id="482" r:id="rId100"/>
    <p:sldId id="483" r:id="rId101"/>
    <p:sldId id="484" r:id="rId102"/>
    <p:sldId id="486" r:id="rId103"/>
    <p:sldId id="488" r:id="rId104"/>
    <p:sldId id="489" r:id="rId105"/>
    <p:sldId id="490" r:id="rId106"/>
    <p:sldId id="491" r:id="rId107"/>
    <p:sldId id="494" r:id="rId108"/>
    <p:sldId id="495" r:id="rId109"/>
    <p:sldId id="496" r:id="rId110"/>
    <p:sldId id="497" r:id="rId111"/>
    <p:sldId id="498" r:id="rId112"/>
    <p:sldId id="499" r:id="rId113"/>
    <p:sldId id="500" r:id="rId114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48" autoAdjust="0"/>
    <p:restoredTop sz="89767" autoAdjust="0"/>
  </p:normalViewPr>
  <p:slideViewPr>
    <p:cSldViewPr snapToGrid="0">
      <p:cViewPr varScale="1">
        <p:scale>
          <a:sx n="67" d="100"/>
          <a:sy n="67" d="100"/>
        </p:scale>
        <p:origin x="1092" y="4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-2544" y="-10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presProps" Target="presProps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slide" Target="slides/slide108.xml"/><Relationship Id="rId11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slide" Target="slides/slide111.xml"/><Relationship Id="rId11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F04F0-ED99-4A7D-AD7F-22DD5823387D}" type="datetimeFigureOut">
              <a:rPr lang="en-CA" smtClean="0"/>
              <a:t>2019-04-23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EDBF7C-66B1-4946-B091-A4A819905A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85060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A6F3147-B3C0-4B2A-B964-AB106F786BE1}" type="datetimeFigureOut">
              <a:rPr lang="en-US"/>
              <a:pPr>
                <a:defRPr/>
              </a:pPr>
              <a:t>4/23/2019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CA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BF7B1FF-DFE5-4B27-8E0E-F1DDF2FB76B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19816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44BEEE-5C29-40F7-9F64-33A4D709F4A3}" type="slidenum">
              <a:rPr lang="en-CA" smtClean="0"/>
              <a:pPr>
                <a:defRPr/>
              </a:pPr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1438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687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308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6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039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665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68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4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540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9100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96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8A1969-EA7D-4071-869D-3CE6FA03CE61}" type="slidenum">
              <a:rPr lang="en-CA" smtClean="0"/>
              <a:pPr>
                <a:defRPr/>
              </a:pPr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54395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2737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7811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048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6539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1585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8180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0988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1310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4697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708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B71C4F-343F-4F61-849F-7E5FB815FE12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78755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973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0754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0059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423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0392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1503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4190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5804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5381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160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876C20-2364-43D6-AF5E-F47A8E9FCD91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12463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8411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6501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039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void fill(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x,int</a:t>
            </a:r>
            <a:r>
              <a:rPr lang="en-US" dirty="0" smtClean="0"/>
              <a:t> </a:t>
            </a:r>
            <a:r>
              <a:rPr lang="en-US" dirty="0" err="1" smtClean="0"/>
              <a:t>y,int</a:t>
            </a:r>
            <a:r>
              <a:rPr lang="en-US" dirty="0" smtClean="0"/>
              <a:t> r,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c,char</a:t>
            </a:r>
            <a:r>
              <a:rPr lang="en-US" dirty="0" smtClean="0"/>
              <a:t> p)</a:t>
            </a: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	if(x&gt;=r || x&lt;0 || y&gt;=c || y&lt;0)</a:t>
            </a:r>
          </a:p>
          <a:p>
            <a:r>
              <a:rPr lang="en-US" dirty="0" smtClean="0"/>
              <a:t>	{</a:t>
            </a:r>
          </a:p>
          <a:p>
            <a:r>
              <a:rPr lang="en-US" dirty="0" smtClean="0"/>
              <a:t>		return;</a:t>
            </a:r>
          </a:p>
          <a:p>
            <a:r>
              <a:rPr lang="en-US" dirty="0" smtClean="0"/>
              <a:t>	}</a:t>
            </a:r>
          </a:p>
          <a:p>
            <a:r>
              <a:rPr lang="en-US" dirty="0" smtClean="0"/>
              <a:t>	if(a[x][y]==p || a[x][y]=='#')</a:t>
            </a:r>
          </a:p>
          <a:p>
            <a:r>
              <a:rPr lang="en-US" dirty="0" smtClean="0"/>
              <a:t>	{</a:t>
            </a:r>
          </a:p>
          <a:p>
            <a:r>
              <a:rPr lang="en-US" dirty="0" smtClean="0"/>
              <a:t>		return;</a:t>
            </a:r>
          </a:p>
          <a:p>
            <a:r>
              <a:rPr lang="en-US" dirty="0" smtClean="0"/>
              <a:t>	}</a:t>
            </a:r>
          </a:p>
          <a:p>
            <a:r>
              <a:rPr lang="en-US" dirty="0" smtClean="0"/>
              <a:t>	</a:t>
            </a:r>
          </a:p>
          <a:p>
            <a:r>
              <a:rPr lang="en-US" dirty="0" smtClean="0"/>
              <a:t>	a[x][y] = '#';</a:t>
            </a:r>
          </a:p>
          <a:p>
            <a:r>
              <a:rPr lang="en-US" dirty="0" smtClean="0"/>
              <a:t>	</a:t>
            </a:r>
          </a:p>
          <a:p>
            <a:r>
              <a:rPr lang="en-US" dirty="0" smtClean="0"/>
              <a:t>	</a:t>
            </a:r>
          </a:p>
          <a:p>
            <a:r>
              <a:rPr lang="en-US" dirty="0" smtClean="0"/>
              <a:t>	fill(x-1,y,r,c,p);</a:t>
            </a:r>
          </a:p>
          <a:p>
            <a:r>
              <a:rPr lang="en-US" dirty="0" smtClean="0"/>
              <a:t>	</a:t>
            </a:r>
          </a:p>
          <a:p>
            <a:r>
              <a:rPr lang="en-US" dirty="0" smtClean="0"/>
              <a:t>	fill(x,y-1,r,c,p);</a:t>
            </a:r>
          </a:p>
          <a:p>
            <a:r>
              <a:rPr lang="en-US" dirty="0" smtClean="0"/>
              <a:t>	fill(x,y+1,r,c,p);</a:t>
            </a:r>
          </a:p>
          <a:p>
            <a:r>
              <a:rPr lang="en-US" dirty="0" smtClean="0"/>
              <a:t>	</a:t>
            </a:r>
          </a:p>
          <a:p>
            <a:r>
              <a:rPr lang="en-US" dirty="0" smtClean="0"/>
              <a:t>	fill(x+1,y,r,c,p);</a:t>
            </a:r>
          </a:p>
          <a:p>
            <a:r>
              <a:rPr lang="en-US" dirty="0" smtClean="0"/>
              <a:t>	</a:t>
            </a:r>
          </a:p>
          <a:p>
            <a:r>
              <a:rPr lang="en-US" dirty="0" smtClean="0"/>
              <a:t>	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104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11041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F5488C-E6FC-4166-9C8F-C1AD1B519717}" type="slidenum">
              <a:rPr lang="en-CA" smtClean="0"/>
              <a:pPr>
                <a:defRPr/>
              </a:pPr>
              <a:t>105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95478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632D40E-0949-4BE1-8D89-245EDD021D8F}" type="slidenum">
              <a:rPr lang="en-US" altLang="zh-CN" sz="1200" b="0"/>
              <a:pPr eaLnBrk="1" hangingPunct="1"/>
              <a:t>111</a:t>
            </a:fld>
            <a:endParaRPr lang="en-US" altLang="zh-CN" sz="1200" b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44814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A2ABE37-3F17-40CF-94B6-7485712E1DFA}" type="slidenum">
              <a:rPr lang="en-US" altLang="zh-CN" sz="1200" b="0"/>
              <a:pPr eaLnBrk="1" hangingPunct="1"/>
              <a:t>112</a:t>
            </a:fld>
            <a:endParaRPr lang="en-US" altLang="zh-CN" sz="1200" b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6503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C27EB7C-2533-4F77-BC5C-EA3E1BF9D1D6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2755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7F8787-A6BD-4FD7-B3F1-0751A45F71B7}" type="slidenum">
              <a:rPr lang="en-CA" smtClean="0"/>
              <a:pPr>
                <a:defRPr/>
              </a:pPr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0725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F8D529-FD5A-4B36-8123-C023A80B6E83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4481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9A49F8-B12F-41FE-954B-5CEE6F3ECC4A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17575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91EB41-8E01-4DE7-B652-AD4D1871AB27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7862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6" name="Text Box 14"/>
          <p:cNvSpPr txBox="1">
            <a:spLocks noChangeArrowheads="1"/>
          </p:cNvSpPr>
          <p:nvPr userDrawn="1"/>
        </p:nvSpPr>
        <p:spPr bwMode="auto">
          <a:xfrm>
            <a:off x="5039784" y="260350"/>
            <a:ext cx="6720416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ECE 250 </a:t>
            </a:r>
            <a:r>
              <a:rPr lang="en-US" sz="20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Algorithms and Data Structures</a:t>
            </a:r>
          </a:p>
        </p:txBody>
      </p:sp>
      <p:sp>
        <p:nvSpPr>
          <p:cNvPr id="7" name="Text Box 14"/>
          <p:cNvSpPr txBox="1">
            <a:spLocks noChangeArrowheads="1"/>
          </p:cNvSpPr>
          <p:nvPr userDrawn="1"/>
        </p:nvSpPr>
        <p:spPr bwMode="auto">
          <a:xfrm>
            <a:off x="7296152" y="4365626"/>
            <a:ext cx="4895849" cy="227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>
            <a:spAutoFit/>
          </a:bodyPr>
          <a:lstStyle/>
          <a:p>
            <a:pPr defTabSz="457200">
              <a:spcBef>
                <a:spcPct val="20000"/>
              </a:spcBef>
              <a:defRPr/>
            </a:pP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Douglas Wilhelm Harder, </a:t>
            </a:r>
            <a:r>
              <a:rPr lang="en-US" sz="1200" b="1" kern="0" dirty="0" err="1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M.Math</a:t>
            </a: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. LEL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Department of Electrical and Computer Engineering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University of Waterloo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Waterloo, Ontario, Canada</a:t>
            </a:r>
          </a:p>
          <a:p>
            <a:pPr defTabSz="457200">
              <a:spcBef>
                <a:spcPct val="20000"/>
              </a:spcBef>
              <a:defRPr/>
            </a:pPr>
            <a:endParaRPr lang="en-US" sz="11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ece.uwaterloo.ca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dwharder@alumni.uwaterloo.ca</a:t>
            </a:r>
          </a:p>
          <a:p>
            <a:pPr defTabSz="457200">
              <a:spcBef>
                <a:spcPct val="20000"/>
              </a:spcBef>
              <a:defRPr/>
            </a:pPr>
            <a:endParaRPr lang="en-CA" sz="9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CA" sz="900" dirty="0">
                <a:solidFill>
                  <a:srgbClr val="FFFFFF"/>
                </a:solidFill>
                <a:latin typeface="Arial"/>
                <a:ea typeface="ＭＳ Ｐゴシック" charset="-128"/>
              </a:rPr>
              <a:t>© 2006-2013 by Douglas Wilhelm Harder.  Some rights reserved.</a:t>
            </a:r>
            <a:endParaRPr lang="en-US" sz="9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endParaRPr lang="en-CA" sz="24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</p:txBody>
      </p:sp>
      <p:pic>
        <p:nvPicPr>
          <p:cNvPr id="5" name="Picture 2" descr="C:\Users\dwharder\Desktop\cc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63818" y="6373813"/>
            <a:ext cx="905933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530604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588909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392903"/>
      </p:ext>
    </p:extLst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38307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914400" y="1981200"/>
            <a:ext cx="103632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31C9E5CE-ED95-4F15-B5C0-26BDE959E3F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406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1"/>
            <a:ext cx="10972800" cy="563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838200"/>
            <a:ext cx="5740400" cy="5410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838200"/>
            <a:ext cx="5740400" cy="5410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CS223 Advanced Data Structures and Algorithms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6B9087A-CDA7-4A38-8D18-2446CA05708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77302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11454893" y="387350"/>
            <a:ext cx="40267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fld id="{CB04C21C-B0BC-4588-B282-CC300FAFEEC9}" type="slidenum">
              <a:rPr lang="en-CA" sz="14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defRPr/>
              </a:pPr>
              <a:t>‹#›</a:t>
            </a:fld>
            <a:endParaRPr lang="en-CA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3888318" y="111126"/>
            <a:ext cx="7776633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Single-source shortest path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768479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28D29-1ECB-41DF-951B-2A23F95AD026}" type="datetimeFigureOut">
              <a:rPr lang="en-US" smtClean="0"/>
              <a:t>4/23/2019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E3F4F-51B2-42EE-AFA2-40C4572185C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54893" y="387350"/>
            <a:ext cx="40267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fld id="{CB04C21C-B0BC-4588-B282-CC300FAFEEC9}" type="slidenum">
              <a:rPr lang="en-CA" sz="14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defRPr/>
              </a:pPr>
              <a:t>‹#›</a:t>
            </a:fld>
            <a:endParaRPr lang="en-CA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3888318" y="111126"/>
            <a:ext cx="7776633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Single-source shortest path</a:t>
            </a:r>
          </a:p>
        </p:txBody>
      </p:sp>
    </p:spTree>
    <p:extLst>
      <p:ext uri="{BB962C8B-B14F-4D97-AF65-F5344CB8AC3E}">
        <p14:creationId xmlns:p14="http://schemas.microsoft.com/office/powerpoint/2010/main" val="1398859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513204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567504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802349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033749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351957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CA" dirty="0" smtClean="0"/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053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gi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Single-source shortest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path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58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Shortest Path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</a:t>
            </a:r>
            <a:r>
              <a:rPr lang="en-US" altLang="en-US" sz="2400" dirty="0" smtClean="0">
                <a:latin typeface="Arial" charset="0"/>
                <a:cs typeface="Arial" charset="0"/>
              </a:rPr>
              <a:t>Consider the following graph</a:t>
            </a:r>
          </a:p>
          <a:p>
            <a:pPr lvl="1"/>
            <a:r>
              <a:rPr lang="en-US" altLang="en-US" sz="2000" dirty="0" smtClean="0">
                <a:latin typeface="Arial" charset="0"/>
                <a:cs typeface="Arial" charset="0"/>
              </a:rPr>
              <a:t>All edges have positive weight</a:t>
            </a:r>
          </a:p>
          <a:p>
            <a:pPr lvl="1"/>
            <a:r>
              <a:rPr lang="en-US" altLang="en-US" sz="2000" dirty="0" smtClean="0">
                <a:latin typeface="Arial" charset="0"/>
                <a:cs typeface="Arial" charset="0"/>
              </a:rPr>
              <a:t>There exists cycles—it is not a DAG</a:t>
            </a:r>
          </a:p>
        </p:txBody>
      </p:sp>
      <p:pic>
        <p:nvPicPr>
          <p:cNvPr id="18436" name="Picture 5" descr="sp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071" y="3043665"/>
            <a:ext cx="30956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189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Line 2"/>
          <p:cNvSpPr>
            <a:spLocks noChangeShapeType="1"/>
          </p:cNvSpPr>
          <p:nvPr/>
        </p:nvSpPr>
        <p:spPr bwMode="auto">
          <a:xfrm>
            <a:off x="4476751" y="3400425"/>
            <a:ext cx="2290763" cy="1041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3" name="Line 3"/>
          <p:cNvSpPr>
            <a:spLocks noChangeShapeType="1"/>
          </p:cNvSpPr>
          <p:nvPr/>
        </p:nvSpPr>
        <p:spPr bwMode="auto">
          <a:xfrm>
            <a:off x="3335338" y="4518025"/>
            <a:ext cx="16494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4" name="Line 4"/>
          <p:cNvSpPr>
            <a:spLocks noChangeShapeType="1"/>
          </p:cNvSpPr>
          <p:nvPr/>
        </p:nvSpPr>
        <p:spPr bwMode="auto">
          <a:xfrm flipH="1">
            <a:off x="3194050" y="3519489"/>
            <a:ext cx="952500" cy="8143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5" name="Line 5"/>
          <p:cNvSpPr>
            <a:spLocks noChangeShapeType="1"/>
          </p:cNvSpPr>
          <p:nvPr/>
        </p:nvSpPr>
        <p:spPr bwMode="auto">
          <a:xfrm flipH="1">
            <a:off x="7046913" y="3490914"/>
            <a:ext cx="709612" cy="8651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6" name="Line 6"/>
          <p:cNvSpPr>
            <a:spLocks noChangeShapeType="1"/>
          </p:cNvSpPr>
          <p:nvPr/>
        </p:nvSpPr>
        <p:spPr bwMode="auto">
          <a:xfrm>
            <a:off x="8032751" y="3500438"/>
            <a:ext cx="633413" cy="8874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7" name="Line 7"/>
          <p:cNvSpPr>
            <a:spLocks noChangeShapeType="1"/>
          </p:cNvSpPr>
          <p:nvPr/>
        </p:nvSpPr>
        <p:spPr bwMode="auto">
          <a:xfrm>
            <a:off x="4406901" y="3482975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8" name="Line 8"/>
          <p:cNvSpPr>
            <a:spLocks noChangeShapeType="1"/>
          </p:cNvSpPr>
          <p:nvPr/>
        </p:nvSpPr>
        <p:spPr bwMode="auto">
          <a:xfrm flipH="1">
            <a:off x="4421188" y="2630489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9" name="Line 9"/>
          <p:cNvSpPr>
            <a:spLocks noChangeShapeType="1"/>
          </p:cNvSpPr>
          <p:nvPr/>
        </p:nvSpPr>
        <p:spPr bwMode="auto">
          <a:xfrm>
            <a:off x="6242050" y="2635251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70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Depth-First Search</a:t>
            </a:r>
          </a:p>
        </p:txBody>
      </p:sp>
      <p:sp>
        <p:nvSpPr>
          <p:cNvPr id="40971" name="Rectangle 11"/>
          <p:cNvSpPr>
            <a:spLocks noGrp="1" noChangeArrowheads="1"/>
          </p:cNvSpPr>
          <p:nvPr>
            <p:ph idx="1"/>
          </p:nvPr>
        </p:nvSpPr>
        <p:spPr bwMode="auto">
          <a:xfrm>
            <a:off x="2209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40972" name="Oval 12"/>
          <p:cNvSpPr>
            <a:spLocks noChangeArrowheads="1"/>
          </p:cNvSpPr>
          <p:nvPr/>
        </p:nvSpPr>
        <p:spPr bwMode="auto">
          <a:xfrm>
            <a:off x="5888038" y="2327275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73" name="Rectangle 13"/>
          <p:cNvSpPr>
            <a:spLocks noChangeArrowheads="1"/>
          </p:cNvSpPr>
          <p:nvPr/>
        </p:nvSpPr>
        <p:spPr bwMode="auto">
          <a:xfrm>
            <a:off x="5935664" y="2314575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40974" name="Oval 14"/>
          <p:cNvSpPr>
            <a:spLocks noChangeArrowheads="1"/>
          </p:cNvSpPr>
          <p:nvPr/>
        </p:nvSpPr>
        <p:spPr bwMode="auto">
          <a:xfrm>
            <a:off x="4059238" y="32035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75" name="Rectangle 15"/>
          <p:cNvSpPr>
            <a:spLocks noChangeArrowheads="1"/>
          </p:cNvSpPr>
          <p:nvPr/>
        </p:nvSpPr>
        <p:spPr bwMode="auto">
          <a:xfrm>
            <a:off x="4106864" y="3190875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40976" name="Oval 16"/>
          <p:cNvSpPr>
            <a:spLocks noChangeArrowheads="1"/>
          </p:cNvSpPr>
          <p:nvPr/>
        </p:nvSpPr>
        <p:spPr bwMode="auto">
          <a:xfrm>
            <a:off x="7640638" y="32035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77" name="Rectangle 17"/>
          <p:cNvSpPr>
            <a:spLocks noChangeArrowheads="1"/>
          </p:cNvSpPr>
          <p:nvPr/>
        </p:nvSpPr>
        <p:spPr bwMode="auto">
          <a:xfrm>
            <a:off x="7680326" y="31908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40978" name="Oval 18"/>
          <p:cNvSpPr>
            <a:spLocks noChangeArrowheads="1"/>
          </p:cNvSpPr>
          <p:nvPr/>
        </p:nvSpPr>
        <p:spPr bwMode="auto">
          <a:xfrm>
            <a:off x="29162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79" name="Rectangle 19"/>
          <p:cNvSpPr>
            <a:spLocks noChangeArrowheads="1"/>
          </p:cNvSpPr>
          <p:nvPr/>
        </p:nvSpPr>
        <p:spPr bwMode="auto">
          <a:xfrm>
            <a:off x="2955926" y="431006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40980" name="Oval 20"/>
          <p:cNvSpPr>
            <a:spLocks noChangeArrowheads="1"/>
          </p:cNvSpPr>
          <p:nvPr/>
        </p:nvSpPr>
        <p:spPr bwMode="auto">
          <a:xfrm>
            <a:off x="48974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81" name="Rectangle 21"/>
          <p:cNvSpPr>
            <a:spLocks noChangeArrowheads="1"/>
          </p:cNvSpPr>
          <p:nvPr/>
        </p:nvSpPr>
        <p:spPr bwMode="auto">
          <a:xfrm>
            <a:off x="4945064" y="431006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40982" name="Oval 22"/>
          <p:cNvSpPr>
            <a:spLocks noChangeArrowheads="1"/>
          </p:cNvSpPr>
          <p:nvPr/>
        </p:nvSpPr>
        <p:spPr bwMode="auto">
          <a:xfrm>
            <a:off x="67262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83" name="Rectangle 23"/>
          <p:cNvSpPr>
            <a:spLocks noChangeArrowheads="1"/>
          </p:cNvSpPr>
          <p:nvPr/>
        </p:nvSpPr>
        <p:spPr bwMode="auto">
          <a:xfrm>
            <a:off x="6780213" y="4310063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40984" name="Oval 24"/>
          <p:cNvSpPr>
            <a:spLocks noChangeArrowheads="1"/>
          </p:cNvSpPr>
          <p:nvPr/>
        </p:nvSpPr>
        <p:spPr bwMode="auto">
          <a:xfrm>
            <a:off x="85550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85" name="Rectangle 25"/>
          <p:cNvSpPr>
            <a:spLocks noChangeArrowheads="1"/>
          </p:cNvSpPr>
          <p:nvPr/>
        </p:nvSpPr>
        <p:spPr bwMode="auto">
          <a:xfrm>
            <a:off x="8588376" y="431006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40986" name="Rectangle 26"/>
          <p:cNvSpPr>
            <a:spLocks noChangeArrowheads="1"/>
          </p:cNvSpPr>
          <p:nvPr/>
        </p:nvSpPr>
        <p:spPr bwMode="auto">
          <a:xfrm>
            <a:off x="3540125" y="5102225"/>
            <a:ext cx="5176838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>
                <a:solidFill>
                  <a:schemeClr val="hlink"/>
                </a:solidFill>
              </a:rPr>
              <a:t>A   B   D   E   F   C   G</a:t>
            </a:r>
          </a:p>
        </p:txBody>
      </p:sp>
    </p:spTree>
    <p:extLst>
      <p:ext uri="{BB962C8B-B14F-4D97-AF65-F5344CB8AC3E}">
        <p14:creationId xmlns:p14="http://schemas.microsoft.com/office/powerpoint/2010/main" val="210353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1172570" y="580908"/>
            <a:ext cx="7772400" cy="1143000"/>
          </a:xfrm>
          <a:noFill/>
          <a:ln/>
        </p:spPr>
        <p:txBody>
          <a:bodyPr>
            <a:normAutofit fontScale="90000"/>
          </a:bodyPr>
          <a:lstStyle/>
          <a:p>
            <a:r>
              <a:rPr lang="en-US" dirty="0"/>
              <a:t>Time and Space Complexity</a:t>
            </a:r>
            <a:br>
              <a:rPr lang="en-US" dirty="0"/>
            </a:br>
            <a:r>
              <a:rPr lang="en-US" dirty="0"/>
              <a:t>for Depth-First Search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172570" y="1816574"/>
            <a:ext cx="7772400" cy="289872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sz="3200" dirty="0"/>
              <a:t>Time Complexity</a:t>
            </a:r>
          </a:p>
          <a:p>
            <a:pPr lvl="1"/>
            <a:r>
              <a:rPr lang="en-US" sz="2800" dirty="0"/>
              <a:t>Adjacency Lists</a:t>
            </a:r>
          </a:p>
          <a:p>
            <a:pPr lvl="2"/>
            <a:r>
              <a:rPr lang="en-US" sz="2000" dirty="0"/>
              <a:t>Each node is marked visited once</a:t>
            </a:r>
          </a:p>
          <a:p>
            <a:pPr lvl="2"/>
            <a:r>
              <a:rPr lang="en-US" sz="2000" dirty="0"/>
              <a:t>Each node is checked for each incoming edge</a:t>
            </a:r>
          </a:p>
          <a:p>
            <a:pPr lvl="2"/>
            <a:r>
              <a:rPr lang="en-US" sz="2000" dirty="0"/>
              <a:t>O (v + e)</a:t>
            </a:r>
          </a:p>
          <a:p>
            <a:pPr lvl="1"/>
            <a:r>
              <a:rPr lang="en-US" sz="2800" dirty="0"/>
              <a:t>Adjacency Matrix</a:t>
            </a:r>
          </a:p>
          <a:p>
            <a:pPr lvl="2"/>
            <a:r>
              <a:rPr lang="en-US" sz="2000" dirty="0"/>
              <a:t>Have to check all entries in matrix:  O(n</a:t>
            </a:r>
            <a:r>
              <a:rPr lang="en-US" sz="2000" baseline="30000" dirty="0"/>
              <a:t>2</a:t>
            </a:r>
            <a:r>
              <a:rPr lang="en-US" sz="2000" dirty="0"/>
              <a:t>)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172570" y="4807967"/>
            <a:ext cx="7772400" cy="162553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sz="3200" dirty="0" smtClean="0"/>
              <a:t>Space Complexity</a:t>
            </a:r>
          </a:p>
          <a:p>
            <a:pPr lvl="1" fontAlgn="auto"/>
            <a:r>
              <a:rPr lang="en-US" sz="2400" dirty="0" smtClean="0"/>
              <a:t>Stack to handle nodes as they are explored</a:t>
            </a:r>
          </a:p>
          <a:p>
            <a:pPr lvl="2" fontAlgn="auto"/>
            <a:r>
              <a:rPr lang="en-US" sz="1800" dirty="0" smtClean="0"/>
              <a:t>Worst case: all nodes put on stack (if graph is linear) </a:t>
            </a:r>
          </a:p>
          <a:p>
            <a:pPr lvl="2" fontAlgn="auto"/>
            <a:r>
              <a:rPr lang="en-US" sz="3200" dirty="0" smtClean="0"/>
              <a:t>O(n)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126779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1250" y="206092"/>
            <a:ext cx="7772400" cy="1470025"/>
          </a:xfrm>
        </p:spPr>
        <p:txBody>
          <a:bodyPr anchor="ctr"/>
          <a:lstStyle/>
          <a:p>
            <a:r>
              <a:rPr lang="en-US" sz="4400" dirty="0"/>
              <a:t>The “Flood Fill” Algorithm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30322" y="4514850"/>
            <a:ext cx="6400800" cy="1752600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A recursive graphics algorithm used to fill in irregular-shaped regions with a solid color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173" y="77262"/>
            <a:ext cx="4457914" cy="42061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121" y="4363131"/>
            <a:ext cx="4637965" cy="249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1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flood-fill algorithm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idx="1"/>
          </p:nvPr>
        </p:nvSpPr>
        <p:spPr>
          <a:xfrm>
            <a:off x="1097280" y="1845733"/>
            <a:ext cx="10058400" cy="437764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1800" b="1" dirty="0"/>
              <a:t>void fill( </a:t>
            </a:r>
            <a:r>
              <a:rPr lang="en-US" sz="1800" b="1" dirty="0" err="1"/>
              <a:t>int</a:t>
            </a:r>
            <a:r>
              <a:rPr lang="en-US" sz="1800" b="1" dirty="0"/>
              <a:t> x, </a:t>
            </a:r>
            <a:r>
              <a:rPr lang="en-US" sz="1800" b="1" dirty="0" err="1"/>
              <a:t>int</a:t>
            </a:r>
            <a:r>
              <a:rPr lang="en-US" sz="1800" b="1" dirty="0"/>
              <a:t> y, </a:t>
            </a:r>
            <a:r>
              <a:rPr lang="en-US" sz="1800" b="1" dirty="0" err="1"/>
              <a:t>int</a:t>
            </a:r>
            <a:r>
              <a:rPr lang="en-US" sz="1800" b="1" dirty="0"/>
              <a:t> </a:t>
            </a:r>
            <a:r>
              <a:rPr lang="en-US" sz="1800" b="1" dirty="0" err="1"/>
              <a:t>interiorcolor</a:t>
            </a:r>
            <a:r>
              <a:rPr lang="en-US" sz="1800" b="1" dirty="0"/>
              <a:t>, </a:t>
            </a:r>
            <a:r>
              <a:rPr lang="en-US" sz="1800" b="1" dirty="0" err="1"/>
              <a:t>int</a:t>
            </a:r>
            <a:r>
              <a:rPr lang="en-US" sz="1800" b="1" dirty="0"/>
              <a:t> </a:t>
            </a:r>
            <a:r>
              <a:rPr lang="en-US" sz="1800" b="1" dirty="0" err="1"/>
              <a:t>newcolor</a:t>
            </a:r>
            <a:r>
              <a:rPr lang="en-US" sz="1800" b="1" dirty="0"/>
              <a:t> 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1800" dirty="0" smtClean="0"/>
              <a:t>{		//Check boundary crossing</a:t>
            </a:r>
            <a:endParaRPr lang="en-US" sz="18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sz="1800" dirty="0"/>
              <a:t>		if ( </a:t>
            </a:r>
            <a:r>
              <a:rPr lang="en-US" sz="1800" dirty="0" err="1"/>
              <a:t>get_pixel</a:t>
            </a:r>
            <a:r>
              <a:rPr lang="en-US" sz="1800" dirty="0"/>
              <a:t>( x, y ) == </a:t>
            </a:r>
            <a:r>
              <a:rPr lang="en-US" sz="1800" dirty="0" err="1"/>
              <a:t>interiorcolor</a:t>
            </a:r>
            <a:r>
              <a:rPr lang="en-US" sz="1800" dirty="0"/>
              <a:t> )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1800" dirty="0"/>
              <a:t>			{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1800" dirty="0"/>
              <a:t>			</a:t>
            </a:r>
            <a:r>
              <a:rPr lang="en-US" sz="1800" dirty="0" err="1"/>
              <a:t>put_pixel</a:t>
            </a:r>
            <a:r>
              <a:rPr lang="en-US" sz="1800" dirty="0"/>
              <a:t>( x, y, </a:t>
            </a:r>
            <a:r>
              <a:rPr lang="en-US" sz="1800" dirty="0" err="1"/>
              <a:t>newcolor</a:t>
            </a:r>
            <a:r>
              <a:rPr lang="en-US" sz="1800" dirty="0"/>
              <a:t> 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1800" dirty="0"/>
              <a:t>			fill( x -1, y, </a:t>
            </a:r>
            <a:r>
              <a:rPr lang="en-US" sz="1800" dirty="0" err="1"/>
              <a:t>interiorcolor</a:t>
            </a:r>
            <a:r>
              <a:rPr lang="en-US" sz="1800" dirty="0"/>
              <a:t>, </a:t>
            </a:r>
            <a:r>
              <a:rPr lang="en-US" sz="1800" dirty="0" err="1"/>
              <a:t>newcolor</a:t>
            </a:r>
            <a:r>
              <a:rPr lang="en-US" sz="1800" dirty="0"/>
              <a:t> 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1800" dirty="0"/>
              <a:t>			fill( x+1, y, </a:t>
            </a:r>
            <a:r>
              <a:rPr lang="en-US" sz="1800" dirty="0" err="1"/>
              <a:t>interiorcolor</a:t>
            </a:r>
            <a:r>
              <a:rPr lang="en-US" sz="1800" dirty="0"/>
              <a:t>, </a:t>
            </a:r>
            <a:r>
              <a:rPr lang="en-US" sz="1800" dirty="0" err="1"/>
              <a:t>newcolor</a:t>
            </a:r>
            <a:r>
              <a:rPr lang="en-US" sz="1800" dirty="0"/>
              <a:t> 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1800" dirty="0"/>
              <a:t>			fill( x, y -1, </a:t>
            </a:r>
            <a:r>
              <a:rPr lang="en-US" sz="1800" dirty="0" err="1"/>
              <a:t>interiorcolor</a:t>
            </a:r>
            <a:r>
              <a:rPr lang="en-US" sz="1800" dirty="0"/>
              <a:t>, </a:t>
            </a:r>
            <a:r>
              <a:rPr lang="en-US" sz="1800" dirty="0" err="1"/>
              <a:t>newcolor</a:t>
            </a:r>
            <a:r>
              <a:rPr lang="en-US" sz="1800" dirty="0"/>
              <a:t> 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1800" dirty="0"/>
              <a:t>			fill( x, y+1, </a:t>
            </a:r>
            <a:r>
              <a:rPr lang="en-US" sz="1800" dirty="0" err="1"/>
              <a:t>interiorcolor</a:t>
            </a:r>
            <a:r>
              <a:rPr lang="en-US" sz="1800" dirty="0"/>
              <a:t>, </a:t>
            </a:r>
            <a:r>
              <a:rPr lang="en-US" sz="1800" dirty="0" err="1"/>
              <a:t>newcolor</a:t>
            </a:r>
            <a:r>
              <a:rPr lang="en-US" sz="1800" dirty="0"/>
              <a:t> 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1800" dirty="0"/>
              <a:t>			}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1800" dirty="0"/>
              <a:t>}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073" y="1011981"/>
            <a:ext cx="4660634" cy="31207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559" y="4380406"/>
            <a:ext cx="2487456" cy="248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6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flood-fill algorithm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968" y="1890773"/>
            <a:ext cx="5465821" cy="3773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597" y="2006221"/>
            <a:ext cx="3791044" cy="341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1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Negative Weights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If some of the edges have negative weight, so long as there are no cycles with negative weight, the Bellman-Ford algorithm will find the minimum distance</a:t>
            </a:r>
          </a:p>
          <a:p>
            <a:pPr lvl="1"/>
            <a:endParaRPr lang="en-US" altLang="en-US" smtClean="0">
              <a:latin typeface="Arial" charset="0"/>
              <a:cs typeface="Arial" charset="0"/>
            </a:endParaRPr>
          </a:p>
          <a:p>
            <a:pPr lvl="1"/>
            <a:endParaRPr lang="en-US" altLang="en-US" smtClean="0">
              <a:latin typeface="Arial" charset="0"/>
              <a:cs typeface="Arial" charset="0"/>
            </a:endParaRPr>
          </a:p>
          <a:p>
            <a:pPr lvl="1"/>
            <a:endParaRPr lang="en-US" altLang="en-US" smtClean="0">
              <a:latin typeface="Arial" charset="0"/>
              <a:cs typeface="Arial" charset="0"/>
            </a:endParaRPr>
          </a:p>
          <a:p>
            <a:pPr lvl="1"/>
            <a:endParaRPr lang="en-US" altLang="en-US" smtClean="0">
              <a:latin typeface="Arial" charset="0"/>
              <a:cs typeface="Arial" charset="0"/>
            </a:endParaRP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It is slower than Dijkstra’s algorithm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</a:t>
            </a:r>
          </a:p>
        </p:txBody>
      </p:sp>
      <p:pic>
        <p:nvPicPr>
          <p:cNvPr id="40964" name="Picture 2" descr="C:\Users\dwharder\Desktop\dis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3" y="2699483"/>
            <a:ext cx="2557463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813" y="4527327"/>
            <a:ext cx="60960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530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Oval 2"/>
          <p:cNvSpPr>
            <a:spLocks noChangeArrowheads="1"/>
          </p:cNvSpPr>
          <p:nvPr/>
        </p:nvSpPr>
        <p:spPr bwMode="auto">
          <a:xfrm>
            <a:off x="3429000" y="1524000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14339" name="Oval 3"/>
          <p:cNvSpPr>
            <a:spLocks noChangeArrowheads="1"/>
          </p:cNvSpPr>
          <p:nvPr/>
        </p:nvSpPr>
        <p:spPr bwMode="auto">
          <a:xfrm>
            <a:off x="5638800" y="3124200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C</a:t>
            </a:r>
          </a:p>
        </p:txBody>
      </p:sp>
      <p:sp>
        <p:nvSpPr>
          <p:cNvPr id="14340" name="Oval 4"/>
          <p:cNvSpPr>
            <a:spLocks noChangeArrowheads="1"/>
          </p:cNvSpPr>
          <p:nvPr/>
        </p:nvSpPr>
        <p:spPr bwMode="auto">
          <a:xfrm>
            <a:off x="7848600" y="1524000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B</a:t>
            </a:r>
          </a:p>
        </p:txBody>
      </p:sp>
      <p:sp>
        <p:nvSpPr>
          <p:cNvPr id="14341" name="Oval 5"/>
          <p:cNvSpPr>
            <a:spLocks noChangeArrowheads="1"/>
          </p:cNvSpPr>
          <p:nvPr/>
        </p:nvSpPr>
        <p:spPr bwMode="auto">
          <a:xfrm>
            <a:off x="7848600" y="4572000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E</a:t>
            </a:r>
          </a:p>
        </p:txBody>
      </p: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3429000" y="4572000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D</a:t>
            </a:r>
          </a:p>
        </p:txBody>
      </p:sp>
      <p:sp>
        <p:nvSpPr>
          <p:cNvPr id="14343" name="Line 7"/>
          <p:cNvSpPr>
            <a:spLocks noChangeShapeType="1"/>
          </p:cNvSpPr>
          <p:nvPr/>
        </p:nvSpPr>
        <p:spPr bwMode="auto">
          <a:xfrm flipH="1">
            <a:off x="4114800" y="1752600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4" name="Line 8"/>
          <p:cNvSpPr>
            <a:spLocks noChangeShapeType="1"/>
          </p:cNvSpPr>
          <p:nvPr/>
        </p:nvSpPr>
        <p:spPr bwMode="auto">
          <a:xfrm flipH="1">
            <a:off x="4114800" y="1981200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5" name="Line 9"/>
          <p:cNvSpPr>
            <a:spLocks noChangeShapeType="1"/>
          </p:cNvSpPr>
          <p:nvPr/>
        </p:nvSpPr>
        <p:spPr bwMode="auto">
          <a:xfrm flipH="1">
            <a:off x="4114800" y="4800600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6" name="Line 10"/>
          <p:cNvSpPr>
            <a:spLocks noChangeShapeType="1"/>
          </p:cNvSpPr>
          <p:nvPr/>
        </p:nvSpPr>
        <p:spPr bwMode="auto">
          <a:xfrm>
            <a:off x="3657600" y="2209800"/>
            <a:ext cx="0" cy="2362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7" name="Line 11"/>
          <p:cNvSpPr>
            <a:spLocks noChangeShapeType="1"/>
          </p:cNvSpPr>
          <p:nvPr/>
        </p:nvSpPr>
        <p:spPr bwMode="auto">
          <a:xfrm>
            <a:off x="8305800" y="2209800"/>
            <a:ext cx="0" cy="2362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8" name="Line 12"/>
          <p:cNvSpPr>
            <a:spLocks noChangeShapeType="1"/>
          </p:cNvSpPr>
          <p:nvPr/>
        </p:nvSpPr>
        <p:spPr bwMode="auto">
          <a:xfrm>
            <a:off x="3962400" y="2133600"/>
            <a:ext cx="1676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9" name="Line 13"/>
          <p:cNvSpPr>
            <a:spLocks noChangeShapeType="1"/>
          </p:cNvSpPr>
          <p:nvPr/>
        </p:nvSpPr>
        <p:spPr bwMode="auto">
          <a:xfrm flipH="1">
            <a:off x="6248400" y="2133600"/>
            <a:ext cx="1676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50" name="Line 14"/>
          <p:cNvSpPr>
            <a:spLocks noChangeShapeType="1"/>
          </p:cNvSpPr>
          <p:nvPr/>
        </p:nvSpPr>
        <p:spPr bwMode="auto">
          <a:xfrm flipH="1">
            <a:off x="3962400" y="3581400"/>
            <a:ext cx="1676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51" name="Line 15"/>
          <p:cNvSpPr>
            <a:spLocks noChangeShapeType="1"/>
          </p:cNvSpPr>
          <p:nvPr/>
        </p:nvSpPr>
        <p:spPr bwMode="auto">
          <a:xfrm>
            <a:off x="6248400" y="3657600"/>
            <a:ext cx="1676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52" name="Line 16"/>
          <p:cNvSpPr>
            <a:spLocks noChangeShapeType="1"/>
          </p:cNvSpPr>
          <p:nvPr/>
        </p:nvSpPr>
        <p:spPr bwMode="auto">
          <a:xfrm flipV="1">
            <a:off x="4038600" y="3733800"/>
            <a:ext cx="1676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53" name="Text Box 17"/>
          <p:cNvSpPr txBox="1">
            <a:spLocks noChangeArrowheads="1"/>
          </p:cNvSpPr>
          <p:nvPr/>
        </p:nvSpPr>
        <p:spPr bwMode="auto">
          <a:xfrm>
            <a:off x="5851525" y="140811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2</a:t>
            </a:r>
          </a:p>
        </p:txBody>
      </p:sp>
      <p:sp>
        <p:nvSpPr>
          <p:cNvPr id="14354" name="Text Box 18"/>
          <p:cNvSpPr txBox="1">
            <a:spLocks noChangeArrowheads="1"/>
          </p:cNvSpPr>
          <p:nvPr/>
        </p:nvSpPr>
        <p:spPr bwMode="auto">
          <a:xfrm>
            <a:off x="5851525" y="1941513"/>
            <a:ext cx="387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-1</a:t>
            </a:r>
          </a:p>
        </p:txBody>
      </p:sp>
      <p:sp>
        <p:nvSpPr>
          <p:cNvPr id="14355" name="Text Box 19"/>
          <p:cNvSpPr txBox="1">
            <a:spLocks noChangeArrowheads="1"/>
          </p:cNvSpPr>
          <p:nvPr/>
        </p:nvSpPr>
        <p:spPr bwMode="auto">
          <a:xfrm>
            <a:off x="3260725" y="316071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4</a:t>
            </a:r>
          </a:p>
        </p:txBody>
      </p:sp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8289925" y="3008313"/>
            <a:ext cx="387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-3</a:t>
            </a:r>
          </a:p>
        </p:txBody>
      </p:sp>
      <p:sp>
        <p:nvSpPr>
          <p:cNvPr id="14357" name="Text Box 21"/>
          <p:cNvSpPr txBox="1">
            <a:spLocks noChangeArrowheads="1"/>
          </p:cNvSpPr>
          <p:nvPr/>
        </p:nvSpPr>
        <p:spPr bwMode="auto">
          <a:xfrm>
            <a:off x="4479925" y="262731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2</a:t>
            </a:r>
          </a:p>
        </p:txBody>
      </p:sp>
      <p:sp>
        <p:nvSpPr>
          <p:cNvPr id="14358" name="Text Box 22"/>
          <p:cNvSpPr txBox="1">
            <a:spLocks noChangeArrowheads="1"/>
          </p:cNvSpPr>
          <p:nvPr/>
        </p:nvSpPr>
        <p:spPr bwMode="auto">
          <a:xfrm>
            <a:off x="7146925" y="262731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1</a:t>
            </a:r>
          </a:p>
        </p:txBody>
      </p:sp>
      <p:sp>
        <p:nvSpPr>
          <p:cNvPr id="14359" name="Text Box 23"/>
          <p:cNvSpPr txBox="1">
            <a:spLocks noChangeArrowheads="1"/>
          </p:cNvSpPr>
          <p:nvPr/>
        </p:nvSpPr>
        <p:spPr bwMode="auto">
          <a:xfrm>
            <a:off x="4479925" y="377031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5</a:t>
            </a:r>
          </a:p>
        </p:txBody>
      </p:sp>
      <p:sp>
        <p:nvSpPr>
          <p:cNvPr id="14360" name="Text Box 24"/>
          <p:cNvSpPr txBox="1">
            <a:spLocks noChangeArrowheads="1"/>
          </p:cNvSpPr>
          <p:nvPr/>
        </p:nvSpPr>
        <p:spPr bwMode="auto">
          <a:xfrm>
            <a:off x="6918325" y="377031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1</a:t>
            </a:r>
          </a:p>
        </p:txBody>
      </p:sp>
      <p:sp>
        <p:nvSpPr>
          <p:cNvPr id="14361" name="Text Box 25"/>
          <p:cNvSpPr txBox="1">
            <a:spLocks noChangeArrowheads="1"/>
          </p:cNvSpPr>
          <p:nvPr/>
        </p:nvSpPr>
        <p:spPr bwMode="auto">
          <a:xfrm>
            <a:off x="4937125" y="4151313"/>
            <a:ext cx="387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-1</a:t>
            </a:r>
          </a:p>
        </p:txBody>
      </p:sp>
      <p:sp>
        <p:nvSpPr>
          <p:cNvPr id="14362" name="Text Box 26"/>
          <p:cNvSpPr txBox="1">
            <a:spLocks noChangeArrowheads="1"/>
          </p:cNvSpPr>
          <p:nvPr/>
        </p:nvSpPr>
        <p:spPr bwMode="auto">
          <a:xfrm>
            <a:off x="5699125" y="476091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4</a:t>
            </a:r>
          </a:p>
        </p:txBody>
      </p:sp>
      <p:sp>
        <p:nvSpPr>
          <p:cNvPr id="14363" name="Text Box 27"/>
          <p:cNvSpPr txBox="1">
            <a:spLocks noChangeArrowheads="1"/>
          </p:cNvSpPr>
          <p:nvPr/>
        </p:nvSpPr>
        <p:spPr bwMode="auto">
          <a:xfrm>
            <a:off x="3032126" y="950913"/>
            <a:ext cx="7778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l-GR">
                <a:cs typeface="Arial" panose="020B0604020202020204" pitchFamily="34" charset="0"/>
              </a:rPr>
              <a:t>π</a:t>
            </a:r>
            <a:r>
              <a:rPr lang="en-US">
                <a:cs typeface="Arial" panose="020B0604020202020204" pitchFamily="34" charset="0"/>
              </a:rPr>
              <a:t>: nil</a:t>
            </a:r>
          </a:p>
          <a:p>
            <a:r>
              <a:rPr lang="en-US">
                <a:cs typeface="Arial" panose="020B0604020202020204" pitchFamily="34" charset="0"/>
              </a:rPr>
              <a:t>d: 0</a:t>
            </a:r>
          </a:p>
        </p:txBody>
      </p:sp>
      <p:sp>
        <p:nvSpPr>
          <p:cNvPr id="14364" name="Text Box 28"/>
          <p:cNvSpPr txBox="1">
            <a:spLocks noChangeArrowheads="1"/>
          </p:cNvSpPr>
          <p:nvPr/>
        </p:nvSpPr>
        <p:spPr bwMode="auto">
          <a:xfrm>
            <a:off x="8382001" y="1066800"/>
            <a:ext cx="7778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l-GR">
                <a:cs typeface="Arial" panose="020B0604020202020204" pitchFamily="34" charset="0"/>
              </a:rPr>
              <a:t>π</a:t>
            </a:r>
            <a:r>
              <a:rPr lang="en-US">
                <a:cs typeface="Arial" panose="020B0604020202020204" pitchFamily="34" charset="0"/>
              </a:rPr>
              <a:t>: nil</a:t>
            </a:r>
          </a:p>
          <a:p>
            <a:r>
              <a:rPr lang="en-US">
                <a:cs typeface="Arial" panose="020B0604020202020204" pitchFamily="34" charset="0"/>
              </a:rPr>
              <a:t>d: ∞</a:t>
            </a:r>
          </a:p>
        </p:txBody>
      </p:sp>
      <p:sp>
        <p:nvSpPr>
          <p:cNvPr id="14365" name="Text Box 29"/>
          <p:cNvSpPr txBox="1">
            <a:spLocks noChangeArrowheads="1"/>
          </p:cNvSpPr>
          <p:nvPr/>
        </p:nvSpPr>
        <p:spPr bwMode="auto">
          <a:xfrm>
            <a:off x="5562601" y="2438400"/>
            <a:ext cx="7778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l-GR">
                <a:cs typeface="Arial" panose="020B0604020202020204" pitchFamily="34" charset="0"/>
              </a:rPr>
              <a:t>π</a:t>
            </a:r>
            <a:r>
              <a:rPr lang="en-US">
                <a:cs typeface="Arial" panose="020B0604020202020204" pitchFamily="34" charset="0"/>
              </a:rPr>
              <a:t>: nil</a:t>
            </a:r>
          </a:p>
          <a:p>
            <a:r>
              <a:rPr lang="en-US">
                <a:cs typeface="Arial" panose="020B0604020202020204" pitchFamily="34" charset="0"/>
              </a:rPr>
              <a:t>d: ∞</a:t>
            </a:r>
          </a:p>
        </p:txBody>
      </p:sp>
      <p:sp>
        <p:nvSpPr>
          <p:cNvPr id="14366" name="Text Box 30"/>
          <p:cNvSpPr txBox="1">
            <a:spLocks noChangeArrowheads="1"/>
          </p:cNvSpPr>
          <p:nvPr/>
        </p:nvSpPr>
        <p:spPr bwMode="auto">
          <a:xfrm>
            <a:off x="4038601" y="5029200"/>
            <a:ext cx="7778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l-GR">
                <a:cs typeface="Arial" panose="020B0604020202020204" pitchFamily="34" charset="0"/>
              </a:rPr>
              <a:t>π</a:t>
            </a:r>
            <a:r>
              <a:rPr lang="en-US">
                <a:cs typeface="Arial" panose="020B0604020202020204" pitchFamily="34" charset="0"/>
              </a:rPr>
              <a:t>: nil</a:t>
            </a:r>
          </a:p>
          <a:p>
            <a:r>
              <a:rPr lang="en-US">
                <a:cs typeface="Arial" panose="020B0604020202020204" pitchFamily="34" charset="0"/>
              </a:rPr>
              <a:t>d: ∞</a:t>
            </a:r>
          </a:p>
        </p:txBody>
      </p:sp>
      <p:sp>
        <p:nvSpPr>
          <p:cNvPr id="14367" name="Text Box 31"/>
          <p:cNvSpPr txBox="1">
            <a:spLocks noChangeArrowheads="1"/>
          </p:cNvSpPr>
          <p:nvPr/>
        </p:nvSpPr>
        <p:spPr bwMode="auto">
          <a:xfrm>
            <a:off x="8382001" y="5029200"/>
            <a:ext cx="7778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l-GR">
                <a:cs typeface="Arial" panose="020B0604020202020204" pitchFamily="34" charset="0"/>
              </a:rPr>
              <a:t>π</a:t>
            </a:r>
            <a:r>
              <a:rPr lang="en-US">
                <a:cs typeface="Arial" panose="020B0604020202020204" pitchFamily="34" charset="0"/>
              </a:rPr>
              <a:t>: nil</a:t>
            </a:r>
          </a:p>
          <a:p>
            <a:r>
              <a:rPr lang="en-US">
                <a:cs typeface="Arial" panose="020B0604020202020204" pitchFamily="34" charset="0"/>
              </a:rPr>
              <a:t>d: ∞</a:t>
            </a:r>
          </a:p>
        </p:txBody>
      </p:sp>
    </p:spTree>
    <p:extLst>
      <p:ext uri="{BB962C8B-B14F-4D97-AF65-F5344CB8AC3E}">
        <p14:creationId xmlns:p14="http://schemas.microsoft.com/office/powerpoint/2010/main" val="262843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Oval 2"/>
          <p:cNvSpPr>
            <a:spLocks noChangeArrowheads="1"/>
          </p:cNvSpPr>
          <p:nvPr/>
        </p:nvSpPr>
        <p:spPr bwMode="auto">
          <a:xfrm>
            <a:off x="3429000" y="1524000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15363" name="Oval 3"/>
          <p:cNvSpPr>
            <a:spLocks noChangeArrowheads="1"/>
          </p:cNvSpPr>
          <p:nvPr/>
        </p:nvSpPr>
        <p:spPr bwMode="auto">
          <a:xfrm>
            <a:off x="5638800" y="3124200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C</a:t>
            </a:r>
          </a:p>
        </p:txBody>
      </p:sp>
      <p:sp>
        <p:nvSpPr>
          <p:cNvPr id="15364" name="Oval 4"/>
          <p:cNvSpPr>
            <a:spLocks noChangeArrowheads="1"/>
          </p:cNvSpPr>
          <p:nvPr/>
        </p:nvSpPr>
        <p:spPr bwMode="auto">
          <a:xfrm>
            <a:off x="7848600" y="1524000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B</a:t>
            </a:r>
          </a:p>
        </p:txBody>
      </p:sp>
      <p:sp>
        <p:nvSpPr>
          <p:cNvPr id="15365" name="Oval 5"/>
          <p:cNvSpPr>
            <a:spLocks noChangeArrowheads="1"/>
          </p:cNvSpPr>
          <p:nvPr/>
        </p:nvSpPr>
        <p:spPr bwMode="auto">
          <a:xfrm>
            <a:off x="7848600" y="4572000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E</a:t>
            </a:r>
          </a:p>
        </p:txBody>
      </p:sp>
      <p:sp>
        <p:nvSpPr>
          <p:cNvPr id="15366" name="Oval 6"/>
          <p:cNvSpPr>
            <a:spLocks noChangeArrowheads="1"/>
          </p:cNvSpPr>
          <p:nvPr/>
        </p:nvSpPr>
        <p:spPr bwMode="auto">
          <a:xfrm>
            <a:off x="3429000" y="4572000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D</a:t>
            </a:r>
          </a:p>
        </p:txBody>
      </p:sp>
      <p:sp>
        <p:nvSpPr>
          <p:cNvPr id="15367" name="Line 7"/>
          <p:cNvSpPr>
            <a:spLocks noChangeShapeType="1"/>
          </p:cNvSpPr>
          <p:nvPr/>
        </p:nvSpPr>
        <p:spPr bwMode="auto">
          <a:xfrm flipH="1">
            <a:off x="4114800" y="1752600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8" name="Line 8"/>
          <p:cNvSpPr>
            <a:spLocks noChangeShapeType="1"/>
          </p:cNvSpPr>
          <p:nvPr/>
        </p:nvSpPr>
        <p:spPr bwMode="auto">
          <a:xfrm flipH="1">
            <a:off x="4114800" y="1981200"/>
            <a:ext cx="3733800" cy="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9" name="Line 9"/>
          <p:cNvSpPr>
            <a:spLocks noChangeShapeType="1"/>
          </p:cNvSpPr>
          <p:nvPr/>
        </p:nvSpPr>
        <p:spPr bwMode="auto">
          <a:xfrm flipH="1">
            <a:off x="4114800" y="4800600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0" name="Line 10"/>
          <p:cNvSpPr>
            <a:spLocks noChangeShapeType="1"/>
          </p:cNvSpPr>
          <p:nvPr/>
        </p:nvSpPr>
        <p:spPr bwMode="auto">
          <a:xfrm>
            <a:off x="3657600" y="2209800"/>
            <a:ext cx="0" cy="23622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1" name="Line 11"/>
          <p:cNvSpPr>
            <a:spLocks noChangeShapeType="1"/>
          </p:cNvSpPr>
          <p:nvPr/>
        </p:nvSpPr>
        <p:spPr bwMode="auto">
          <a:xfrm>
            <a:off x="8305800" y="2209800"/>
            <a:ext cx="0" cy="2362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2" name="Line 12"/>
          <p:cNvSpPr>
            <a:spLocks noChangeShapeType="1"/>
          </p:cNvSpPr>
          <p:nvPr/>
        </p:nvSpPr>
        <p:spPr bwMode="auto">
          <a:xfrm>
            <a:off x="3962400" y="2133600"/>
            <a:ext cx="1676400" cy="10668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3" name="Line 13"/>
          <p:cNvSpPr>
            <a:spLocks noChangeShapeType="1"/>
          </p:cNvSpPr>
          <p:nvPr/>
        </p:nvSpPr>
        <p:spPr bwMode="auto">
          <a:xfrm flipH="1">
            <a:off x="6248400" y="2133600"/>
            <a:ext cx="1676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4" name="Line 14"/>
          <p:cNvSpPr>
            <a:spLocks noChangeShapeType="1"/>
          </p:cNvSpPr>
          <p:nvPr/>
        </p:nvSpPr>
        <p:spPr bwMode="auto">
          <a:xfrm flipH="1">
            <a:off x="3962400" y="3581400"/>
            <a:ext cx="1676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5" name="Line 15"/>
          <p:cNvSpPr>
            <a:spLocks noChangeShapeType="1"/>
          </p:cNvSpPr>
          <p:nvPr/>
        </p:nvSpPr>
        <p:spPr bwMode="auto">
          <a:xfrm>
            <a:off x="6248400" y="3657600"/>
            <a:ext cx="1676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6" name="Line 16"/>
          <p:cNvSpPr>
            <a:spLocks noChangeShapeType="1"/>
          </p:cNvSpPr>
          <p:nvPr/>
        </p:nvSpPr>
        <p:spPr bwMode="auto">
          <a:xfrm flipV="1">
            <a:off x="4038600" y="3733800"/>
            <a:ext cx="1676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7" name="Text Box 17"/>
          <p:cNvSpPr txBox="1">
            <a:spLocks noChangeArrowheads="1"/>
          </p:cNvSpPr>
          <p:nvPr/>
        </p:nvSpPr>
        <p:spPr bwMode="auto">
          <a:xfrm>
            <a:off x="5851525" y="140811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2</a:t>
            </a:r>
          </a:p>
        </p:txBody>
      </p:sp>
      <p:sp>
        <p:nvSpPr>
          <p:cNvPr id="15378" name="Text Box 18"/>
          <p:cNvSpPr txBox="1">
            <a:spLocks noChangeArrowheads="1"/>
          </p:cNvSpPr>
          <p:nvPr/>
        </p:nvSpPr>
        <p:spPr bwMode="auto">
          <a:xfrm>
            <a:off x="5851525" y="1941513"/>
            <a:ext cx="387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-1</a:t>
            </a:r>
          </a:p>
        </p:txBody>
      </p:sp>
      <p:sp>
        <p:nvSpPr>
          <p:cNvPr id="15379" name="Text Box 19"/>
          <p:cNvSpPr txBox="1">
            <a:spLocks noChangeArrowheads="1"/>
          </p:cNvSpPr>
          <p:nvPr/>
        </p:nvSpPr>
        <p:spPr bwMode="auto">
          <a:xfrm>
            <a:off x="3260725" y="316071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4</a:t>
            </a:r>
          </a:p>
        </p:txBody>
      </p:sp>
      <p:sp>
        <p:nvSpPr>
          <p:cNvPr id="15380" name="Text Box 20"/>
          <p:cNvSpPr txBox="1">
            <a:spLocks noChangeArrowheads="1"/>
          </p:cNvSpPr>
          <p:nvPr/>
        </p:nvSpPr>
        <p:spPr bwMode="auto">
          <a:xfrm>
            <a:off x="8289925" y="3008313"/>
            <a:ext cx="387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-3</a:t>
            </a:r>
          </a:p>
        </p:txBody>
      </p:sp>
      <p:sp>
        <p:nvSpPr>
          <p:cNvPr id="15381" name="Text Box 21"/>
          <p:cNvSpPr txBox="1">
            <a:spLocks noChangeArrowheads="1"/>
          </p:cNvSpPr>
          <p:nvPr/>
        </p:nvSpPr>
        <p:spPr bwMode="auto">
          <a:xfrm>
            <a:off x="4479925" y="262731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2</a:t>
            </a:r>
          </a:p>
        </p:txBody>
      </p:sp>
      <p:sp>
        <p:nvSpPr>
          <p:cNvPr id="15382" name="Text Box 22"/>
          <p:cNvSpPr txBox="1">
            <a:spLocks noChangeArrowheads="1"/>
          </p:cNvSpPr>
          <p:nvPr/>
        </p:nvSpPr>
        <p:spPr bwMode="auto">
          <a:xfrm>
            <a:off x="7146925" y="262731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1</a:t>
            </a:r>
          </a:p>
        </p:txBody>
      </p:sp>
      <p:sp>
        <p:nvSpPr>
          <p:cNvPr id="15383" name="Text Box 23"/>
          <p:cNvSpPr txBox="1">
            <a:spLocks noChangeArrowheads="1"/>
          </p:cNvSpPr>
          <p:nvPr/>
        </p:nvSpPr>
        <p:spPr bwMode="auto">
          <a:xfrm>
            <a:off x="4479925" y="377031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5</a:t>
            </a:r>
          </a:p>
        </p:txBody>
      </p:sp>
      <p:sp>
        <p:nvSpPr>
          <p:cNvPr id="15384" name="Text Box 24"/>
          <p:cNvSpPr txBox="1">
            <a:spLocks noChangeArrowheads="1"/>
          </p:cNvSpPr>
          <p:nvPr/>
        </p:nvSpPr>
        <p:spPr bwMode="auto">
          <a:xfrm>
            <a:off x="6918325" y="377031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1</a:t>
            </a:r>
          </a:p>
        </p:txBody>
      </p:sp>
      <p:sp>
        <p:nvSpPr>
          <p:cNvPr id="15385" name="Text Box 25"/>
          <p:cNvSpPr txBox="1">
            <a:spLocks noChangeArrowheads="1"/>
          </p:cNvSpPr>
          <p:nvPr/>
        </p:nvSpPr>
        <p:spPr bwMode="auto">
          <a:xfrm>
            <a:off x="4937125" y="4151313"/>
            <a:ext cx="387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-1</a:t>
            </a:r>
          </a:p>
        </p:txBody>
      </p:sp>
      <p:sp>
        <p:nvSpPr>
          <p:cNvPr id="15386" name="Text Box 26"/>
          <p:cNvSpPr txBox="1">
            <a:spLocks noChangeArrowheads="1"/>
          </p:cNvSpPr>
          <p:nvPr/>
        </p:nvSpPr>
        <p:spPr bwMode="auto">
          <a:xfrm>
            <a:off x="5699125" y="476091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4</a:t>
            </a:r>
          </a:p>
        </p:txBody>
      </p:sp>
      <p:sp>
        <p:nvSpPr>
          <p:cNvPr id="15387" name="Text Box 27"/>
          <p:cNvSpPr txBox="1">
            <a:spLocks noChangeArrowheads="1"/>
          </p:cNvSpPr>
          <p:nvPr/>
        </p:nvSpPr>
        <p:spPr bwMode="auto">
          <a:xfrm>
            <a:off x="3032126" y="950913"/>
            <a:ext cx="7778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l-GR">
                <a:cs typeface="Arial" panose="020B0604020202020204" pitchFamily="34" charset="0"/>
              </a:rPr>
              <a:t>π</a:t>
            </a:r>
            <a:r>
              <a:rPr lang="en-US">
                <a:cs typeface="Arial" panose="020B0604020202020204" pitchFamily="34" charset="0"/>
              </a:rPr>
              <a:t>: nil</a:t>
            </a:r>
          </a:p>
          <a:p>
            <a:r>
              <a:rPr lang="en-US">
                <a:cs typeface="Arial" panose="020B0604020202020204" pitchFamily="34" charset="0"/>
              </a:rPr>
              <a:t>d: 0</a:t>
            </a:r>
          </a:p>
        </p:txBody>
      </p:sp>
      <p:sp>
        <p:nvSpPr>
          <p:cNvPr id="15388" name="Text Box 28"/>
          <p:cNvSpPr txBox="1">
            <a:spLocks noChangeArrowheads="1"/>
          </p:cNvSpPr>
          <p:nvPr/>
        </p:nvSpPr>
        <p:spPr bwMode="auto">
          <a:xfrm>
            <a:off x="8382000" y="1066800"/>
            <a:ext cx="1371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l-GR">
                <a:cs typeface="Arial" panose="020B0604020202020204" pitchFamily="34" charset="0"/>
              </a:rPr>
              <a:t>π</a:t>
            </a:r>
            <a:r>
              <a:rPr lang="en-US">
                <a:cs typeface="Arial" panose="020B0604020202020204" pitchFamily="34" charset="0"/>
              </a:rPr>
              <a:t>: nil A</a:t>
            </a:r>
          </a:p>
          <a:p>
            <a:r>
              <a:rPr lang="en-US">
                <a:cs typeface="Arial" panose="020B0604020202020204" pitchFamily="34" charset="0"/>
              </a:rPr>
              <a:t>d: </a:t>
            </a:r>
            <a:r>
              <a:rPr lang="en-US"/>
              <a:t>∞ </a:t>
            </a:r>
            <a:r>
              <a:rPr lang="en-US">
                <a:cs typeface="Arial" panose="020B0604020202020204" pitchFamily="34" charset="0"/>
              </a:rPr>
              <a:t>-1</a:t>
            </a:r>
          </a:p>
        </p:txBody>
      </p:sp>
      <p:sp>
        <p:nvSpPr>
          <p:cNvPr id="15389" name="Text Box 29"/>
          <p:cNvSpPr txBox="1">
            <a:spLocks noChangeArrowheads="1"/>
          </p:cNvSpPr>
          <p:nvPr/>
        </p:nvSpPr>
        <p:spPr bwMode="auto">
          <a:xfrm>
            <a:off x="5562600" y="2438400"/>
            <a:ext cx="1219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l-GR" dirty="0">
                <a:cs typeface="Arial" panose="020B0604020202020204" pitchFamily="34" charset="0"/>
              </a:rPr>
              <a:t>π</a:t>
            </a:r>
            <a:r>
              <a:rPr lang="en-US" dirty="0">
                <a:cs typeface="Arial" panose="020B0604020202020204" pitchFamily="34" charset="0"/>
              </a:rPr>
              <a:t>: nil </a:t>
            </a:r>
            <a:r>
              <a:rPr lang="en-US" dirty="0" smtClean="0">
                <a:cs typeface="Arial" panose="020B0604020202020204" pitchFamily="34" charset="0"/>
              </a:rPr>
              <a:t>A</a:t>
            </a:r>
            <a:endParaRPr lang="en-US" dirty="0">
              <a:cs typeface="Arial" panose="020B0604020202020204" pitchFamily="34" charset="0"/>
            </a:endParaRPr>
          </a:p>
          <a:p>
            <a:r>
              <a:rPr lang="en-US" dirty="0">
                <a:cs typeface="Arial" panose="020B0604020202020204" pitchFamily="34" charset="0"/>
              </a:rPr>
              <a:t>d: </a:t>
            </a:r>
            <a:r>
              <a:rPr lang="en-US" dirty="0"/>
              <a:t>∞ </a:t>
            </a:r>
            <a:r>
              <a:rPr lang="en-US" dirty="0">
                <a:cs typeface="Arial" panose="020B0604020202020204" pitchFamily="34" charset="0"/>
              </a:rPr>
              <a:t>2</a:t>
            </a:r>
          </a:p>
        </p:txBody>
      </p:sp>
      <p:sp>
        <p:nvSpPr>
          <p:cNvPr id="15390" name="Text Box 30"/>
          <p:cNvSpPr txBox="1">
            <a:spLocks noChangeArrowheads="1"/>
          </p:cNvSpPr>
          <p:nvPr/>
        </p:nvSpPr>
        <p:spPr bwMode="auto">
          <a:xfrm>
            <a:off x="4038600" y="5029200"/>
            <a:ext cx="1066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l-GR">
                <a:cs typeface="Arial" panose="020B0604020202020204" pitchFamily="34" charset="0"/>
              </a:rPr>
              <a:t>π</a:t>
            </a:r>
            <a:r>
              <a:rPr lang="en-US">
                <a:cs typeface="Arial" panose="020B0604020202020204" pitchFamily="34" charset="0"/>
              </a:rPr>
              <a:t>: nil A</a:t>
            </a:r>
          </a:p>
          <a:p>
            <a:r>
              <a:rPr lang="en-US">
                <a:cs typeface="Arial" panose="020B0604020202020204" pitchFamily="34" charset="0"/>
              </a:rPr>
              <a:t>d: </a:t>
            </a:r>
            <a:r>
              <a:rPr lang="en-US"/>
              <a:t>∞ </a:t>
            </a:r>
            <a:r>
              <a:rPr lang="en-US">
                <a:cs typeface="Arial" panose="020B0604020202020204" pitchFamily="34" charset="0"/>
              </a:rPr>
              <a:t>4</a:t>
            </a:r>
          </a:p>
        </p:txBody>
      </p:sp>
      <p:sp>
        <p:nvSpPr>
          <p:cNvPr id="15391" name="Text Box 31"/>
          <p:cNvSpPr txBox="1">
            <a:spLocks noChangeArrowheads="1"/>
          </p:cNvSpPr>
          <p:nvPr/>
        </p:nvSpPr>
        <p:spPr bwMode="auto">
          <a:xfrm>
            <a:off x="8382001" y="5029200"/>
            <a:ext cx="7778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l-GR">
                <a:cs typeface="Arial" panose="020B0604020202020204" pitchFamily="34" charset="0"/>
              </a:rPr>
              <a:t>π</a:t>
            </a:r>
            <a:r>
              <a:rPr lang="en-US">
                <a:cs typeface="Arial" panose="020B0604020202020204" pitchFamily="34" charset="0"/>
              </a:rPr>
              <a:t>: nil</a:t>
            </a:r>
          </a:p>
          <a:p>
            <a:r>
              <a:rPr lang="en-US">
                <a:cs typeface="Arial" panose="020B0604020202020204" pitchFamily="34" charset="0"/>
              </a:rPr>
              <a:t>d: ∞</a:t>
            </a:r>
          </a:p>
        </p:txBody>
      </p:sp>
      <p:sp>
        <p:nvSpPr>
          <p:cNvPr id="15392" name="Line 32"/>
          <p:cNvSpPr>
            <a:spLocks noChangeShapeType="1"/>
          </p:cNvSpPr>
          <p:nvPr/>
        </p:nvSpPr>
        <p:spPr bwMode="auto">
          <a:xfrm flipH="1">
            <a:off x="4419600" y="5410200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93" name="Line 33"/>
          <p:cNvSpPr>
            <a:spLocks noChangeShapeType="1"/>
          </p:cNvSpPr>
          <p:nvPr/>
        </p:nvSpPr>
        <p:spPr bwMode="auto">
          <a:xfrm flipH="1">
            <a:off x="6019800" y="2590800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94" name="Line 34"/>
          <p:cNvSpPr>
            <a:spLocks noChangeShapeType="1"/>
          </p:cNvSpPr>
          <p:nvPr/>
        </p:nvSpPr>
        <p:spPr bwMode="auto">
          <a:xfrm flipH="1">
            <a:off x="5943600" y="2819400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95" name="Line 35"/>
          <p:cNvSpPr>
            <a:spLocks noChangeShapeType="1"/>
          </p:cNvSpPr>
          <p:nvPr/>
        </p:nvSpPr>
        <p:spPr bwMode="auto">
          <a:xfrm flipH="1">
            <a:off x="8839200" y="1219200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96" name="Line 36"/>
          <p:cNvSpPr>
            <a:spLocks noChangeShapeType="1"/>
          </p:cNvSpPr>
          <p:nvPr/>
        </p:nvSpPr>
        <p:spPr bwMode="auto">
          <a:xfrm flipH="1">
            <a:off x="8763000" y="1447800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97" name="Line 37"/>
          <p:cNvSpPr>
            <a:spLocks noChangeShapeType="1"/>
          </p:cNvSpPr>
          <p:nvPr/>
        </p:nvSpPr>
        <p:spPr bwMode="auto">
          <a:xfrm flipH="1">
            <a:off x="4495800" y="5105400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8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Oval 2"/>
          <p:cNvSpPr>
            <a:spLocks noChangeArrowheads="1"/>
          </p:cNvSpPr>
          <p:nvPr/>
        </p:nvSpPr>
        <p:spPr bwMode="auto">
          <a:xfrm>
            <a:off x="3429000" y="1524000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16387" name="Oval 3"/>
          <p:cNvSpPr>
            <a:spLocks noChangeArrowheads="1"/>
          </p:cNvSpPr>
          <p:nvPr/>
        </p:nvSpPr>
        <p:spPr bwMode="auto">
          <a:xfrm>
            <a:off x="5638800" y="3124200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C</a:t>
            </a:r>
          </a:p>
        </p:txBody>
      </p:sp>
      <p:sp>
        <p:nvSpPr>
          <p:cNvPr id="16388" name="Oval 4"/>
          <p:cNvSpPr>
            <a:spLocks noChangeArrowheads="1"/>
          </p:cNvSpPr>
          <p:nvPr/>
        </p:nvSpPr>
        <p:spPr bwMode="auto">
          <a:xfrm>
            <a:off x="7848600" y="1524000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B</a:t>
            </a:r>
          </a:p>
        </p:txBody>
      </p:sp>
      <p:sp>
        <p:nvSpPr>
          <p:cNvPr id="16389" name="Oval 5"/>
          <p:cNvSpPr>
            <a:spLocks noChangeArrowheads="1"/>
          </p:cNvSpPr>
          <p:nvPr/>
        </p:nvSpPr>
        <p:spPr bwMode="auto">
          <a:xfrm>
            <a:off x="7848600" y="4572000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E</a:t>
            </a:r>
          </a:p>
        </p:txBody>
      </p:sp>
      <p:sp>
        <p:nvSpPr>
          <p:cNvPr id="16390" name="Oval 6"/>
          <p:cNvSpPr>
            <a:spLocks noChangeArrowheads="1"/>
          </p:cNvSpPr>
          <p:nvPr/>
        </p:nvSpPr>
        <p:spPr bwMode="auto">
          <a:xfrm>
            <a:off x="3429000" y="4572000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D</a:t>
            </a:r>
          </a:p>
        </p:txBody>
      </p:sp>
      <p:sp>
        <p:nvSpPr>
          <p:cNvPr id="16391" name="Line 7"/>
          <p:cNvSpPr>
            <a:spLocks noChangeShapeType="1"/>
          </p:cNvSpPr>
          <p:nvPr/>
        </p:nvSpPr>
        <p:spPr bwMode="auto">
          <a:xfrm flipH="1">
            <a:off x="4114800" y="1752600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2" name="Line 8"/>
          <p:cNvSpPr>
            <a:spLocks noChangeShapeType="1"/>
          </p:cNvSpPr>
          <p:nvPr/>
        </p:nvSpPr>
        <p:spPr bwMode="auto">
          <a:xfrm flipH="1">
            <a:off x="4114800" y="1981200"/>
            <a:ext cx="3733800" cy="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3" name="Line 9"/>
          <p:cNvSpPr>
            <a:spLocks noChangeShapeType="1"/>
          </p:cNvSpPr>
          <p:nvPr/>
        </p:nvSpPr>
        <p:spPr bwMode="auto">
          <a:xfrm flipH="1">
            <a:off x="4114800" y="4800600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4" name="Line 10"/>
          <p:cNvSpPr>
            <a:spLocks noChangeShapeType="1"/>
          </p:cNvSpPr>
          <p:nvPr/>
        </p:nvSpPr>
        <p:spPr bwMode="auto">
          <a:xfrm>
            <a:off x="3657600" y="2209800"/>
            <a:ext cx="0" cy="23622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5" name="Line 11"/>
          <p:cNvSpPr>
            <a:spLocks noChangeShapeType="1"/>
          </p:cNvSpPr>
          <p:nvPr/>
        </p:nvSpPr>
        <p:spPr bwMode="auto">
          <a:xfrm>
            <a:off x="8305800" y="2209800"/>
            <a:ext cx="0" cy="2362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6" name="Line 12"/>
          <p:cNvSpPr>
            <a:spLocks noChangeShapeType="1"/>
          </p:cNvSpPr>
          <p:nvPr/>
        </p:nvSpPr>
        <p:spPr bwMode="auto">
          <a:xfrm>
            <a:off x="3962400" y="2133600"/>
            <a:ext cx="1676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7" name="Line 13"/>
          <p:cNvSpPr>
            <a:spLocks noChangeShapeType="1"/>
          </p:cNvSpPr>
          <p:nvPr/>
        </p:nvSpPr>
        <p:spPr bwMode="auto">
          <a:xfrm flipH="1">
            <a:off x="6248400" y="2133600"/>
            <a:ext cx="1676400" cy="10668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8" name="Line 14"/>
          <p:cNvSpPr>
            <a:spLocks noChangeShapeType="1"/>
          </p:cNvSpPr>
          <p:nvPr/>
        </p:nvSpPr>
        <p:spPr bwMode="auto">
          <a:xfrm flipH="1">
            <a:off x="3962400" y="3581400"/>
            <a:ext cx="1676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9" name="Line 15"/>
          <p:cNvSpPr>
            <a:spLocks noChangeShapeType="1"/>
          </p:cNvSpPr>
          <p:nvPr/>
        </p:nvSpPr>
        <p:spPr bwMode="auto">
          <a:xfrm>
            <a:off x="6248400" y="3657600"/>
            <a:ext cx="167640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00" name="Line 16"/>
          <p:cNvSpPr>
            <a:spLocks noChangeShapeType="1"/>
          </p:cNvSpPr>
          <p:nvPr/>
        </p:nvSpPr>
        <p:spPr bwMode="auto">
          <a:xfrm flipV="1">
            <a:off x="4038600" y="3733800"/>
            <a:ext cx="1676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01" name="Text Box 17"/>
          <p:cNvSpPr txBox="1">
            <a:spLocks noChangeArrowheads="1"/>
          </p:cNvSpPr>
          <p:nvPr/>
        </p:nvSpPr>
        <p:spPr bwMode="auto">
          <a:xfrm>
            <a:off x="5851525" y="140811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2</a:t>
            </a:r>
          </a:p>
        </p:txBody>
      </p:sp>
      <p:sp>
        <p:nvSpPr>
          <p:cNvPr id="16402" name="Text Box 18"/>
          <p:cNvSpPr txBox="1">
            <a:spLocks noChangeArrowheads="1"/>
          </p:cNvSpPr>
          <p:nvPr/>
        </p:nvSpPr>
        <p:spPr bwMode="auto">
          <a:xfrm>
            <a:off x="5851525" y="1941513"/>
            <a:ext cx="387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-1</a:t>
            </a:r>
          </a:p>
        </p:txBody>
      </p:sp>
      <p:sp>
        <p:nvSpPr>
          <p:cNvPr id="16403" name="Text Box 19"/>
          <p:cNvSpPr txBox="1">
            <a:spLocks noChangeArrowheads="1"/>
          </p:cNvSpPr>
          <p:nvPr/>
        </p:nvSpPr>
        <p:spPr bwMode="auto">
          <a:xfrm>
            <a:off x="3260725" y="316071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4</a:t>
            </a:r>
          </a:p>
        </p:txBody>
      </p:sp>
      <p:sp>
        <p:nvSpPr>
          <p:cNvPr id="16404" name="Text Box 20"/>
          <p:cNvSpPr txBox="1">
            <a:spLocks noChangeArrowheads="1"/>
          </p:cNvSpPr>
          <p:nvPr/>
        </p:nvSpPr>
        <p:spPr bwMode="auto">
          <a:xfrm>
            <a:off x="8289925" y="3008313"/>
            <a:ext cx="387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-3</a:t>
            </a:r>
          </a:p>
        </p:txBody>
      </p:sp>
      <p:sp>
        <p:nvSpPr>
          <p:cNvPr id="16405" name="Text Box 21"/>
          <p:cNvSpPr txBox="1">
            <a:spLocks noChangeArrowheads="1"/>
          </p:cNvSpPr>
          <p:nvPr/>
        </p:nvSpPr>
        <p:spPr bwMode="auto">
          <a:xfrm>
            <a:off x="4479925" y="262731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2</a:t>
            </a:r>
          </a:p>
        </p:txBody>
      </p:sp>
      <p:sp>
        <p:nvSpPr>
          <p:cNvPr id="16406" name="Text Box 22"/>
          <p:cNvSpPr txBox="1">
            <a:spLocks noChangeArrowheads="1"/>
          </p:cNvSpPr>
          <p:nvPr/>
        </p:nvSpPr>
        <p:spPr bwMode="auto">
          <a:xfrm>
            <a:off x="7146925" y="262731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1</a:t>
            </a:r>
          </a:p>
        </p:txBody>
      </p:sp>
      <p:sp>
        <p:nvSpPr>
          <p:cNvPr id="16407" name="Text Box 23"/>
          <p:cNvSpPr txBox="1">
            <a:spLocks noChangeArrowheads="1"/>
          </p:cNvSpPr>
          <p:nvPr/>
        </p:nvSpPr>
        <p:spPr bwMode="auto">
          <a:xfrm>
            <a:off x="4479925" y="377031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5</a:t>
            </a:r>
          </a:p>
        </p:txBody>
      </p:sp>
      <p:sp>
        <p:nvSpPr>
          <p:cNvPr id="16408" name="Text Box 24"/>
          <p:cNvSpPr txBox="1">
            <a:spLocks noChangeArrowheads="1"/>
          </p:cNvSpPr>
          <p:nvPr/>
        </p:nvSpPr>
        <p:spPr bwMode="auto">
          <a:xfrm>
            <a:off x="6918325" y="377031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1</a:t>
            </a:r>
          </a:p>
        </p:txBody>
      </p:sp>
      <p:sp>
        <p:nvSpPr>
          <p:cNvPr id="16409" name="Text Box 25"/>
          <p:cNvSpPr txBox="1">
            <a:spLocks noChangeArrowheads="1"/>
          </p:cNvSpPr>
          <p:nvPr/>
        </p:nvSpPr>
        <p:spPr bwMode="auto">
          <a:xfrm>
            <a:off x="4937125" y="4151313"/>
            <a:ext cx="387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-1</a:t>
            </a:r>
          </a:p>
        </p:txBody>
      </p:sp>
      <p:sp>
        <p:nvSpPr>
          <p:cNvPr id="16410" name="Text Box 26"/>
          <p:cNvSpPr txBox="1">
            <a:spLocks noChangeArrowheads="1"/>
          </p:cNvSpPr>
          <p:nvPr/>
        </p:nvSpPr>
        <p:spPr bwMode="auto">
          <a:xfrm>
            <a:off x="5699125" y="476091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4</a:t>
            </a:r>
          </a:p>
        </p:txBody>
      </p:sp>
      <p:sp>
        <p:nvSpPr>
          <p:cNvPr id="16411" name="Text Box 27"/>
          <p:cNvSpPr txBox="1">
            <a:spLocks noChangeArrowheads="1"/>
          </p:cNvSpPr>
          <p:nvPr/>
        </p:nvSpPr>
        <p:spPr bwMode="auto">
          <a:xfrm>
            <a:off x="3032126" y="950913"/>
            <a:ext cx="7778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l-GR">
                <a:cs typeface="Arial" panose="020B0604020202020204" pitchFamily="34" charset="0"/>
              </a:rPr>
              <a:t>π</a:t>
            </a:r>
            <a:r>
              <a:rPr lang="en-US">
                <a:cs typeface="Arial" panose="020B0604020202020204" pitchFamily="34" charset="0"/>
              </a:rPr>
              <a:t>: nil</a:t>
            </a:r>
          </a:p>
          <a:p>
            <a:r>
              <a:rPr lang="en-US">
                <a:cs typeface="Arial" panose="020B0604020202020204" pitchFamily="34" charset="0"/>
              </a:rPr>
              <a:t>d: 0</a:t>
            </a:r>
          </a:p>
        </p:txBody>
      </p:sp>
      <p:sp>
        <p:nvSpPr>
          <p:cNvPr id="16412" name="Text Box 28"/>
          <p:cNvSpPr txBox="1">
            <a:spLocks noChangeArrowheads="1"/>
          </p:cNvSpPr>
          <p:nvPr/>
        </p:nvSpPr>
        <p:spPr bwMode="auto">
          <a:xfrm>
            <a:off x="8382000" y="1066800"/>
            <a:ext cx="1371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l-GR">
                <a:cs typeface="Arial" panose="020B0604020202020204" pitchFamily="34" charset="0"/>
              </a:rPr>
              <a:t>π</a:t>
            </a:r>
            <a:r>
              <a:rPr lang="en-US">
                <a:cs typeface="Arial" panose="020B0604020202020204" pitchFamily="34" charset="0"/>
              </a:rPr>
              <a:t>: nil A</a:t>
            </a:r>
          </a:p>
          <a:p>
            <a:r>
              <a:rPr lang="en-US">
                <a:cs typeface="Arial" panose="020B0604020202020204" pitchFamily="34" charset="0"/>
              </a:rPr>
              <a:t>d: </a:t>
            </a:r>
            <a:r>
              <a:rPr lang="en-US"/>
              <a:t>∞ </a:t>
            </a:r>
            <a:r>
              <a:rPr lang="en-US">
                <a:cs typeface="Arial" panose="020B0604020202020204" pitchFamily="34" charset="0"/>
              </a:rPr>
              <a:t>-1</a:t>
            </a:r>
          </a:p>
        </p:txBody>
      </p:sp>
      <p:sp>
        <p:nvSpPr>
          <p:cNvPr id="16413" name="Text Box 29"/>
          <p:cNvSpPr txBox="1">
            <a:spLocks noChangeArrowheads="1"/>
          </p:cNvSpPr>
          <p:nvPr/>
        </p:nvSpPr>
        <p:spPr bwMode="auto">
          <a:xfrm>
            <a:off x="5562600" y="2438400"/>
            <a:ext cx="1219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l-GR" dirty="0">
                <a:cs typeface="Arial" panose="020B0604020202020204" pitchFamily="34" charset="0"/>
              </a:rPr>
              <a:t>π</a:t>
            </a:r>
            <a:r>
              <a:rPr lang="en-US" dirty="0">
                <a:cs typeface="Arial" panose="020B0604020202020204" pitchFamily="34" charset="0"/>
              </a:rPr>
              <a:t>: nil </a:t>
            </a:r>
            <a:r>
              <a:rPr lang="en-US" dirty="0" smtClean="0">
                <a:cs typeface="Arial" panose="020B0604020202020204" pitchFamily="34" charset="0"/>
              </a:rPr>
              <a:t>A </a:t>
            </a:r>
            <a:r>
              <a:rPr lang="en-US" dirty="0">
                <a:cs typeface="Arial" panose="020B0604020202020204" pitchFamily="34" charset="0"/>
              </a:rPr>
              <a:t>B</a:t>
            </a:r>
          </a:p>
          <a:p>
            <a:r>
              <a:rPr lang="en-US" dirty="0">
                <a:cs typeface="Arial" panose="020B0604020202020204" pitchFamily="34" charset="0"/>
              </a:rPr>
              <a:t>d: </a:t>
            </a:r>
            <a:r>
              <a:rPr lang="en-US" dirty="0"/>
              <a:t>∞ </a:t>
            </a:r>
            <a:r>
              <a:rPr lang="en-US" dirty="0">
                <a:cs typeface="Arial" panose="020B0604020202020204" pitchFamily="34" charset="0"/>
              </a:rPr>
              <a:t>2 0</a:t>
            </a:r>
          </a:p>
        </p:txBody>
      </p:sp>
      <p:sp>
        <p:nvSpPr>
          <p:cNvPr id="16414" name="Text Box 30"/>
          <p:cNvSpPr txBox="1">
            <a:spLocks noChangeArrowheads="1"/>
          </p:cNvSpPr>
          <p:nvPr/>
        </p:nvSpPr>
        <p:spPr bwMode="auto">
          <a:xfrm>
            <a:off x="4038600" y="5029200"/>
            <a:ext cx="1066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l-GR">
                <a:cs typeface="Arial" panose="020B0604020202020204" pitchFamily="34" charset="0"/>
              </a:rPr>
              <a:t>π</a:t>
            </a:r>
            <a:r>
              <a:rPr lang="en-US">
                <a:cs typeface="Arial" panose="020B0604020202020204" pitchFamily="34" charset="0"/>
              </a:rPr>
              <a:t>: nil A</a:t>
            </a:r>
          </a:p>
          <a:p>
            <a:r>
              <a:rPr lang="en-US">
                <a:cs typeface="Arial" panose="020B0604020202020204" pitchFamily="34" charset="0"/>
              </a:rPr>
              <a:t>d: </a:t>
            </a:r>
            <a:r>
              <a:rPr lang="en-US"/>
              <a:t>∞ </a:t>
            </a:r>
            <a:r>
              <a:rPr lang="en-US">
                <a:cs typeface="Arial" panose="020B0604020202020204" pitchFamily="34" charset="0"/>
              </a:rPr>
              <a:t>4</a:t>
            </a:r>
          </a:p>
        </p:txBody>
      </p:sp>
      <p:sp>
        <p:nvSpPr>
          <p:cNvPr id="16415" name="Text Box 31"/>
          <p:cNvSpPr txBox="1">
            <a:spLocks noChangeArrowheads="1"/>
          </p:cNvSpPr>
          <p:nvPr/>
        </p:nvSpPr>
        <p:spPr bwMode="auto">
          <a:xfrm>
            <a:off x="8382000" y="5029200"/>
            <a:ext cx="990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l-GR">
                <a:cs typeface="Arial" panose="020B0604020202020204" pitchFamily="34" charset="0"/>
              </a:rPr>
              <a:t>π</a:t>
            </a:r>
            <a:r>
              <a:rPr lang="en-US">
                <a:cs typeface="Arial" panose="020B0604020202020204" pitchFamily="34" charset="0"/>
              </a:rPr>
              <a:t>: nil  C</a:t>
            </a:r>
          </a:p>
          <a:p>
            <a:r>
              <a:rPr lang="en-US">
                <a:cs typeface="Arial" panose="020B0604020202020204" pitchFamily="34" charset="0"/>
              </a:rPr>
              <a:t>d: ∞ 3</a:t>
            </a:r>
          </a:p>
        </p:txBody>
      </p:sp>
      <p:sp>
        <p:nvSpPr>
          <p:cNvPr id="16416" name="Line 32"/>
          <p:cNvSpPr>
            <a:spLocks noChangeShapeType="1"/>
          </p:cNvSpPr>
          <p:nvPr/>
        </p:nvSpPr>
        <p:spPr bwMode="auto">
          <a:xfrm flipH="1">
            <a:off x="4419600" y="5410200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17" name="Line 33"/>
          <p:cNvSpPr>
            <a:spLocks noChangeShapeType="1"/>
          </p:cNvSpPr>
          <p:nvPr/>
        </p:nvSpPr>
        <p:spPr bwMode="auto">
          <a:xfrm flipH="1">
            <a:off x="6019800" y="2590800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18" name="Line 34"/>
          <p:cNvSpPr>
            <a:spLocks noChangeShapeType="1"/>
          </p:cNvSpPr>
          <p:nvPr/>
        </p:nvSpPr>
        <p:spPr bwMode="auto">
          <a:xfrm flipH="1">
            <a:off x="5943600" y="2819400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19" name="Line 35"/>
          <p:cNvSpPr>
            <a:spLocks noChangeShapeType="1"/>
          </p:cNvSpPr>
          <p:nvPr/>
        </p:nvSpPr>
        <p:spPr bwMode="auto">
          <a:xfrm flipH="1">
            <a:off x="8839200" y="1219200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20" name="Line 36"/>
          <p:cNvSpPr>
            <a:spLocks noChangeShapeType="1"/>
          </p:cNvSpPr>
          <p:nvPr/>
        </p:nvSpPr>
        <p:spPr bwMode="auto">
          <a:xfrm flipH="1">
            <a:off x="8763000" y="1447800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21" name="Line 37"/>
          <p:cNvSpPr>
            <a:spLocks noChangeShapeType="1"/>
          </p:cNvSpPr>
          <p:nvPr/>
        </p:nvSpPr>
        <p:spPr bwMode="auto">
          <a:xfrm flipH="1">
            <a:off x="4495800" y="5105400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22" name="Line 38"/>
          <p:cNvSpPr>
            <a:spLocks noChangeShapeType="1"/>
          </p:cNvSpPr>
          <p:nvPr/>
        </p:nvSpPr>
        <p:spPr bwMode="auto">
          <a:xfrm flipH="1">
            <a:off x="8763000" y="5410200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23" name="Line 39"/>
          <p:cNvSpPr>
            <a:spLocks noChangeShapeType="1"/>
          </p:cNvSpPr>
          <p:nvPr/>
        </p:nvSpPr>
        <p:spPr bwMode="auto">
          <a:xfrm flipH="1">
            <a:off x="8839200" y="5181600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24" name="Line 40"/>
          <p:cNvSpPr>
            <a:spLocks noChangeShapeType="1"/>
          </p:cNvSpPr>
          <p:nvPr/>
        </p:nvSpPr>
        <p:spPr bwMode="auto">
          <a:xfrm flipH="1">
            <a:off x="6172200" y="2819400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25" name="Line 41"/>
          <p:cNvSpPr>
            <a:spLocks noChangeShapeType="1"/>
          </p:cNvSpPr>
          <p:nvPr/>
        </p:nvSpPr>
        <p:spPr bwMode="auto">
          <a:xfrm flipH="1">
            <a:off x="6248400" y="2590800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7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Oval 2"/>
          <p:cNvSpPr>
            <a:spLocks noChangeArrowheads="1"/>
          </p:cNvSpPr>
          <p:nvPr/>
        </p:nvSpPr>
        <p:spPr bwMode="auto">
          <a:xfrm>
            <a:off x="3429000" y="1524000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17411" name="Oval 3"/>
          <p:cNvSpPr>
            <a:spLocks noChangeArrowheads="1"/>
          </p:cNvSpPr>
          <p:nvPr/>
        </p:nvSpPr>
        <p:spPr bwMode="auto">
          <a:xfrm>
            <a:off x="5638800" y="3124200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C</a:t>
            </a:r>
          </a:p>
        </p:txBody>
      </p:sp>
      <p:sp>
        <p:nvSpPr>
          <p:cNvPr id="17412" name="Oval 4"/>
          <p:cNvSpPr>
            <a:spLocks noChangeArrowheads="1"/>
          </p:cNvSpPr>
          <p:nvPr/>
        </p:nvSpPr>
        <p:spPr bwMode="auto">
          <a:xfrm>
            <a:off x="7848600" y="1524000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B</a:t>
            </a:r>
          </a:p>
        </p:txBody>
      </p:sp>
      <p:sp>
        <p:nvSpPr>
          <p:cNvPr id="17413" name="Oval 5"/>
          <p:cNvSpPr>
            <a:spLocks noChangeArrowheads="1"/>
          </p:cNvSpPr>
          <p:nvPr/>
        </p:nvSpPr>
        <p:spPr bwMode="auto">
          <a:xfrm>
            <a:off x="7848600" y="4572000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E</a:t>
            </a:r>
          </a:p>
        </p:txBody>
      </p:sp>
      <p:sp>
        <p:nvSpPr>
          <p:cNvPr id="17414" name="Oval 6"/>
          <p:cNvSpPr>
            <a:spLocks noChangeArrowheads="1"/>
          </p:cNvSpPr>
          <p:nvPr/>
        </p:nvSpPr>
        <p:spPr bwMode="auto">
          <a:xfrm>
            <a:off x="3429000" y="4572000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D</a:t>
            </a:r>
          </a:p>
        </p:txBody>
      </p:sp>
      <p:sp>
        <p:nvSpPr>
          <p:cNvPr id="17415" name="Line 7"/>
          <p:cNvSpPr>
            <a:spLocks noChangeShapeType="1"/>
          </p:cNvSpPr>
          <p:nvPr/>
        </p:nvSpPr>
        <p:spPr bwMode="auto">
          <a:xfrm flipH="1">
            <a:off x="4114800" y="1752600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6" name="Line 8"/>
          <p:cNvSpPr>
            <a:spLocks noChangeShapeType="1"/>
          </p:cNvSpPr>
          <p:nvPr/>
        </p:nvSpPr>
        <p:spPr bwMode="auto">
          <a:xfrm flipH="1">
            <a:off x="4114800" y="1981200"/>
            <a:ext cx="3733800" cy="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7" name="Line 9"/>
          <p:cNvSpPr>
            <a:spLocks noChangeShapeType="1"/>
          </p:cNvSpPr>
          <p:nvPr/>
        </p:nvSpPr>
        <p:spPr bwMode="auto">
          <a:xfrm flipH="1">
            <a:off x="4114800" y="4800600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8" name="Line 10"/>
          <p:cNvSpPr>
            <a:spLocks noChangeShapeType="1"/>
          </p:cNvSpPr>
          <p:nvPr/>
        </p:nvSpPr>
        <p:spPr bwMode="auto">
          <a:xfrm>
            <a:off x="3657600" y="2209800"/>
            <a:ext cx="0" cy="23622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9" name="Line 11"/>
          <p:cNvSpPr>
            <a:spLocks noChangeShapeType="1"/>
          </p:cNvSpPr>
          <p:nvPr/>
        </p:nvSpPr>
        <p:spPr bwMode="auto">
          <a:xfrm>
            <a:off x="8305800" y="2209800"/>
            <a:ext cx="0" cy="2362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20" name="Line 12"/>
          <p:cNvSpPr>
            <a:spLocks noChangeShapeType="1"/>
          </p:cNvSpPr>
          <p:nvPr/>
        </p:nvSpPr>
        <p:spPr bwMode="auto">
          <a:xfrm>
            <a:off x="3962400" y="2133600"/>
            <a:ext cx="1676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21" name="Line 13"/>
          <p:cNvSpPr>
            <a:spLocks noChangeShapeType="1"/>
          </p:cNvSpPr>
          <p:nvPr/>
        </p:nvSpPr>
        <p:spPr bwMode="auto">
          <a:xfrm flipH="1">
            <a:off x="6248400" y="2133600"/>
            <a:ext cx="1676400" cy="10668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22" name="Line 14"/>
          <p:cNvSpPr>
            <a:spLocks noChangeShapeType="1"/>
          </p:cNvSpPr>
          <p:nvPr/>
        </p:nvSpPr>
        <p:spPr bwMode="auto">
          <a:xfrm flipH="1">
            <a:off x="3962400" y="3581400"/>
            <a:ext cx="1676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23" name="Line 15"/>
          <p:cNvSpPr>
            <a:spLocks noChangeShapeType="1"/>
          </p:cNvSpPr>
          <p:nvPr/>
        </p:nvSpPr>
        <p:spPr bwMode="auto">
          <a:xfrm>
            <a:off x="6248400" y="3657600"/>
            <a:ext cx="167640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24" name="Line 16"/>
          <p:cNvSpPr>
            <a:spLocks noChangeShapeType="1"/>
          </p:cNvSpPr>
          <p:nvPr/>
        </p:nvSpPr>
        <p:spPr bwMode="auto">
          <a:xfrm flipV="1">
            <a:off x="4038600" y="3733800"/>
            <a:ext cx="1676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25" name="Text Box 17"/>
          <p:cNvSpPr txBox="1">
            <a:spLocks noChangeArrowheads="1"/>
          </p:cNvSpPr>
          <p:nvPr/>
        </p:nvSpPr>
        <p:spPr bwMode="auto">
          <a:xfrm>
            <a:off x="5851525" y="140811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2</a:t>
            </a:r>
          </a:p>
        </p:txBody>
      </p:sp>
      <p:sp>
        <p:nvSpPr>
          <p:cNvPr id="17426" name="Text Box 18"/>
          <p:cNvSpPr txBox="1">
            <a:spLocks noChangeArrowheads="1"/>
          </p:cNvSpPr>
          <p:nvPr/>
        </p:nvSpPr>
        <p:spPr bwMode="auto">
          <a:xfrm>
            <a:off x="5851525" y="1941513"/>
            <a:ext cx="387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-1</a:t>
            </a:r>
          </a:p>
        </p:txBody>
      </p:sp>
      <p:sp>
        <p:nvSpPr>
          <p:cNvPr id="17427" name="Text Box 19"/>
          <p:cNvSpPr txBox="1">
            <a:spLocks noChangeArrowheads="1"/>
          </p:cNvSpPr>
          <p:nvPr/>
        </p:nvSpPr>
        <p:spPr bwMode="auto">
          <a:xfrm>
            <a:off x="3260725" y="316071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4</a:t>
            </a:r>
          </a:p>
        </p:txBody>
      </p:sp>
      <p:sp>
        <p:nvSpPr>
          <p:cNvPr id="17428" name="Text Box 20"/>
          <p:cNvSpPr txBox="1">
            <a:spLocks noChangeArrowheads="1"/>
          </p:cNvSpPr>
          <p:nvPr/>
        </p:nvSpPr>
        <p:spPr bwMode="auto">
          <a:xfrm>
            <a:off x="8289925" y="3008313"/>
            <a:ext cx="387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-3</a:t>
            </a:r>
          </a:p>
        </p:txBody>
      </p:sp>
      <p:sp>
        <p:nvSpPr>
          <p:cNvPr id="17429" name="Text Box 21"/>
          <p:cNvSpPr txBox="1">
            <a:spLocks noChangeArrowheads="1"/>
          </p:cNvSpPr>
          <p:nvPr/>
        </p:nvSpPr>
        <p:spPr bwMode="auto">
          <a:xfrm>
            <a:off x="4479925" y="262731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2</a:t>
            </a:r>
          </a:p>
        </p:txBody>
      </p:sp>
      <p:sp>
        <p:nvSpPr>
          <p:cNvPr id="17430" name="Text Box 22"/>
          <p:cNvSpPr txBox="1">
            <a:spLocks noChangeArrowheads="1"/>
          </p:cNvSpPr>
          <p:nvPr/>
        </p:nvSpPr>
        <p:spPr bwMode="auto">
          <a:xfrm>
            <a:off x="7146925" y="262731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1</a:t>
            </a:r>
          </a:p>
        </p:txBody>
      </p:sp>
      <p:sp>
        <p:nvSpPr>
          <p:cNvPr id="17431" name="Text Box 23"/>
          <p:cNvSpPr txBox="1">
            <a:spLocks noChangeArrowheads="1"/>
          </p:cNvSpPr>
          <p:nvPr/>
        </p:nvSpPr>
        <p:spPr bwMode="auto">
          <a:xfrm>
            <a:off x="4479925" y="377031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5</a:t>
            </a:r>
          </a:p>
        </p:txBody>
      </p:sp>
      <p:sp>
        <p:nvSpPr>
          <p:cNvPr id="17432" name="Text Box 24"/>
          <p:cNvSpPr txBox="1">
            <a:spLocks noChangeArrowheads="1"/>
          </p:cNvSpPr>
          <p:nvPr/>
        </p:nvSpPr>
        <p:spPr bwMode="auto">
          <a:xfrm>
            <a:off x="6918325" y="377031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1</a:t>
            </a:r>
          </a:p>
        </p:txBody>
      </p:sp>
      <p:sp>
        <p:nvSpPr>
          <p:cNvPr id="17433" name="Text Box 25"/>
          <p:cNvSpPr txBox="1">
            <a:spLocks noChangeArrowheads="1"/>
          </p:cNvSpPr>
          <p:nvPr/>
        </p:nvSpPr>
        <p:spPr bwMode="auto">
          <a:xfrm>
            <a:off x="4937125" y="4151313"/>
            <a:ext cx="387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-1</a:t>
            </a:r>
          </a:p>
        </p:txBody>
      </p:sp>
      <p:sp>
        <p:nvSpPr>
          <p:cNvPr id="17434" name="Text Box 26"/>
          <p:cNvSpPr txBox="1">
            <a:spLocks noChangeArrowheads="1"/>
          </p:cNvSpPr>
          <p:nvPr/>
        </p:nvSpPr>
        <p:spPr bwMode="auto">
          <a:xfrm>
            <a:off x="5699125" y="476091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4</a:t>
            </a:r>
          </a:p>
        </p:txBody>
      </p:sp>
      <p:sp>
        <p:nvSpPr>
          <p:cNvPr id="17435" name="Text Box 27"/>
          <p:cNvSpPr txBox="1">
            <a:spLocks noChangeArrowheads="1"/>
          </p:cNvSpPr>
          <p:nvPr/>
        </p:nvSpPr>
        <p:spPr bwMode="auto">
          <a:xfrm>
            <a:off x="3032126" y="950913"/>
            <a:ext cx="7778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l-GR">
                <a:cs typeface="Arial" panose="020B0604020202020204" pitchFamily="34" charset="0"/>
              </a:rPr>
              <a:t>π</a:t>
            </a:r>
            <a:r>
              <a:rPr lang="en-US">
                <a:cs typeface="Arial" panose="020B0604020202020204" pitchFamily="34" charset="0"/>
              </a:rPr>
              <a:t>: nil</a:t>
            </a:r>
          </a:p>
          <a:p>
            <a:r>
              <a:rPr lang="en-US">
                <a:cs typeface="Arial" panose="020B0604020202020204" pitchFamily="34" charset="0"/>
              </a:rPr>
              <a:t>d: 0</a:t>
            </a:r>
          </a:p>
        </p:txBody>
      </p:sp>
      <p:sp>
        <p:nvSpPr>
          <p:cNvPr id="17436" name="Text Box 28"/>
          <p:cNvSpPr txBox="1">
            <a:spLocks noChangeArrowheads="1"/>
          </p:cNvSpPr>
          <p:nvPr/>
        </p:nvSpPr>
        <p:spPr bwMode="auto">
          <a:xfrm>
            <a:off x="8382000" y="1066800"/>
            <a:ext cx="1371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l-GR">
                <a:cs typeface="Arial" panose="020B0604020202020204" pitchFamily="34" charset="0"/>
              </a:rPr>
              <a:t>π</a:t>
            </a:r>
            <a:r>
              <a:rPr lang="en-US">
                <a:cs typeface="Arial" panose="020B0604020202020204" pitchFamily="34" charset="0"/>
              </a:rPr>
              <a:t>: nil A</a:t>
            </a:r>
          </a:p>
          <a:p>
            <a:r>
              <a:rPr lang="en-US">
                <a:cs typeface="Arial" panose="020B0604020202020204" pitchFamily="34" charset="0"/>
              </a:rPr>
              <a:t>d: </a:t>
            </a:r>
            <a:r>
              <a:rPr lang="en-US"/>
              <a:t>∞ </a:t>
            </a:r>
            <a:r>
              <a:rPr lang="en-US">
                <a:cs typeface="Arial" panose="020B0604020202020204" pitchFamily="34" charset="0"/>
              </a:rPr>
              <a:t>-1</a:t>
            </a:r>
          </a:p>
        </p:txBody>
      </p:sp>
      <p:sp>
        <p:nvSpPr>
          <p:cNvPr id="17437" name="Text Box 29"/>
          <p:cNvSpPr txBox="1">
            <a:spLocks noChangeArrowheads="1"/>
          </p:cNvSpPr>
          <p:nvPr/>
        </p:nvSpPr>
        <p:spPr bwMode="auto">
          <a:xfrm>
            <a:off x="5562600" y="2438400"/>
            <a:ext cx="1219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l-GR" dirty="0">
                <a:cs typeface="Arial" panose="020B0604020202020204" pitchFamily="34" charset="0"/>
              </a:rPr>
              <a:t>π</a:t>
            </a:r>
            <a:r>
              <a:rPr lang="en-US" dirty="0">
                <a:cs typeface="Arial" panose="020B0604020202020204" pitchFamily="34" charset="0"/>
              </a:rPr>
              <a:t>: nil </a:t>
            </a:r>
            <a:r>
              <a:rPr lang="en-US" dirty="0" smtClean="0">
                <a:cs typeface="Arial" panose="020B0604020202020204" pitchFamily="34" charset="0"/>
              </a:rPr>
              <a:t>A </a:t>
            </a:r>
            <a:r>
              <a:rPr lang="en-US" dirty="0">
                <a:cs typeface="Arial" panose="020B0604020202020204" pitchFamily="34" charset="0"/>
              </a:rPr>
              <a:t>B</a:t>
            </a:r>
          </a:p>
          <a:p>
            <a:r>
              <a:rPr lang="en-US" dirty="0">
                <a:cs typeface="Arial" panose="020B0604020202020204" pitchFamily="34" charset="0"/>
              </a:rPr>
              <a:t>d: </a:t>
            </a:r>
            <a:r>
              <a:rPr lang="en-US" dirty="0"/>
              <a:t>∞ </a:t>
            </a:r>
            <a:r>
              <a:rPr lang="en-US" dirty="0">
                <a:cs typeface="Arial" panose="020B0604020202020204" pitchFamily="34" charset="0"/>
              </a:rPr>
              <a:t>2 0</a:t>
            </a:r>
          </a:p>
        </p:txBody>
      </p:sp>
      <p:sp>
        <p:nvSpPr>
          <p:cNvPr id="17438" name="Text Box 30"/>
          <p:cNvSpPr txBox="1">
            <a:spLocks noChangeArrowheads="1"/>
          </p:cNvSpPr>
          <p:nvPr/>
        </p:nvSpPr>
        <p:spPr bwMode="auto">
          <a:xfrm>
            <a:off x="4038600" y="5029200"/>
            <a:ext cx="1066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l-GR">
                <a:cs typeface="Arial" panose="020B0604020202020204" pitchFamily="34" charset="0"/>
              </a:rPr>
              <a:t>π</a:t>
            </a:r>
            <a:r>
              <a:rPr lang="en-US">
                <a:cs typeface="Arial" panose="020B0604020202020204" pitchFamily="34" charset="0"/>
              </a:rPr>
              <a:t>: nil A</a:t>
            </a:r>
          </a:p>
          <a:p>
            <a:r>
              <a:rPr lang="en-US">
                <a:cs typeface="Arial" panose="020B0604020202020204" pitchFamily="34" charset="0"/>
              </a:rPr>
              <a:t>d: </a:t>
            </a:r>
            <a:r>
              <a:rPr lang="en-US"/>
              <a:t>∞ </a:t>
            </a:r>
            <a:r>
              <a:rPr lang="en-US">
                <a:cs typeface="Arial" panose="020B0604020202020204" pitchFamily="34" charset="0"/>
              </a:rPr>
              <a:t>4</a:t>
            </a:r>
          </a:p>
        </p:txBody>
      </p:sp>
      <p:sp>
        <p:nvSpPr>
          <p:cNvPr id="17439" name="Text Box 31"/>
          <p:cNvSpPr txBox="1">
            <a:spLocks noChangeArrowheads="1"/>
          </p:cNvSpPr>
          <p:nvPr/>
        </p:nvSpPr>
        <p:spPr bwMode="auto">
          <a:xfrm>
            <a:off x="8382000" y="5029200"/>
            <a:ext cx="1524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l-GR">
                <a:cs typeface="Arial" panose="020B0604020202020204" pitchFamily="34" charset="0"/>
              </a:rPr>
              <a:t>π</a:t>
            </a:r>
            <a:r>
              <a:rPr lang="en-US">
                <a:cs typeface="Arial" panose="020B0604020202020204" pitchFamily="34" charset="0"/>
              </a:rPr>
              <a:t>: nil  C C</a:t>
            </a:r>
          </a:p>
          <a:p>
            <a:r>
              <a:rPr lang="en-US">
                <a:cs typeface="Arial" panose="020B0604020202020204" pitchFamily="34" charset="0"/>
              </a:rPr>
              <a:t>d: ∞ 3 1</a:t>
            </a:r>
          </a:p>
        </p:txBody>
      </p:sp>
      <p:sp>
        <p:nvSpPr>
          <p:cNvPr id="17440" name="Line 32"/>
          <p:cNvSpPr>
            <a:spLocks noChangeShapeType="1"/>
          </p:cNvSpPr>
          <p:nvPr/>
        </p:nvSpPr>
        <p:spPr bwMode="auto">
          <a:xfrm flipH="1">
            <a:off x="4419600" y="5410200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41" name="Line 33"/>
          <p:cNvSpPr>
            <a:spLocks noChangeShapeType="1"/>
          </p:cNvSpPr>
          <p:nvPr/>
        </p:nvSpPr>
        <p:spPr bwMode="auto">
          <a:xfrm flipH="1">
            <a:off x="6019800" y="2590800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42" name="Line 34"/>
          <p:cNvSpPr>
            <a:spLocks noChangeShapeType="1"/>
          </p:cNvSpPr>
          <p:nvPr/>
        </p:nvSpPr>
        <p:spPr bwMode="auto">
          <a:xfrm flipH="1">
            <a:off x="5943600" y="2819400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43" name="Line 35"/>
          <p:cNvSpPr>
            <a:spLocks noChangeShapeType="1"/>
          </p:cNvSpPr>
          <p:nvPr/>
        </p:nvSpPr>
        <p:spPr bwMode="auto">
          <a:xfrm flipH="1">
            <a:off x="8839200" y="1219200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44" name="Line 36"/>
          <p:cNvSpPr>
            <a:spLocks noChangeShapeType="1"/>
          </p:cNvSpPr>
          <p:nvPr/>
        </p:nvSpPr>
        <p:spPr bwMode="auto">
          <a:xfrm flipH="1">
            <a:off x="8763000" y="1447800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45" name="Line 37"/>
          <p:cNvSpPr>
            <a:spLocks noChangeShapeType="1"/>
          </p:cNvSpPr>
          <p:nvPr/>
        </p:nvSpPr>
        <p:spPr bwMode="auto">
          <a:xfrm flipH="1">
            <a:off x="4495800" y="5105400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46" name="Line 38"/>
          <p:cNvSpPr>
            <a:spLocks noChangeShapeType="1"/>
          </p:cNvSpPr>
          <p:nvPr/>
        </p:nvSpPr>
        <p:spPr bwMode="auto">
          <a:xfrm flipH="1">
            <a:off x="8763000" y="5410200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47" name="Line 39"/>
          <p:cNvSpPr>
            <a:spLocks noChangeShapeType="1"/>
          </p:cNvSpPr>
          <p:nvPr/>
        </p:nvSpPr>
        <p:spPr bwMode="auto">
          <a:xfrm flipH="1">
            <a:off x="8839200" y="5181600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48" name="Line 40"/>
          <p:cNvSpPr>
            <a:spLocks noChangeShapeType="1"/>
          </p:cNvSpPr>
          <p:nvPr/>
        </p:nvSpPr>
        <p:spPr bwMode="auto">
          <a:xfrm flipH="1">
            <a:off x="6172200" y="2819400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49" name="Line 41"/>
          <p:cNvSpPr>
            <a:spLocks noChangeShapeType="1"/>
          </p:cNvSpPr>
          <p:nvPr/>
        </p:nvSpPr>
        <p:spPr bwMode="auto">
          <a:xfrm flipH="1">
            <a:off x="6248400" y="2590800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50" name="Line 42"/>
          <p:cNvSpPr>
            <a:spLocks noChangeShapeType="1"/>
          </p:cNvSpPr>
          <p:nvPr/>
        </p:nvSpPr>
        <p:spPr bwMode="auto">
          <a:xfrm flipH="1">
            <a:off x="8991600" y="5410200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51" name="Line 43"/>
          <p:cNvSpPr>
            <a:spLocks noChangeShapeType="1"/>
          </p:cNvSpPr>
          <p:nvPr/>
        </p:nvSpPr>
        <p:spPr bwMode="auto">
          <a:xfrm flipH="1">
            <a:off x="9144000" y="5105400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8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>
                <a:latin typeface="Arial" charset="0"/>
                <a:cs typeface="Arial" charset="0"/>
              </a:rPr>
              <a:t>Algorithms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1950" indent="-361950">
              <a:buNone/>
            </a:pPr>
            <a:r>
              <a:rPr lang="en-CA" altLang="en-US" dirty="0" smtClean="0">
                <a:latin typeface="Arial" charset="0"/>
                <a:cs typeface="Arial" charset="0"/>
              </a:rPr>
              <a:t>	</a:t>
            </a:r>
            <a:r>
              <a:rPr lang="en-CA" altLang="en-US" sz="2800" dirty="0" smtClean="0">
                <a:latin typeface="Arial" charset="0"/>
                <a:cs typeface="Arial" charset="0"/>
              </a:rPr>
              <a:t>Algorithms for finding the shortest path include:</a:t>
            </a:r>
          </a:p>
          <a:p>
            <a:pPr lvl="1"/>
            <a:r>
              <a:rPr lang="en-CA" altLang="en-US" sz="2400" dirty="0" err="1" smtClean="0">
                <a:latin typeface="Arial" charset="0"/>
                <a:cs typeface="Arial" charset="0"/>
              </a:rPr>
              <a:t>Dijkstra’s</a:t>
            </a:r>
            <a:r>
              <a:rPr lang="en-CA" altLang="en-US" sz="2400" dirty="0" smtClean="0">
                <a:latin typeface="Arial" charset="0"/>
                <a:cs typeface="Arial" charset="0"/>
              </a:rPr>
              <a:t> algorithm</a:t>
            </a:r>
          </a:p>
          <a:p>
            <a:pPr lvl="1"/>
            <a:r>
              <a:rPr lang="en-CA" altLang="en-US" sz="2400" dirty="0" smtClean="0">
                <a:latin typeface="Arial" charset="0"/>
                <a:cs typeface="Arial" charset="0"/>
              </a:rPr>
              <a:t>A* search algorithm</a:t>
            </a:r>
          </a:p>
          <a:p>
            <a:pPr lvl="1"/>
            <a:r>
              <a:rPr lang="en-CA" altLang="en-US" sz="2400" dirty="0" smtClean="0">
                <a:latin typeface="Arial" charset="0"/>
                <a:cs typeface="Arial" charset="0"/>
              </a:rPr>
              <a:t>Bellman-Ford algorithm</a:t>
            </a:r>
          </a:p>
          <a:p>
            <a:pPr lvl="1"/>
            <a:r>
              <a:rPr lang="en-CA" altLang="en-US" sz="2400" dirty="0" smtClean="0">
                <a:latin typeface="Arial" charset="0"/>
                <a:cs typeface="Arial" charset="0"/>
              </a:rPr>
              <a:t>BFS</a:t>
            </a:r>
          </a:p>
          <a:p>
            <a:pPr lvl="1"/>
            <a:endParaRPr lang="en-CA" altLang="en-US" sz="2400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67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Oval 2"/>
          <p:cNvSpPr>
            <a:spLocks noChangeArrowheads="1"/>
          </p:cNvSpPr>
          <p:nvPr/>
        </p:nvSpPr>
        <p:spPr bwMode="auto">
          <a:xfrm>
            <a:off x="3429000" y="1524000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18435" name="Oval 3"/>
          <p:cNvSpPr>
            <a:spLocks noChangeArrowheads="1"/>
          </p:cNvSpPr>
          <p:nvPr/>
        </p:nvSpPr>
        <p:spPr bwMode="auto">
          <a:xfrm>
            <a:off x="5638800" y="3124200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C</a:t>
            </a:r>
          </a:p>
        </p:txBody>
      </p:sp>
      <p:sp>
        <p:nvSpPr>
          <p:cNvPr id="18436" name="Oval 4"/>
          <p:cNvSpPr>
            <a:spLocks noChangeArrowheads="1"/>
          </p:cNvSpPr>
          <p:nvPr/>
        </p:nvSpPr>
        <p:spPr bwMode="auto">
          <a:xfrm>
            <a:off x="7848600" y="1524000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B</a:t>
            </a:r>
          </a:p>
        </p:txBody>
      </p:sp>
      <p:sp>
        <p:nvSpPr>
          <p:cNvPr id="18437" name="Oval 5"/>
          <p:cNvSpPr>
            <a:spLocks noChangeArrowheads="1"/>
          </p:cNvSpPr>
          <p:nvPr/>
        </p:nvSpPr>
        <p:spPr bwMode="auto">
          <a:xfrm>
            <a:off x="7848600" y="4572000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E</a:t>
            </a:r>
          </a:p>
        </p:txBody>
      </p:sp>
      <p:sp>
        <p:nvSpPr>
          <p:cNvPr id="18438" name="Oval 6"/>
          <p:cNvSpPr>
            <a:spLocks noChangeArrowheads="1"/>
          </p:cNvSpPr>
          <p:nvPr/>
        </p:nvSpPr>
        <p:spPr bwMode="auto">
          <a:xfrm>
            <a:off x="3429000" y="4572000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D</a:t>
            </a:r>
          </a:p>
        </p:txBody>
      </p:sp>
      <p:sp>
        <p:nvSpPr>
          <p:cNvPr id="18439" name="Line 7"/>
          <p:cNvSpPr>
            <a:spLocks noChangeShapeType="1"/>
          </p:cNvSpPr>
          <p:nvPr/>
        </p:nvSpPr>
        <p:spPr bwMode="auto">
          <a:xfrm flipH="1">
            <a:off x="4114800" y="1752600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0" name="Line 8"/>
          <p:cNvSpPr>
            <a:spLocks noChangeShapeType="1"/>
          </p:cNvSpPr>
          <p:nvPr/>
        </p:nvSpPr>
        <p:spPr bwMode="auto">
          <a:xfrm flipH="1">
            <a:off x="4114800" y="1981200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1" name="Line 9"/>
          <p:cNvSpPr>
            <a:spLocks noChangeShapeType="1"/>
          </p:cNvSpPr>
          <p:nvPr/>
        </p:nvSpPr>
        <p:spPr bwMode="auto">
          <a:xfrm flipH="1">
            <a:off x="4114800" y="4800600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2" name="Line 10"/>
          <p:cNvSpPr>
            <a:spLocks noChangeShapeType="1"/>
          </p:cNvSpPr>
          <p:nvPr/>
        </p:nvSpPr>
        <p:spPr bwMode="auto">
          <a:xfrm>
            <a:off x="3657600" y="2209800"/>
            <a:ext cx="0" cy="23622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3" name="Line 11"/>
          <p:cNvSpPr>
            <a:spLocks noChangeShapeType="1"/>
          </p:cNvSpPr>
          <p:nvPr/>
        </p:nvSpPr>
        <p:spPr bwMode="auto">
          <a:xfrm>
            <a:off x="8305800" y="2209800"/>
            <a:ext cx="0" cy="23622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4" name="Line 12"/>
          <p:cNvSpPr>
            <a:spLocks noChangeShapeType="1"/>
          </p:cNvSpPr>
          <p:nvPr/>
        </p:nvSpPr>
        <p:spPr bwMode="auto">
          <a:xfrm>
            <a:off x="3962400" y="2133600"/>
            <a:ext cx="1676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5" name="Line 13"/>
          <p:cNvSpPr>
            <a:spLocks noChangeShapeType="1"/>
          </p:cNvSpPr>
          <p:nvPr/>
        </p:nvSpPr>
        <p:spPr bwMode="auto">
          <a:xfrm flipH="1">
            <a:off x="6248400" y="2133600"/>
            <a:ext cx="1676400" cy="10668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6" name="Line 14"/>
          <p:cNvSpPr>
            <a:spLocks noChangeShapeType="1"/>
          </p:cNvSpPr>
          <p:nvPr/>
        </p:nvSpPr>
        <p:spPr bwMode="auto">
          <a:xfrm flipH="1">
            <a:off x="3962400" y="3581400"/>
            <a:ext cx="1676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7" name="Line 15"/>
          <p:cNvSpPr>
            <a:spLocks noChangeShapeType="1"/>
          </p:cNvSpPr>
          <p:nvPr/>
        </p:nvSpPr>
        <p:spPr bwMode="auto">
          <a:xfrm>
            <a:off x="6248400" y="3657600"/>
            <a:ext cx="1676400" cy="990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8" name="Line 16"/>
          <p:cNvSpPr>
            <a:spLocks noChangeShapeType="1"/>
          </p:cNvSpPr>
          <p:nvPr/>
        </p:nvSpPr>
        <p:spPr bwMode="auto">
          <a:xfrm flipV="1">
            <a:off x="4038600" y="3733800"/>
            <a:ext cx="1676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9" name="Text Box 17"/>
          <p:cNvSpPr txBox="1">
            <a:spLocks noChangeArrowheads="1"/>
          </p:cNvSpPr>
          <p:nvPr/>
        </p:nvSpPr>
        <p:spPr bwMode="auto">
          <a:xfrm>
            <a:off x="5851525" y="140811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2</a:t>
            </a:r>
          </a:p>
        </p:txBody>
      </p:sp>
      <p:sp>
        <p:nvSpPr>
          <p:cNvPr id="18450" name="Text Box 18"/>
          <p:cNvSpPr txBox="1">
            <a:spLocks noChangeArrowheads="1"/>
          </p:cNvSpPr>
          <p:nvPr/>
        </p:nvSpPr>
        <p:spPr bwMode="auto">
          <a:xfrm>
            <a:off x="5851525" y="1941513"/>
            <a:ext cx="387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-1</a:t>
            </a:r>
          </a:p>
        </p:txBody>
      </p:sp>
      <p:sp>
        <p:nvSpPr>
          <p:cNvPr id="18451" name="Text Box 19"/>
          <p:cNvSpPr txBox="1">
            <a:spLocks noChangeArrowheads="1"/>
          </p:cNvSpPr>
          <p:nvPr/>
        </p:nvSpPr>
        <p:spPr bwMode="auto">
          <a:xfrm>
            <a:off x="3260725" y="316071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4</a:t>
            </a:r>
          </a:p>
        </p:txBody>
      </p:sp>
      <p:sp>
        <p:nvSpPr>
          <p:cNvPr id="18452" name="Text Box 20"/>
          <p:cNvSpPr txBox="1">
            <a:spLocks noChangeArrowheads="1"/>
          </p:cNvSpPr>
          <p:nvPr/>
        </p:nvSpPr>
        <p:spPr bwMode="auto">
          <a:xfrm>
            <a:off x="8289925" y="3008313"/>
            <a:ext cx="387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-3</a:t>
            </a:r>
          </a:p>
        </p:txBody>
      </p:sp>
      <p:sp>
        <p:nvSpPr>
          <p:cNvPr id="18453" name="Text Box 21"/>
          <p:cNvSpPr txBox="1">
            <a:spLocks noChangeArrowheads="1"/>
          </p:cNvSpPr>
          <p:nvPr/>
        </p:nvSpPr>
        <p:spPr bwMode="auto">
          <a:xfrm>
            <a:off x="4479925" y="262731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2</a:t>
            </a:r>
          </a:p>
        </p:txBody>
      </p:sp>
      <p:sp>
        <p:nvSpPr>
          <p:cNvPr id="18454" name="Text Box 22"/>
          <p:cNvSpPr txBox="1">
            <a:spLocks noChangeArrowheads="1"/>
          </p:cNvSpPr>
          <p:nvPr/>
        </p:nvSpPr>
        <p:spPr bwMode="auto">
          <a:xfrm>
            <a:off x="7146925" y="262731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1</a:t>
            </a:r>
          </a:p>
        </p:txBody>
      </p:sp>
      <p:sp>
        <p:nvSpPr>
          <p:cNvPr id="18455" name="Text Box 23"/>
          <p:cNvSpPr txBox="1">
            <a:spLocks noChangeArrowheads="1"/>
          </p:cNvSpPr>
          <p:nvPr/>
        </p:nvSpPr>
        <p:spPr bwMode="auto">
          <a:xfrm>
            <a:off x="4479925" y="377031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5</a:t>
            </a:r>
          </a:p>
        </p:txBody>
      </p:sp>
      <p:sp>
        <p:nvSpPr>
          <p:cNvPr id="18456" name="Text Box 24"/>
          <p:cNvSpPr txBox="1">
            <a:spLocks noChangeArrowheads="1"/>
          </p:cNvSpPr>
          <p:nvPr/>
        </p:nvSpPr>
        <p:spPr bwMode="auto">
          <a:xfrm>
            <a:off x="6918325" y="377031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1</a:t>
            </a:r>
          </a:p>
        </p:txBody>
      </p:sp>
      <p:sp>
        <p:nvSpPr>
          <p:cNvPr id="18457" name="Text Box 25"/>
          <p:cNvSpPr txBox="1">
            <a:spLocks noChangeArrowheads="1"/>
          </p:cNvSpPr>
          <p:nvPr/>
        </p:nvSpPr>
        <p:spPr bwMode="auto">
          <a:xfrm>
            <a:off x="4937125" y="4151313"/>
            <a:ext cx="387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-1</a:t>
            </a:r>
          </a:p>
        </p:txBody>
      </p:sp>
      <p:sp>
        <p:nvSpPr>
          <p:cNvPr id="18458" name="Text Box 26"/>
          <p:cNvSpPr txBox="1">
            <a:spLocks noChangeArrowheads="1"/>
          </p:cNvSpPr>
          <p:nvPr/>
        </p:nvSpPr>
        <p:spPr bwMode="auto">
          <a:xfrm>
            <a:off x="5699125" y="476091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4</a:t>
            </a:r>
          </a:p>
        </p:txBody>
      </p:sp>
      <p:sp>
        <p:nvSpPr>
          <p:cNvPr id="18459" name="Text Box 27"/>
          <p:cNvSpPr txBox="1">
            <a:spLocks noChangeArrowheads="1"/>
          </p:cNvSpPr>
          <p:nvPr/>
        </p:nvSpPr>
        <p:spPr bwMode="auto">
          <a:xfrm>
            <a:off x="3032126" y="950913"/>
            <a:ext cx="7778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l-GR">
                <a:cs typeface="Arial" panose="020B0604020202020204" pitchFamily="34" charset="0"/>
              </a:rPr>
              <a:t>π</a:t>
            </a:r>
            <a:r>
              <a:rPr lang="en-US">
                <a:cs typeface="Arial" panose="020B0604020202020204" pitchFamily="34" charset="0"/>
              </a:rPr>
              <a:t>: nil</a:t>
            </a:r>
          </a:p>
          <a:p>
            <a:r>
              <a:rPr lang="en-US">
                <a:cs typeface="Arial" panose="020B0604020202020204" pitchFamily="34" charset="0"/>
              </a:rPr>
              <a:t>d: 0</a:t>
            </a:r>
          </a:p>
        </p:txBody>
      </p:sp>
      <p:sp>
        <p:nvSpPr>
          <p:cNvPr id="18460" name="Text Box 28"/>
          <p:cNvSpPr txBox="1">
            <a:spLocks noChangeArrowheads="1"/>
          </p:cNvSpPr>
          <p:nvPr/>
        </p:nvSpPr>
        <p:spPr bwMode="auto">
          <a:xfrm>
            <a:off x="8382000" y="1066800"/>
            <a:ext cx="1371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l-GR">
                <a:cs typeface="Arial" panose="020B0604020202020204" pitchFamily="34" charset="0"/>
              </a:rPr>
              <a:t>π</a:t>
            </a:r>
            <a:r>
              <a:rPr lang="en-US">
                <a:cs typeface="Arial" panose="020B0604020202020204" pitchFamily="34" charset="0"/>
              </a:rPr>
              <a:t>: nil A E</a:t>
            </a:r>
          </a:p>
          <a:p>
            <a:r>
              <a:rPr lang="en-US">
                <a:cs typeface="Arial" panose="020B0604020202020204" pitchFamily="34" charset="0"/>
              </a:rPr>
              <a:t>d: </a:t>
            </a:r>
            <a:r>
              <a:rPr lang="en-US"/>
              <a:t>∞ </a:t>
            </a:r>
            <a:r>
              <a:rPr lang="en-US">
                <a:cs typeface="Arial" panose="020B0604020202020204" pitchFamily="34" charset="0"/>
              </a:rPr>
              <a:t>-1 -2</a:t>
            </a:r>
          </a:p>
        </p:txBody>
      </p:sp>
      <p:sp>
        <p:nvSpPr>
          <p:cNvPr id="18461" name="Text Box 29"/>
          <p:cNvSpPr txBox="1">
            <a:spLocks noChangeArrowheads="1"/>
          </p:cNvSpPr>
          <p:nvPr/>
        </p:nvSpPr>
        <p:spPr bwMode="auto">
          <a:xfrm>
            <a:off x="5334000" y="2438400"/>
            <a:ext cx="1524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l-GR" dirty="0">
                <a:cs typeface="Arial" panose="020B0604020202020204" pitchFamily="34" charset="0"/>
              </a:rPr>
              <a:t>π</a:t>
            </a:r>
            <a:r>
              <a:rPr lang="en-US" dirty="0">
                <a:cs typeface="Arial" panose="020B0604020202020204" pitchFamily="34" charset="0"/>
              </a:rPr>
              <a:t>: nil </a:t>
            </a:r>
            <a:r>
              <a:rPr lang="en-US" dirty="0" smtClean="0">
                <a:cs typeface="Arial" panose="020B0604020202020204" pitchFamily="34" charset="0"/>
              </a:rPr>
              <a:t>A </a:t>
            </a:r>
            <a:r>
              <a:rPr lang="en-US" dirty="0">
                <a:cs typeface="Arial" panose="020B0604020202020204" pitchFamily="34" charset="0"/>
              </a:rPr>
              <a:t>B </a:t>
            </a:r>
            <a:r>
              <a:rPr lang="en-US" dirty="0" err="1">
                <a:cs typeface="Arial" panose="020B0604020202020204" pitchFamily="34" charset="0"/>
              </a:rPr>
              <a:t>B</a:t>
            </a:r>
            <a:endParaRPr lang="en-US" dirty="0">
              <a:cs typeface="Arial" panose="020B0604020202020204" pitchFamily="34" charset="0"/>
            </a:endParaRPr>
          </a:p>
          <a:p>
            <a:r>
              <a:rPr lang="en-US" dirty="0">
                <a:cs typeface="Arial" panose="020B0604020202020204" pitchFamily="34" charset="0"/>
              </a:rPr>
              <a:t>d: </a:t>
            </a:r>
            <a:r>
              <a:rPr lang="en-US" dirty="0"/>
              <a:t>∞ </a:t>
            </a:r>
            <a:r>
              <a:rPr lang="en-US" dirty="0">
                <a:cs typeface="Arial" panose="020B0604020202020204" pitchFamily="34" charset="0"/>
              </a:rPr>
              <a:t>2 0 -1</a:t>
            </a:r>
          </a:p>
        </p:txBody>
      </p:sp>
      <p:sp>
        <p:nvSpPr>
          <p:cNvPr id="18462" name="Text Box 30"/>
          <p:cNvSpPr txBox="1">
            <a:spLocks noChangeArrowheads="1"/>
          </p:cNvSpPr>
          <p:nvPr/>
        </p:nvSpPr>
        <p:spPr bwMode="auto">
          <a:xfrm>
            <a:off x="4038600" y="5029200"/>
            <a:ext cx="1066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l-GR">
                <a:cs typeface="Arial" panose="020B0604020202020204" pitchFamily="34" charset="0"/>
              </a:rPr>
              <a:t>π</a:t>
            </a:r>
            <a:r>
              <a:rPr lang="en-US">
                <a:cs typeface="Arial" panose="020B0604020202020204" pitchFamily="34" charset="0"/>
              </a:rPr>
              <a:t>: nil A</a:t>
            </a:r>
          </a:p>
          <a:p>
            <a:r>
              <a:rPr lang="en-US">
                <a:cs typeface="Arial" panose="020B0604020202020204" pitchFamily="34" charset="0"/>
              </a:rPr>
              <a:t>d: </a:t>
            </a:r>
            <a:r>
              <a:rPr lang="en-US"/>
              <a:t>∞ </a:t>
            </a:r>
            <a:r>
              <a:rPr lang="en-US">
                <a:cs typeface="Arial" panose="020B0604020202020204" pitchFamily="34" charset="0"/>
              </a:rPr>
              <a:t>4</a:t>
            </a:r>
          </a:p>
        </p:txBody>
      </p:sp>
      <p:sp>
        <p:nvSpPr>
          <p:cNvPr id="18463" name="Text Box 31"/>
          <p:cNvSpPr txBox="1">
            <a:spLocks noChangeArrowheads="1"/>
          </p:cNvSpPr>
          <p:nvPr/>
        </p:nvSpPr>
        <p:spPr bwMode="auto">
          <a:xfrm>
            <a:off x="8382000" y="5029200"/>
            <a:ext cx="1524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l-GR">
                <a:cs typeface="Arial" panose="020B0604020202020204" pitchFamily="34" charset="0"/>
              </a:rPr>
              <a:t>π</a:t>
            </a:r>
            <a:r>
              <a:rPr lang="en-US">
                <a:cs typeface="Arial" panose="020B0604020202020204" pitchFamily="34" charset="0"/>
              </a:rPr>
              <a:t>: nil  C C</a:t>
            </a:r>
          </a:p>
          <a:p>
            <a:r>
              <a:rPr lang="en-US">
                <a:cs typeface="Arial" panose="020B0604020202020204" pitchFamily="34" charset="0"/>
              </a:rPr>
              <a:t>d: ∞ 3 1</a:t>
            </a:r>
          </a:p>
        </p:txBody>
      </p:sp>
      <p:sp>
        <p:nvSpPr>
          <p:cNvPr id="18464" name="Line 32"/>
          <p:cNvSpPr>
            <a:spLocks noChangeShapeType="1"/>
          </p:cNvSpPr>
          <p:nvPr/>
        </p:nvSpPr>
        <p:spPr bwMode="auto">
          <a:xfrm flipH="1">
            <a:off x="4419600" y="5410200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5" name="Line 33"/>
          <p:cNvSpPr>
            <a:spLocks noChangeShapeType="1"/>
          </p:cNvSpPr>
          <p:nvPr/>
        </p:nvSpPr>
        <p:spPr bwMode="auto">
          <a:xfrm flipH="1">
            <a:off x="6019800" y="2590800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6" name="Line 34"/>
          <p:cNvSpPr>
            <a:spLocks noChangeShapeType="1"/>
          </p:cNvSpPr>
          <p:nvPr/>
        </p:nvSpPr>
        <p:spPr bwMode="auto">
          <a:xfrm flipH="1">
            <a:off x="5943600" y="2819400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7" name="Line 35"/>
          <p:cNvSpPr>
            <a:spLocks noChangeShapeType="1"/>
          </p:cNvSpPr>
          <p:nvPr/>
        </p:nvSpPr>
        <p:spPr bwMode="auto">
          <a:xfrm flipH="1">
            <a:off x="8839200" y="1219200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8" name="Line 36"/>
          <p:cNvSpPr>
            <a:spLocks noChangeShapeType="1"/>
          </p:cNvSpPr>
          <p:nvPr/>
        </p:nvSpPr>
        <p:spPr bwMode="auto">
          <a:xfrm flipH="1">
            <a:off x="8763000" y="1447800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9" name="Line 37"/>
          <p:cNvSpPr>
            <a:spLocks noChangeShapeType="1"/>
          </p:cNvSpPr>
          <p:nvPr/>
        </p:nvSpPr>
        <p:spPr bwMode="auto">
          <a:xfrm flipH="1">
            <a:off x="4495800" y="5105400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70" name="Line 38"/>
          <p:cNvSpPr>
            <a:spLocks noChangeShapeType="1"/>
          </p:cNvSpPr>
          <p:nvPr/>
        </p:nvSpPr>
        <p:spPr bwMode="auto">
          <a:xfrm flipH="1">
            <a:off x="8763000" y="5410200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71" name="Line 39"/>
          <p:cNvSpPr>
            <a:spLocks noChangeShapeType="1"/>
          </p:cNvSpPr>
          <p:nvPr/>
        </p:nvSpPr>
        <p:spPr bwMode="auto">
          <a:xfrm flipH="1">
            <a:off x="8839200" y="5181600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72" name="Line 40"/>
          <p:cNvSpPr>
            <a:spLocks noChangeShapeType="1"/>
          </p:cNvSpPr>
          <p:nvPr/>
        </p:nvSpPr>
        <p:spPr bwMode="auto">
          <a:xfrm flipH="1">
            <a:off x="6096000" y="2895600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73" name="Line 41"/>
          <p:cNvSpPr>
            <a:spLocks noChangeShapeType="1"/>
          </p:cNvSpPr>
          <p:nvPr/>
        </p:nvSpPr>
        <p:spPr bwMode="auto">
          <a:xfrm flipH="1">
            <a:off x="6248400" y="2590800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74" name="Line 42"/>
          <p:cNvSpPr>
            <a:spLocks noChangeShapeType="1"/>
          </p:cNvSpPr>
          <p:nvPr/>
        </p:nvSpPr>
        <p:spPr bwMode="auto">
          <a:xfrm flipH="1">
            <a:off x="8991600" y="5410200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75" name="Line 43"/>
          <p:cNvSpPr>
            <a:spLocks noChangeShapeType="1"/>
          </p:cNvSpPr>
          <p:nvPr/>
        </p:nvSpPr>
        <p:spPr bwMode="auto">
          <a:xfrm flipH="1">
            <a:off x="9144000" y="5105400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76" name="Line 44"/>
          <p:cNvSpPr>
            <a:spLocks noChangeShapeType="1"/>
          </p:cNvSpPr>
          <p:nvPr/>
        </p:nvSpPr>
        <p:spPr bwMode="auto">
          <a:xfrm flipH="1">
            <a:off x="9067800" y="1219200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77" name="Line 45"/>
          <p:cNvSpPr>
            <a:spLocks noChangeShapeType="1"/>
          </p:cNvSpPr>
          <p:nvPr/>
        </p:nvSpPr>
        <p:spPr bwMode="auto">
          <a:xfrm flipH="1">
            <a:off x="9067800" y="1447800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78" name="Line 46"/>
          <p:cNvSpPr>
            <a:spLocks noChangeShapeType="1"/>
          </p:cNvSpPr>
          <p:nvPr/>
        </p:nvSpPr>
        <p:spPr bwMode="auto">
          <a:xfrm flipH="1">
            <a:off x="5791200" y="2514600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79" name="Line 47"/>
          <p:cNvSpPr>
            <a:spLocks noChangeShapeType="1"/>
          </p:cNvSpPr>
          <p:nvPr/>
        </p:nvSpPr>
        <p:spPr bwMode="auto">
          <a:xfrm flipH="1">
            <a:off x="5715000" y="2895600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40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34560B1-493E-47BD-8EDC-B7C9477FBF94}" type="slidenum">
              <a:rPr lang="en-US" altLang="zh-CN" sz="1800" b="0">
                <a:solidFill>
                  <a:srgbClr val="CC0000"/>
                </a:solidFill>
              </a:rPr>
              <a:pPr eaLnBrk="1" hangingPunct="1"/>
              <a:t>111</a:t>
            </a:fld>
            <a:endParaRPr lang="en-US" altLang="zh-CN" sz="1800" b="0">
              <a:solidFill>
                <a:srgbClr val="CC0000"/>
              </a:solidFill>
            </a:endParaRPr>
          </a:p>
        </p:txBody>
      </p:sp>
      <p:sp>
        <p:nvSpPr>
          <p:cNvPr id="99430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82113"/>
            <a:ext cx="8229600" cy="563563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 smtClean="0"/>
              <a:t>The Bellman-Ford Algorithm</a:t>
            </a:r>
          </a:p>
        </p:txBody>
      </p:sp>
      <p:sp>
        <p:nvSpPr>
          <p:cNvPr id="10245" name="Rectangle 34"/>
          <p:cNvSpPr>
            <a:spLocks noChangeArrowheads="1"/>
          </p:cNvSpPr>
          <p:nvPr/>
        </p:nvSpPr>
        <p:spPr bwMode="auto">
          <a:xfrm>
            <a:off x="1828800" y="1340768"/>
            <a:ext cx="79248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 eaLnBrk="0" hangingPunct="0">
              <a:tabLst>
                <a:tab pos="863600" algn="l"/>
                <a:tab pos="1371600" algn="l"/>
                <a:tab pos="1828800" algn="l"/>
                <a:tab pos="3543300" algn="l"/>
                <a:tab pos="4064000" algn="l"/>
                <a:tab pos="5943600" algn="l"/>
              </a:tabLs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863600" algn="l"/>
                <a:tab pos="1371600" algn="l"/>
                <a:tab pos="1828800" algn="l"/>
                <a:tab pos="3543300" algn="l"/>
                <a:tab pos="4064000" algn="l"/>
                <a:tab pos="5943600" algn="l"/>
              </a:tabLs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863600" algn="l"/>
                <a:tab pos="1371600" algn="l"/>
                <a:tab pos="1828800" algn="l"/>
                <a:tab pos="3543300" algn="l"/>
                <a:tab pos="4064000" algn="l"/>
                <a:tab pos="5943600" algn="l"/>
              </a:tabLs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863600" algn="l"/>
                <a:tab pos="1371600" algn="l"/>
                <a:tab pos="1828800" algn="l"/>
                <a:tab pos="3543300" algn="l"/>
                <a:tab pos="4064000" algn="l"/>
                <a:tab pos="5943600" algn="l"/>
              </a:tabLs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863600" algn="l"/>
                <a:tab pos="1371600" algn="l"/>
                <a:tab pos="1828800" algn="l"/>
                <a:tab pos="3543300" algn="l"/>
                <a:tab pos="4064000" algn="l"/>
                <a:tab pos="5943600" algn="l"/>
              </a:tabLs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63600" algn="l"/>
                <a:tab pos="1371600" algn="l"/>
                <a:tab pos="1828800" algn="l"/>
                <a:tab pos="3543300" algn="l"/>
                <a:tab pos="4064000" algn="l"/>
                <a:tab pos="5943600" algn="l"/>
              </a:tabLs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63600" algn="l"/>
                <a:tab pos="1371600" algn="l"/>
                <a:tab pos="1828800" algn="l"/>
                <a:tab pos="3543300" algn="l"/>
                <a:tab pos="4064000" algn="l"/>
                <a:tab pos="5943600" algn="l"/>
              </a:tabLs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63600" algn="l"/>
                <a:tab pos="1371600" algn="l"/>
                <a:tab pos="1828800" algn="l"/>
                <a:tab pos="3543300" algn="l"/>
                <a:tab pos="4064000" algn="l"/>
                <a:tab pos="5943600" algn="l"/>
              </a:tabLs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63600" algn="l"/>
                <a:tab pos="1371600" algn="l"/>
                <a:tab pos="1828800" algn="l"/>
                <a:tab pos="3543300" algn="l"/>
                <a:tab pos="4064000" algn="l"/>
                <a:tab pos="5943600" algn="l"/>
              </a:tabLs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5000"/>
              </a:lnSpc>
              <a:spcBef>
                <a:spcPct val="20000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None/>
            </a:pPr>
            <a:r>
              <a:rPr lang="en-US" sz="2000" b="0" dirty="0">
                <a:solidFill>
                  <a:srgbClr val="CC3300"/>
                </a:solidFill>
              </a:rPr>
              <a:t>Bellman-Ford(G, w, s)</a:t>
            </a:r>
          </a:p>
          <a:p>
            <a:pPr>
              <a:lnSpc>
                <a:spcPct val="105000"/>
              </a:lnSpc>
              <a:spcBef>
                <a:spcPct val="20000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AutoNum type="arabicPeriod"/>
            </a:pPr>
            <a:r>
              <a:rPr lang="en-US" sz="2000" b="0" dirty="0"/>
              <a:t> Initialize-Single-Source(G, s)</a:t>
            </a:r>
            <a:endParaRPr lang="en-US" sz="2000" dirty="0"/>
          </a:p>
          <a:p>
            <a:pPr>
              <a:lnSpc>
                <a:spcPct val="105000"/>
              </a:lnSpc>
              <a:spcBef>
                <a:spcPct val="20000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AutoNum type="arabicPeriod"/>
            </a:pPr>
            <a:r>
              <a:rPr lang="en-US" sz="2000" b="0" dirty="0">
                <a:sym typeface="Symbol" panose="05050102010706020507" pitchFamily="18" charset="2"/>
              </a:rPr>
              <a:t> </a:t>
            </a:r>
            <a:r>
              <a:rPr lang="en-US" sz="2000" dirty="0">
                <a:sym typeface="Symbol" panose="05050102010706020507" pitchFamily="18" charset="2"/>
              </a:rPr>
              <a:t>for</a:t>
            </a:r>
            <a:r>
              <a:rPr lang="en-US" sz="2000" b="0" dirty="0">
                <a:sym typeface="Symbol" panose="05050102010706020507" pitchFamily="18" charset="2"/>
              </a:rPr>
              <a:t> </a:t>
            </a:r>
            <a:r>
              <a:rPr lang="en-US" sz="2000" b="0" dirty="0" err="1">
                <a:sym typeface="Symbol" panose="05050102010706020507" pitchFamily="18" charset="2"/>
              </a:rPr>
              <a:t>i</a:t>
            </a:r>
            <a:r>
              <a:rPr lang="en-US" sz="2000" b="0" dirty="0">
                <a:sym typeface="Symbol" panose="05050102010706020507" pitchFamily="18" charset="2"/>
              </a:rPr>
              <a:t> := 1 to |V| - 1 </a:t>
            </a:r>
            <a:r>
              <a:rPr lang="en-US" sz="2000" dirty="0">
                <a:sym typeface="Symbol" panose="05050102010706020507" pitchFamily="18" charset="2"/>
              </a:rPr>
              <a:t>do			</a:t>
            </a:r>
            <a:endParaRPr lang="en-US" sz="2000" b="0" dirty="0">
              <a:sym typeface="Symbol" panose="05050102010706020507" pitchFamily="18" charset="2"/>
            </a:endParaRPr>
          </a:p>
          <a:p>
            <a:pPr>
              <a:lnSpc>
                <a:spcPct val="105000"/>
              </a:lnSpc>
              <a:spcBef>
                <a:spcPct val="20000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AutoNum type="arabicPeriod"/>
            </a:pPr>
            <a:r>
              <a:rPr lang="en-US" sz="2000" b="0" dirty="0">
                <a:sym typeface="Symbol" panose="05050102010706020507" pitchFamily="18" charset="2"/>
              </a:rPr>
              <a:t>  	</a:t>
            </a:r>
            <a:r>
              <a:rPr lang="en-US" sz="2000" dirty="0">
                <a:sym typeface="Symbol" panose="05050102010706020507" pitchFamily="18" charset="2"/>
              </a:rPr>
              <a:t>for</a:t>
            </a:r>
            <a:r>
              <a:rPr lang="en-US" sz="2000" b="0" dirty="0">
                <a:sym typeface="Symbol" panose="05050102010706020507" pitchFamily="18" charset="2"/>
              </a:rPr>
              <a:t> each edge (u, v)  E </a:t>
            </a:r>
            <a:r>
              <a:rPr lang="en-US" sz="2000" dirty="0">
                <a:sym typeface="Symbol" panose="05050102010706020507" pitchFamily="18" charset="2"/>
              </a:rPr>
              <a:t>do	</a:t>
            </a:r>
          </a:p>
          <a:p>
            <a:pPr>
              <a:lnSpc>
                <a:spcPct val="105000"/>
              </a:lnSpc>
              <a:spcBef>
                <a:spcPct val="20000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AutoNum type="arabicPeriod"/>
            </a:pPr>
            <a:r>
              <a:rPr lang="en-US" sz="2000" b="0" dirty="0">
                <a:sym typeface="Symbol" panose="05050102010706020507" pitchFamily="18" charset="2"/>
              </a:rPr>
              <a:t> 		Relax(u, v, w)</a:t>
            </a:r>
          </a:p>
          <a:p>
            <a:pPr>
              <a:lnSpc>
                <a:spcPct val="105000"/>
              </a:lnSpc>
              <a:spcBef>
                <a:spcPct val="20000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AutoNum type="arabicPeriod"/>
            </a:pPr>
            <a:r>
              <a:rPr lang="en-US" sz="2000" b="0" dirty="0">
                <a:sym typeface="Symbol" panose="05050102010706020507" pitchFamily="18" charset="2"/>
              </a:rPr>
              <a:t> </a:t>
            </a:r>
            <a:r>
              <a:rPr lang="en-US" sz="2000" dirty="0">
                <a:sym typeface="Symbol" panose="05050102010706020507" pitchFamily="18" charset="2"/>
              </a:rPr>
              <a:t>for</a:t>
            </a:r>
            <a:r>
              <a:rPr lang="en-US" sz="2000" b="0" dirty="0">
                <a:sym typeface="Symbol" panose="05050102010706020507" pitchFamily="18" charset="2"/>
              </a:rPr>
              <a:t> each vertex v  </a:t>
            </a:r>
            <a:r>
              <a:rPr lang="en-US" sz="2000" b="0" dirty="0" err="1">
                <a:sym typeface="Symbol" panose="05050102010706020507" pitchFamily="18" charset="2"/>
              </a:rPr>
              <a:t>u.adj</a:t>
            </a:r>
            <a:r>
              <a:rPr lang="en-US" sz="2000" b="0" dirty="0">
                <a:sym typeface="Symbol" panose="05050102010706020507" pitchFamily="18" charset="2"/>
              </a:rPr>
              <a:t> </a:t>
            </a:r>
            <a:r>
              <a:rPr lang="en-US" sz="2000" dirty="0">
                <a:sym typeface="Symbol" panose="05050102010706020507" pitchFamily="18" charset="2"/>
              </a:rPr>
              <a:t>do	</a:t>
            </a:r>
          </a:p>
          <a:p>
            <a:pPr>
              <a:lnSpc>
                <a:spcPct val="105000"/>
              </a:lnSpc>
              <a:spcBef>
                <a:spcPct val="20000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AutoNum type="arabicPeriod"/>
            </a:pPr>
            <a:r>
              <a:rPr lang="en-US" sz="2000" b="0" dirty="0">
                <a:sym typeface="Symbol" panose="05050102010706020507" pitchFamily="18" charset="2"/>
              </a:rPr>
              <a:t> 	if d[v] &gt; d[u] + w(u, v)</a:t>
            </a:r>
          </a:p>
          <a:p>
            <a:pPr>
              <a:lnSpc>
                <a:spcPct val="105000"/>
              </a:lnSpc>
              <a:spcBef>
                <a:spcPct val="20000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AutoNum type="arabicPeriod"/>
            </a:pPr>
            <a:r>
              <a:rPr lang="en-US" sz="2000" b="0" dirty="0">
                <a:sym typeface="Symbol" panose="05050102010706020507" pitchFamily="18" charset="2"/>
              </a:rPr>
              <a:t> 		</a:t>
            </a:r>
            <a:r>
              <a:rPr lang="en-US" sz="2000" dirty="0">
                <a:sym typeface="Symbol" panose="05050102010706020507" pitchFamily="18" charset="2"/>
              </a:rPr>
              <a:t>then return</a:t>
            </a:r>
            <a:r>
              <a:rPr lang="en-US" sz="2000" b="0" dirty="0">
                <a:sym typeface="Symbol" panose="05050102010706020507" pitchFamily="18" charset="2"/>
              </a:rPr>
              <a:t> False	// there is a negative cycle</a:t>
            </a:r>
          </a:p>
          <a:p>
            <a:pPr>
              <a:lnSpc>
                <a:spcPct val="105000"/>
              </a:lnSpc>
              <a:spcBef>
                <a:spcPct val="20000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AutoNum type="arabicPeriod"/>
            </a:pPr>
            <a:r>
              <a:rPr lang="en-US" sz="2000" b="0" dirty="0">
                <a:sym typeface="Symbol" panose="05050102010706020507" pitchFamily="18" charset="2"/>
              </a:rPr>
              <a:t> </a:t>
            </a:r>
            <a:r>
              <a:rPr lang="en-US" sz="2000" dirty="0">
                <a:sym typeface="Symbol" panose="05050102010706020507" pitchFamily="18" charset="2"/>
              </a:rPr>
              <a:t>return</a:t>
            </a:r>
            <a:r>
              <a:rPr lang="en-US" sz="2000" b="0" dirty="0">
                <a:sym typeface="Symbol" panose="05050102010706020507" pitchFamily="18" charset="2"/>
              </a:rPr>
              <a:t> True	</a:t>
            </a:r>
          </a:p>
        </p:txBody>
      </p:sp>
      <p:sp>
        <p:nvSpPr>
          <p:cNvPr id="10246" name="Rectangle 35"/>
          <p:cNvSpPr>
            <a:spLocks noChangeArrowheads="1"/>
          </p:cNvSpPr>
          <p:nvPr/>
        </p:nvSpPr>
        <p:spPr bwMode="auto">
          <a:xfrm>
            <a:off x="1828800" y="4845969"/>
            <a:ext cx="81534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 eaLnBrk="0" hangingPunct="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/>
            <a:r>
              <a:rPr lang="en-US" sz="2000" b="0" dirty="0">
                <a:solidFill>
                  <a:srgbClr val="CC3300"/>
                </a:solidFill>
              </a:rPr>
              <a:t>Relax(u, v, w)</a:t>
            </a:r>
          </a:p>
          <a:p>
            <a:pPr lvl="1" eaLnBrk="1" hangingPunct="1"/>
            <a:r>
              <a:rPr lang="en-US" sz="2000" b="0" dirty="0"/>
              <a:t> </a:t>
            </a:r>
            <a:r>
              <a:rPr lang="en-US" sz="2000" dirty="0"/>
              <a:t>if</a:t>
            </a:r>
            <a:r>
              <a:rPr lang="en-US" sz="2000" b="0" dirty="0"/>
              <a:t> d[v] &gt; d[u] + w(u, v)</a:t>
            </a:r>
          </a:p>
          <a:p>
            <a:pPr lvl="1" eaLnBrk="1" hangingPunct="1"/>
            <a:r>
              <a:rPr lang="en-US" sz="2000" b="0" dirty="0"/>
              <a:t> 	</a:t>
            </a:r>
            <a:r>
              <a:rPr lang="en-US" sz="2000" dirty="0"/>
              <a:t>then  </a:t>
            </a:r>
            <a:r>
              <a:rPr lang="en-US" sz="2000" b="0" dirty="0"/>
              <a:t>d[v] := d[u] + w(u, v)</a:t>
            </a:r>
          </a:p>
          <a:p>
            <a:pPr lvl="1" eaLnBrk="1" hangingPunct="1"/>
            <a:r>
              <a:rPr lang="en-US" sz="2000" b="0" dirty="0"/>
              <a:t> 	          parent[v]</a:t>
            </a:r>
            <a:r>
              <a:rPr lang="en-US" sz="2000" b="0" dirty="0">
                <a:sym typeface="Symbol" panose="05050102010706020507" pitchFamily="18" charset="2"/>
              </a:rPr>
              <a:t> := u	</a:t>
            </a:r>
          </a:p>
        </p:txBody>
      </p:sp>
    </p:spTree>
    <p:extLst>
      <p:ext uri="{BB962C8B-B14F-4D97-AF65-F5344CB8AC3E}">
        <p14:creationId xmlns:p14="http://schemas.microsoft.com/office/powerpoint/2010/main" val="302650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F821E59-EFAD-43AC-B30F-E84C193C60D3}" type="slidenum">
              <a:rPr lang="en-US" altLang="zh-CN" sz="1800" b="0">
                <a:solidFill>
                  <a:srgbClr val="CC0000"/>
                </a:solidFill>
              </a:rPr>
              <a:pPr eaLnBrk="1" hangingPunct="1"/>
              <a:t>112</a:t>
            </a:fld>
            <a:endParaRPr lang="en-US" altLang="zh-CN" sz="1800" b="0">
              <a:solidFill>
                <a:srgbClr val="CC0000"/>
              </a:solidFill>
            </a:endParaRPr>
          </a:p>
        </p:txBody>
      </p:sp>
      <p:sp>
        <p:nvSpPr>
          <p:cNvPr id="996354" name="Rectangle 2"/>
          <p:cNvSpPr>
            <a:spLocks noGrp="1" noChangeArrowheads="1"/>
          </p:cNvSpPr>
          <p:nvPr>
            <p:ph type="title"/>
          </p:nvPr>
        </p:nvSpPr>
        <p:spPr>
          <a:xfrm>
            <a:off x="1921396" y="443610"/>
            <a:ext cx="8229600" cy="563563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 smtClean="0"/>
              <a:t>Time Complexity</a:t>
            </a:r>
          </a:p>
        </p:txBody>
      </p:sp>
      <p:sp>
        <p:nvSpPr>
          <p:cNvPr id="11269" name="Rectangle 3"/>
          <p:cNvSpPr>
            <a:spLocks noChangeArrowheads="1"/>
          </p:cNvSpPr>
          <p:nvPr/>
        </p:nvSpPr>
        <p:spPr bwMode="auto">
          <a:xfrm>
            <a:off x="1828800" y="1855440"/>
            <a:ext cx="70104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 eaLnBrk="0" hangingPunct="0">
              <a:tabLst>
                <a:tab pos="863600" algn="l"/>
                <a:tab pos="1371600" algn="l"/>
                <a:tab pos="1828800" algn="l"/>
                <a:tab pos="3543300" algn="l"/>
                <a:tab pos="4064000" algn="l"/>
                <a:tab pos="5943600" algn="l"/>
              </a:tabLs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863600" algn="l"/>
                <a:tab pos="1371600" algn="l"/>
                <a:tab pos="1828800" algn="l"/>
                <a:tab pos="3543300" algn="l"/>
                <a:tab pos="4064000" algn="l"/>
                <a:tab pos="5943600" algn="l"/>
              </a:tabLs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863600" algn="l"/>
                <a:tab pos="1371600" algn="l"/>
                <a:tab pos="1828800" algn="l"/>
                <a:tab pos="3543300" algn="l"/>
                <a:tab pos="4064000" algn="l"/>
                <a:tab pos="5943600" algn="l"/>
              </a:tabLs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863600" algn="l"/>
                <a:tab pos="1371600" algn="l"/>
                <a:tab pos="1828800" algn="l"/>
                <a:tab pos="3543300" algn="l"/>
                <a:tab pos="4064000" algn="l"/>
                <a:tab pos="5943600" algn="l"/>
              </a:tabLs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863600" algn="l"/>
                <a:tab pos="1371600" algn="l"/>
                <a:tab pos="1828800" algn="l"/>
                <a:tab pos="3543300" algn="l"/>
                <a:tab pos="4064000" algn="l"/>
                <a:tab pos="5943600" algn="l"/>
              </a:tabLs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63600" algn="l"/>
                <a:tab pos="1371600" algn="l"/>
                <a:tab pos="1828800" algn="l"/>
                <a:tab pos="3543300" algn="l"/>
                <a:tab pos="4064000" algn="l"/>
                <a:tab pos="5943600" algn="l"/>
              </a:tabLs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63600" algn="l"/>
                <a:tab pos="1371600" algn="l"/>
                <a:tab pos="1828800" algn="l"/>
                <a:tab pos="3543300" algn="l"/>
                <a:tab pos="4064000" algn="l"/>
                <a:tab pos="5943600" algn="l"/>
              </a:tabLs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63600" algn="l"/>
                <a:tab pos="1371600" algn="l"/>
                <a:tab pos="1828800" algn="l"/>
                <a:tab pos="3543300" algn="l"/>
                <a:tab pos="4064000" algn="l"/>
                <a:tab pos="5943600" algn="l"/>
              </a:tabLs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63600" algn="l"/>
                <a:tab pos="1371600" algn="l"/>
                <a:tab pos="1828800" algn="l"/>
                <a:tab pos="3543300" algn="l"/>
                <a:tab pos="4064000" algn="l"/>
                <a:tab pos="5943600" algn="l"/>
              </a:tabLs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5000"/>
              </a:lnSpc>
              <a:spcBef>
                <a:spcPct val="20000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None/>
            </a:pPr>
            <a:r>
              <a:rPr lang="en-US" sz="2000" b="0" dirty="0">
                <a:solidFill>
                  <a:srgbClr val="CC3300"/>
                </a:solidFill>
              </a:rPr>
              <a:t>Bellman-Ford(G, w, s)</a:t>
            </a:r>
          </a:p>
          <a:p>
            <a:pPr>
              <a:lnSpc>
                <a:spcPct val="105000"/>
              </a:lnSpc>
              <a:spcBef>
                <a:spcPct val="20000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AutoNum type="arabicPeriod"/>
            </a:pPr>
            <a:r>
              <a:rPr lang="en-US" sz="2000" b="0" dirty="0"/>
              <a:t> Initialize-Single-Source(G, s)</a:t>
            </a:r>
            <a:endParaRPr lang="en-US" sz="2000" dirty="0"/>
          </a:p>
          <a:p>
            <a:pPr>
              <a:lnSpc>
                <a:spcPct val="105000"/>
              </a:lnSpc>
              <a:spcBef>
                <a:spcPct val="20000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AutoNum type="arabicPeriod"/>
            </a:pPr>
            <a:r>
              <a:rPr lang="en-US" sz="2000" b="0" dirty="0">
                <a:sym typeface="Symbol" panose="05050102010706020507" pitchFamily="18" charset="2"/>
              </a:rPr>
              <a:t> </a:t>
            </a:r>
            <a:r>
              <a:rPr lang="en-US" sz="2000" dirty="0">
                <a:sym typeface="Symbol" panose="05050102010706020507" pitchFamily="18" charset="2"/>
              </a:rPr>
              <a:t>for</a:t>
            </a:r>
            <a:r>
              <a:rPr lang="en-US" sz="2000" b="0" dirty="0">
                <a:sym typeface="Symbol" panose="05050102010706020507" pitchFamily="18" charset="2"/>
              </a:rPr>
              <a:t> </a:t>
            </a:r>
            <a:r>
              <a:rPr lang="en-US" sz="2000" b="0" dirty="0" err="1">
                <a:sym typeface="Symbol" panose="05050102010706020507" pitchFamily="18" charset="2"/>
              </a:rPr>
              <a:t>i</a:t>
            </a:r>
            <a:r>
              <a:rPr lang="en-US" sz="2000" b="0" dirty="0">
                <a:sym typeface="Symbol" panose="05050102010706020507" pitchFamily="18" charset="2"/>
              </a:rPr>
              <a:t> := 1 to |V| - 1 </a:t>
            </a:r>
            <a:r>
              <a:rPr lang="en-US" sz="2000" dirty="0">
                <a:sym typeface="Symbol" panose="05050102010706020507" pitchFamily="18" charset="2"/>
              </a:rPr>
              <a:t>do			</a:t>
            </a:r>
            <a:endParaRPr lang="en-US" sz="2000" b="0" dirty="0">
              <a:sym typeface="Symbol" panose="05050102010706020507" pitchFamily="18" charset="2"/>
            </a:endParaRPr>
          </a:p>
          <a:p>
            <a:pPr>
              <a:lnSpc>
                <a:spcPct val="105000"/>
              </a:lnSpc>
              <a:spcBef>
                <a:spcPct val="20000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AutoNum type="arabicPeriod"/>
            </a:pPr>
            <a:r>
              <a:rPr lang="en-US" sz="2000" b="0" dirty="0">
                <a:sym typeface="Symbol" panose="05050102010706020507" pitchFamily="18" charset="2"/>
              </a:rPr>
              <a:t>  	</a:t>
            </a:r>
            <a:r>
              <a:rPr lang="en-US" sz="2000" dirty="0">
                <a:sym typeface="Symbol" panose="05050102010706020507" pitchFamily="18" charset="2"/>
              </a:rPr>
              <a:t>for</a:t>
            </a:r>
            <a:r>
              <a:rPr lang="en-US" sz="2000" b="0" dirty="0">
                <a:sym typeface="Symbol" panose="05050102010706020507" pitchFamily="18" charset="2"/>
              </a:rPr>
              <a:t> each edge (u, v)  E </a:t>
            </a:r>
            <a:r>
              <a:rPr lang="en-US" sz="2000" dirty="0">
                <a:sym typeface="Symbol" panose="05050102010706020507" pitchFamily="18" charset="2"/>
              </a:rPr>
              <a:t>do	</a:t>
            </a:r>
          </a:p>
          <a:p>
            <a:pPr>
              <a:lnSpc>
                <a:spcPct val="105000"/>
              </a:lnSpc>
              <a:spcBef>
                <a:spcPct val="20000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AutoNum type="arabicPeriod"/>
            </a:pPr>
            <a:r>
              <a:rPr lang="en-US" sz="2000" b="0" dirty="0">
                <a:sym typeface="Symbol" panose="05050102010706020507" pitchFamily="18" charset="2"/>
              </a:rPr>
              <a:t> 		Relax(u, v, w)</a:t>
            </a:r>
          </a:p>
          <a:p>
            <a:pPr>
              <a:lnSpc>
                <a:spcPct val="105000"/>
              </a:lnSpc>
              <a:spcBef>
                <a:spcPct val="20000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AutoNum type="arabicPeriod"/>
            </a:pPr>
            <a:r>
              <a:rPr lang="en-US" sz="2000" b="0" dirty="0">
                <a:sym typeface="Symbol" panose="05050102010706020507" pitchFamily="18" charset="2"/>
              </a:rPr>
              <a:t> </a:t>
            </a:r>
            <a:r>
              <a:rPr lang="en-US" sz="2000" dirty="0">
                <a:sym typeface="Symbol" panose="05050102010706020507" pitchFamily="18" charset="2"/>
              </a:rPr>
              <a:t>for</a:t>
            </a:r>
            <a:r>
              <a:rPr lang="en-US" sz="2000" b="0" dirty="0">
                <a:sym typeface="Symbol" panose="05050102010706020507" pitchFamily="18" charset="2"/>
              </a:rPr>
              <a:t> each vertex v  </a:t>
            </a:r>
            <a:r>
              <a:rPr lang="en-US" sz="2000" b="0" dirty="0" err="1">
                <a:sym typeface="Symbol" panose="05050102010706020507" pitchFamily="18" charset="2"/>
              </a:rPr>
              <a:t>u.adj</a:t>
            </a:r>
            <a:r>
              <a:rPr lang="en-US" sz="2000" b="0" dirty="0">
                <a:sym typeface="Symbol" panose="05050102010706020507" pitchFamily="18" charset="2"/>
              </a:rPr>
              <a:t> </a:t>
            </a:r>
            <a:r>
              <a:rPr lang="en-US" sz="2000" dirty="0">
                <a:sym typeface="Symbol" panose="05050102010706020507" pitchFamily="18" charset="2"/>
              </a:rPr>
              <a:t>do	</a:t>
            </a:r>
          </a:p>
          <a:p>
            <a:pPr>
              <a:lnSpc>
                <a:spcPct val="105000"/>
              </a:lnSpc>
              <a:spcBef>
                <a:spcPct val="20000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AutoNum type="arabicPeriod"/>
            </a:pPr>
            <a:r>
              <a:rPr lang="en-US" sz="2000" b="0" dirty="0">
                <a:sym typeface="Symbol" panose="05050102010706020507" pitchFamily="18" charset="2"/>
              </a:rPr>
              <a:t> 	if d[v] &gt; d[u] + w(u, v)</a:t>
            </a:r>
          </a:p>
          <a:p>
            <a:pPr>
              <a:lnSpc>
                <a:spcPct val="105000"/>
              </a:lnSpc>
              <a:spcBef>
                <a:spcPct val="20000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AutoNum type="arabicPeriod"/>
            </a:pPr>
            <a:r>
              <a:rPr lang="en-US" sz="2000" b="0" dirty="0">
                <a:sym typeface="Symbol" panose="05050102010706020507" pitchFamily="18" charset="2"/>
              </a:rPr>
              <a:t> 		</a:t>
            </a:r>
            <a:r>
              <a:rPr lang="en-US" sz="2000" dirty="0">
                <a:sym typeface="Symbol" panose="05050102010706020507" pitchFamily="18" charset="2"/>
              </a:rPr>
              <a:t>then return</a:t>
            </a:r>
            <a:r>
              <a:rPr lang="en-US" sz="2000" b="0" dirty="0">
                <a:sym typeface="Symbol" panose="05050102010706020507" pitchFamily="18" charset="2"/>
              </a:rPr>
              <a:t> False	// there is a negative cycle</a:t>
            </a:r>
          </a:p>
          <a:p>
            <a:pPr>
              <a:lnSpc>
                <a:spcPct val="105000"/>
              </a:lnSpc>
              <a:spcBef>
                <a:spcPct val="20000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AutoNum type="arabicPeriod"/>
            </a:pPr>
            <a:r>
              <a:rPr lang="en-US" sz="2000" b="0" dirty="0">
                <a:sym typeface="Symbol" panose="05050102010706020507" pitchFamily="18" charset="2"/>
              </a:rPr>
              <a:t> </a:t>
            </a:r>
            <a:r>
              <a:rPr lang="en-US" sz="2000" dirty="0">
                <a:sym typeface="Symbol" panose="05050102010706020507" pitchFamily="18" charset="2"/>
              </a:rPr>
              <a:t>return</a:t>
            </a:r>
            <a:r>
              <a:rPr lang="en-US" sz="2000" b="0" dirty="0">
                <a:sym typeface="Symbol" panose="05050102010706020507" pitchFamily="18" charset="2"/>
              </a:rPr>
              <a:t> True	</a:t>
            </a:r>
          </a:p>
        </p:txBody>
      </p:sp>
      <p:sp>
        <p:nvSpPr>
          <p:cNvPr id="996357" name="Text Box 5"/>
          <p:cNvSpPr txBox="1">
            <a:spLocks noChangeArrowheads="1"/>
          </p:cNvSpPr>
          <p:nvPr/>
        </p:nvSpPr>
        <p:spPr bwMode="auto">
          <a:xfrm>
            <a:off x="8915400" y="2565061"/>
            <a:ext cx="1371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0" dirty="0"/>
              <a:t>O(|V|)</a:t>
            </a:r>
          </a:p>
        </p:txBody>
      </p:sp>
      <p:sp>
        <p:nvSpPr>
          <p:cNvPr id="11271" name="Line 6"/>
          <p:cNvSpPr>
            <a:spLocks noChangeShapeType="1"/>
          </p:cNvSpPr>
          <p:nvPr/>
        </p:nvSpPr>
        <p:spPr bwMode="auto">
          <a:xfrm>
            <a:off x="5791200" y="2779371"/>
            <a:ext cx="3124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2" name="Line 8"/>
          <p:cNvSpPr>
            <a:spLocks noChangeShapeType="1"/>
          </p:cNvSpPr>
          <p:nvPr/>
        </p:nvSpPr>
        <p:spPr bwMode="auto">
          <a:xfrm>
            <a:off x="5791200" y="3455640"/>
            <a:ext cx="3124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6361" name="Text Box 9"/>
          <p:cNvSpPr txBox="1">
            <a:spLocks noChangeArrowheads="1"/>
          </p:cNvSpPr>
          <p:nvPr/>
        </p:nvSpPr>
        <p:spPr bwMode="auto">
          <a:xfrm>
            <a:off x="8915400" y="3227041"/>
            <a:ext cx="1371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0"/>
              <a:t>O(|V||E|)</a:t>
            </a:r>
          </a:p>
        </p:txBody>
      </p:sp>
      <p:sp>
        <p:nvSpPr>
          <p:cNvPr id="11274" name="Line 10"/>
          <p:cNvSpPr>
            <a:spLocks noChangeShapeType="1"/>
          </p:cNvSpPr>
          <p:nvPr/>
        </p:nvSpPr>
        <p:spPr bwMode="auto">
          <a:xfrm>
            <a:off x="5791200" y="3989040"/>
            <a:ext cx="3124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6363" name="Text Box 11"/>
          <p:cNvSpPr txBox="1">
            <a:spLocks noChangeArrowheads="1"/>
          </p:cNvSpPr>
          <p:nvPr/>
        </p:nvSpPr>
        <p:spPr bwMode="auto">
          <a:xfrm>
            <a:off x="8915400" y="3820766"/>
            <a:ext cx="1371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0"/>
              <a:t>O(|E|)</a:t>
            </a:r>
          </a:p>
        </p:txBody>
      </p:sp>
      <p:sp>
        <p:nvSpPr>
          <p:cNvPr id="996364" name="Text Box 12"/>
          <p:cNvSpPr txBox="1">
            <a:spLocks noChangeArrowheads="1"/>
          </p:cNvSpPr>
          <p:nvPr/>
        </p:nvSpPr>
        <p:spPr bwMode="auto">
          <a:xfrm>
            <a:off x="2019300" y="5866061"/>
            <a:ext cx="815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0" dirty="0">
                <a:solidFill>
                  <a:srgbClr val="0066FF"/>
                </a:solidFill>
              </a:rPr>
              <a:t>Time complexity: O(|V||E|)</a:t>
            </a:r>
          </a:p>
        </p:txBody>
      </p:sp>
    </p:spTree>
    <p:extLst>
      <p:ext uri="{BB962C8B-B14F-4D97-AF65-F5344CB8AC3E}">
        <p14:creationId xmlns:p14="http://schemas.microsoft.com/office/powerpoint/2010/main" val="20542266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782471" y="457200"/>
            <a:ext cx="8001000" cy="1143000"/>
          </a:xfrm>
        </p:spPr>
        <p:txBody>
          <a:bodyPr/>
          <a:lstStyle/>
          <a:p>
            <a:r>
              <a:rPr lang="en-US" dirty="0" smtClean="0"/>
              <a:t>Breadth-First Search</a:t>
            </a:r>
          </a:p>
        </p:txBody>
      </p:sp>
      <p:sp>
        <p:nvSpPr>
          <p:cNvPr id="409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sz="half" idx="1"/>
          </p:nvPr>
        </p:nvSpPr>
        <p:spPr bwMode="auto">
          <a:xfrm>
            <a:off x="782471" y="1828800"/>
            <a:ext cx="4908645" cy="4648200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sz="2800" dirty="0"/>
              <a:t>Breadth-first search (BFS) is a general technique for traversing a graph</a:t>
            </a:r>
          </a:p>
          <a:p>
            <a:r>
              <a:rPr lang="en-US" sz="2800" dirty="0"/>
              <a:t>A BFS traversal of a graph G </a:t>
            </a:r>
          </a:p>
          <a:p>
            <a:pPr lvl="1"/>
            <a:r>
              <a:rPr lang="en-US" sz="2400" dirty="0"/>
              <a:t>Visits all the vertices and edges of G</a:t>
            </a:r>
          </a:p>
          <a:p>
            <a:pPr lvl="1"/>
            <a:r>
              <a:rPr lang="en-US" sz="2400" dirty="0"/>
              <a:t>Determines whether G is connected</a:t>
            </a:r>
          </a:p>
          <a:p>
            <a:pPr lvl="1"/>
            <a:r>
              <a:rPr lang="en-US" sz="2400" dirty="0"/>
              <a:t>Computes the connected components of </a:t>
            </a:r>
            <a:r>
              <a:rPr lang="en-US" sz="2400" dirty="0" smtClean="0"/>
              <a:t>G</a:t>
            </a:r>
            <a:endParaRPr lang="en-US" sz="2400" dirty="0"/>
          </a:p>
        </p:txBody>
      </p:sp>
      <p:sp>
        <p:nvSpPr>
          <p:cNvPr id="4100" name="Rectangle 4" descr="Rectangle: Click to edit Master text styles&#10;Second level&#10;Third level&#10;Fourth level&#10;Fifth level"/>
          <p:cNvSpPr>
            <a:spLocks noGrp="1" noChangeArrowheads="1"/>
          </p:cNvSpPr>
          <p:nvPr>
            <p:ph sz="half" idx="2"/>
          </p:nvPr>
        </p:nvSpPr>
        <p:spPr bwMode="auto">
          <a:xfrm>
            <a:off x="6324599" y="1828800"/>
            <a:ext cx="5371531" cy="4495800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sz="2800" dirty="0"/>
              <a:t>BFS on a graph with </a:t>
            </a:r>
            <a:r>
              <a:rPr lang="en-US" sz="2800" b="1" i="1" dirty="0">
                <a:latin typeface="Times New Roman" panose="02020603050405020304" pitchFamily="18" charset="0"/>
              </a:rPr>
              <a:t>n</a:t>
            </a:r>
            <a:r>
              <a:rPr lang="en-US" sz="2800" dirty="0"/>
              <a:t> vertices and </a:t>
            </a:r>
            <a:r>
              <a:rPr lang="en-US" sz="2800" b="1" i="1" dirty="0">
                <a:latin typeface="Times New Roman" panose="02020603050405020304" pitchFamily="18" charset="0"/>
              </a:rPr>
              <a:t>m</a:t>
            </a:r>
            <a:r>
              <a:rPr lang="en-US" sz="2800" dirty="0"/>
              <a:t> edges takes </a:t>
            </a:r>
            <a:r>
              <a:rPr lang="en-US" sz="2800" b="1" i="1" dirty="0">
                <a:latin typeface="Times New Roman" panose="02020603050405020304" pitchFamily="18" charset="0"/>
              </a:rPr>
              <a:t>O</a:t>
            </a:r>
            <a:r>
              <a:rPr lang="en-US" sz="2800" dirty="0">
                <a:latin typeface="Times New Roman" panose="02020603050405020304" pitchFamily="18" charset="0"/>
              </a:rPr>
              <a:t>(</a:t>
            </a:r>
            <a:r>
              <a:rPr lang="en-US" sz="2800" b="1" i="1" dirty="0">
                <a:latin typeface="Times New Roman" panose="02020603050405020304" pitchFamily="18" charset="0"/>
              </a:rPr>
              <a:t>n</a:t>
            </a:r>
            <a:r>
              <a:rPr lang="en-US" sz="2800" dirty="0">
                <a:latin typeface="Symbol" panose="05050102010706020507" pitchFamily="18" charset="2"/>
              </a:rPr>
              <a:t> + </a:t>
            </a:r>
            <a:r>
              <a:rPr lang="en-US" sz="2800" b="1" i="1" dirty="0">
                <a:latin typeface="Times New Roman" panose="02020603050405020304" pitchFamily="18" charset="0"/>
              </a:rPr>
              <a:t>m</a:t>
            </a:r>
            <a:r>
              <a:rPr lang="en-US" sz="2800" dirty="0">
                <a:latin typeface="Times New Roman" panose="02020603050405020304" pitchFamily="18" charset="0"/>
              </a:rPr>
              <a:t> )</a:t>
            </a:r>
            <a:r>
              <a:rPr lang="en-US" sz="2800" dirty="0"/>
              <a:t> time</a:t>
            </a:r>
          </a:p>
          <a:p>
            <a:r>
              <a:rPr lang="en-US" sz="2800" dirty="0"/>
              <a:t>BFS can be further extended to solve other graph problems</a:t>
            </a:r>
          </a:p>
          <a:p>
            <a:pPr lvl="1"/>
            <a:r>
              <a:rPr lang="en-US" sz="2400" dirty="0"/>
              <a:t>Find and report a path with the minimum number of edges between two given vertices </a:t>
            </a:r>
          </a:p>
          <a:p>
            <a:pPr lvl="1"/>
            <a:r>
              <a:rPr lang="en-US" sz="2400" dirty="0"/>
              <a:t>Find a simple cycle, if there is one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4820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dirty="0"/>
              <a:t>Breadth-First Search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6248400"/>
            <a:ext cx="1905000" cy="457200"/>
          </a:xfrm>
        </p:spPr>
        <p:txBody>
          <a:bodyPr/>
          <a:lstStyle/>
          <a:p>
            <a:pPr>
              <a:defRPr/>
            </a:pPr>
            <a:fld id="{18816B9D-D0C8-4566-88FE-2541641C4FD2}" type="slidenum">
              <a:rPr lang="en-US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57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BFS Algorithm</a:t>
            </a:r>
          </a:p>
        </p:txBody>
      </p:sp>
      <p:sp>
        <p:nvSpPr>
          <p:cNvPr id="512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 bwMode="auto">
          <a:xfrm>
            <a:off x="1097280" y="1737361"/>
            <a:ext cx="4579620" cy="828418"/>
          </a:xfrm>
        </p:spPr>
        <p:txBody>
          <a:bodyPr wrap="square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The algorithm uses a mechanism for setting and getting “labels” of vertices and edges</a:t>
            </a:r>
          </a:p>
        </p:txBody>
      </p:sp>
      <p:sp>
        <p:nvSpPr>
          <p:cNvPr id="5126" name="Text Box 4"/>
          <p:cNvSpPr txBox="1">
            <a:spLocks noChangeArrowheads="1"/>
          </p:cNvSpPr>
          <p:nvPr/>
        </p:nvSpPr>
        <p:spPr bwMode="auto">
          <a:xfrm>
            <a:off x="6118860" y="1671851"/>
            <a:ext cx="5208782" cy="47879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defTabSz="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228600" defTabSz="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628650" indent="-171450" defTabSz="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200150" indent="-171450" defTabSz="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543050" indent="-171450" defTabSz="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000250" indent="-171450" defTabSz="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457450" indent="-171450" defTabSz="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914650" indent="-171450" defTabSz="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371850" indent="-171450" defTabSz="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95000"/>
              </a:lnSpc>
              <a:spcBef>
                <a:spcPct val="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Algorithm</a:t>
            </a:r>
            <a:r>
              <a:rPr lang="en-US" sz="1800" dirty="0">
                <a:latin typeface="Times New Roman" panose="02020603050405020304" pitchFamily="18" charset="0"/>
              </a:rPr>
              <a:t> </a:t>
            </a:r>
            <a:r>
              <a:rPr lang="en-US" sz="18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BFS</a:t>
            </a:r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</a:rPr>
              <a:t>(</a:t>
            </a:r>
            <a:r>
              <a:rPr lang="en-US" sz="18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G, s</a:t>
            </a:r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</a:rPr>
              <a:t>)</a:t>
            </a:r>
          </a:p>
          <a:p>
            <a:pPr>
              <a:lnSpc>
                <a:spcPct val="95000"/>
              </a:lnSpc>
              <a:spcBef>
                <a:spcPct val="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</a:rPr>
              <a:t>	</a:t>
            </a:r>
            <a:r>
              <a:rPr lang="en-US" sz="1800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L</a:t>
            </a:r>
            <a:r>
              <a:rPr lang="en-US" sz="1800" baseline="-25000" dirty="0">
                <a:solidFill>
                  <a:schemeClr val="accent2"/>
                </a:solidFill>
                <a:latin typeface="Times New Roman" panose="02020603050405020304" pitchFamily="18" charset="0"/>
              </a:rPr>
              <a:t>0</a:t>
            </a:r>
            <a:r>
              <a:rPr lang="en-US" sz="1800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sz="1800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1800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new empty sequence</a:t>
            </a:r>
          </a:p>
          <a:p>
            <a:pPr lvl="1">
              <a:lnSpc>
                <a:spcPct val="95000"/>
              </a:lnSpc>
              <a:spcBef>
                <a:spcPct val="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L</a:t>
            </a:r>
            <a:r>
              <a:rPr lang="en-US" baseline="-25000" dirty="0">
                <a:solidFill>
                  <a:schemeClr val="accent2"/>
                </a:solidFill>
                <a:latin typeface="Times New Roman" panose="02020603050405020304" pitchFamily="18" charset="0"/>
              </a:rPr>
              <a:t>0</a:t>
            </a:r>
            <a:r>
              <a:rPr lang="en-US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.insertLast</a:t>
            </a: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en-US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s</a:t>
            </a: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)</a:t>
            </a:r>
          </a:p>
          <a:p>
            <a:pPr lvl="1">
              <a:lnSpc>
                <a:spcPct val="95000"/>
              </a:lnSpc>
              <a:spcBef>
                <a:spcPct val="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i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setLabel</a:t>
            </a: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en-US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s, </a:t>
            </a:r>
            <a:r>
              <a:rPr lang="en-US" sz="1600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VISITED</a:t>
            </a: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)</a:t>
            </a:r>
          </a:p>
          <a:p>
            <a:pPr lvl="1">
              <a:lnSpc>
                <a:spcPct val="95000"/>
              </a:lnSpc>
              <a:spcBef>
                <a:spcPct val="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i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i</a:t>
            </a:r>
            <a:r>
              <a:rPr lang="en-US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 </a:t>
            </a: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</a:p>
          <a:p>
            <a:pPr lvl="1">
              <a:lnSpc>
                <a:spcPct val="95000"/>
              </a:lnSpc>
              <a:spcBef>
                <a:spcPct val="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while </a:t>
            </a: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</a:t>
            </a:r>
            <a:r>
              <a:rPr lang="en-US" i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L</a:t>
            </a:r>
            <a:r>
              <a:rPr lang="en-US" i="1" baseline="-25000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i</a:t>
            </a:r>
            <a:r>
              <a:rPr lang="en-US" i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.isEmpty</a:t>
            </a: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()</a:t>
            </a:r>
          </a:p>
          <a:p>
            <a:pPr lvl="1">
              <a:lnSpc>
                <a:spcPct val="95000"/>
              </a:lnSpc>
              <a:spcBef>
                <a:spcPct val="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	L</a:t>
            </a:r>
            <a:r>
              <a:rPr lang="en-US" i="1" baseline="-25000" dirty="0">
                <a:solidFill>
                  <a:schemeClr val="accent2"/>
                </a:solidFill>
                <a:latin typeface="Times New Roman" panose="02020603050405020304" pitchFamily="18" charset="0"/>
              </a:rPr>
              <a:t>i </a:t>
            </a:r>
            <a:r>
              <a:rPr lang="en-US" baseline="-25000" dirty="0">
                <a:solidFill>
                  <a:schemeClr val="accent2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+</a:t>
            </a:r>
            <a:r>
              <a:rPr lang="en-US" baseline="-25000" dirty="0">
                <a:solidFill>
                  <a:schemeClr val="accent2"/>
                </a:solidFill>
                <a:latin typeface="Times New Roman" panose="02020603050405020304" pitchFamily="18" charset="0"/>
              </a:rPr>
              <a:t>1</a:t>
            </a:r>
            <a:r>
              <a:rPr lang="en-US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new empty sequence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pPr lvl="1">
              <a:lnSpc>
                <a:spcPct val="95000"/>
              </a:lnSpc>
              <a:spcBef>
                <a:spcPct val="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	for all </a:t>
            </a: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lang="en-US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v </a:t>
            </a:r>
            <a:r>
              <a:rPr lang="en-US" dirty="0">
                <a:solidFill>
                  <a:srgbClr val="000000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</a:t>
            </a:r>
            <a:r>
              <a:rPr lang="en-US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L</a:t>
            </a:r>
            <a:r>
              <a:rPr lang="en-US" i="1" baseline="-25000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i</a:t>
            </a:r>
            <a:r>
              <a:rPr lang="en-US" i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.elements</a:t>
            </a: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() </a:t>
            </a:r>
            <a:b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</a:b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		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for all </a:t>
            </a: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lang="en-US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e </a:t>
            </a:r>
            <a:r>
              <a:rPr lang="en-US" dirty="0">
                <a:solidFill>
                  <a:srgbClr val="000000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</a:t>
            </a:r>
            <a:r>
              <a:rPr lang="en-US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G.incidentEdges</a:t>
            </a: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en-US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v</a:t>
            </a: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)</a:t>
            </a: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</a:p>
          <a:p>
            <a:pPr lvl="1">
              <a:lnSpc>
                <a:spcPct val="95000"/>
              </a:lnSpc>
              <a:spcBef>
                <a:spcPct val="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			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if</a:t>
            </a: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</a:rPr>
              <a:t>  </a:t>
            </a:r>
            <a:r>
              <a:rPr lang="en-US" i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getLabel</a:t>
            </a: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en-US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e</a:t>
            </a: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) </a:t>
            </a:r>
            <a:r>
              <a:rPr lang="en-US" dirty="0">
                <a:solidFill>
                  <a:srgbClr val="000000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= </a:t>
            </a:r>
            <a:r>
              <a:rPr lang="en-US" sz="1600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UNEXPLORED</a:t>
            </a:r>
            <a:endParaRPr lang="en-US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 lvl="1">
              <a:lnSpc>
                <a:spcPct val="95000"/>
              </a:lnSpc>
              <a:spcBef>
                <a:spcPct val="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				</a:t>
            </a:r>
            <a:r>
              <a:rPr lang="en-US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w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opposite</a:t>
            </a: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en-US" i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v,e</a:t>
            </a: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)</a:t>
            </a:r>
          </a:p>
          <a:p>
            <a:pPr lvl="1">
              <a:lnSpc>
                <a:spcPct val="95000"/>
              </a:lnSpc>
              <a:spcBef>
                <a:spcPct val="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				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if  </a:t>
            </a:r>
            <a:r>
              <a:rPr lang="en-US" i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getLabel</a:t>
            </a: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en-US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w</a:t>
            </a: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) </a:t>
            </a:r>
            <a:r>
              <a:rPr lang="en-US" dirty="0">
                <a:solidFill>
                  <a:srgbClr val="000000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= </a:t>
            </a:r>
            <a:r>
              <a:rPr lang="en-US" sz="1600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UNEXPLORED</a:t>
            </a:r>
            <a:endParaRPr lang="en-US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 lvl="1">
              <a:lnSpc>
                <a:spcPct val="95000"/>
              </a:lnSpc>
              <a:spcBef>
                <a:spcPct val="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					</a:t>
            </a:r>
            <a:r>
              <a:rPr lang="en-US" i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setLabel</a:t>
            </a: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en-US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e, </a:t>
            </a:r>
            <a:r>
              <a:rPr lang="en-US" sz="1600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DISCOVERY</a:t>
            </a: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)</a:t>
            </a:r>
          </a:p>
          <a:p>
            <a:pPr lvl="1">
              <a:lnSpc>
                <a:spcPct val="95000"/>
              </a:lnSpc>
              <a:spcBef>
                <a:spcPct val="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					</a:t>
            </a:r>
            <a:r>
              <a:rPr lang="en-US" i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setLabel</a:t>
            </a: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en-US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w, </a:t>
            </a:r>
            <a:r>
              <a:rPr lang="en-US" sz="1600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VISITED</a:t>
            </a: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)</a:t>
            </a:r>
          </a:p>
          <a:p>
            <a:pPr lvl="1">
              <a:lnSpc>
                <a:spcPct val="95000"/>
              </a:lnSpc>
              <a:spcBef>
                <a:spcPct val="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					L</a:t>
            </a:r>
            <a:r>
              <a:rPr lang="en-US" i="1" baseline="-25000" dirty="0">
                <a:solidFill>
                  <a:schemeClr val="accent2"/>
                </a:solidFill>
                <a:latin typeface="Times New Roman" panose="02020603050405020304" pitchFamily="18" charset="0"/>
              </a:rPr>
              <a:t>i </a:t>
            </a:r>
            <a:r>
              <a:rPr lang="en-US" baseline="-25000" dirty="0">
                <a:solidFill>
                  <a:schemeClr val="accent2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+</a:t>
            </a:r>
            <a:r>
              <a:rPr lang="en-US" baseline="-25000" dirty="0">
                <a:solidFill>
                  <a:schemeClr val="accent2"/>
                </a:solidFill>
                <a:latin typeface="Times New Roman" panose="02020603050405020304" pitchFamily="18" charset="0"/>
              </a:rPr>
              <a:t>1</a:t>
            </a:r>
            <a:r>
              <a:rPr lang="en-US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.insertLast</a:t>
            </a: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en-US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w</a:t>
            </a: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)</a:t>
            </a:r>
          </a:p>
          <a:p>
            <a:pPr lvl="1">
              <a:lnSpc>
                <a:spcPct val="95000"/>
              </a:lnSpc>
              <a:spcBef>
                <a:spcPct val="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				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else</a:t>
            </a:r>
          </a:p>
          <a:p>
            <a:pPr lvl="1">
              <a:lnSpc>
                <a:spcPct val="95000"/>
              </a:lnSpc>
              <a:spcBef>
                <a:spcPct val="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					</a:t>
            </a:r>
            <a:r>
              <a:rPr lang="en-US" i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setLabel</a:t>
            </a: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en-US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e, </a:t>
            </a:r>
            <a:r>
              <a:rPr lang="en-US" sz="1600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CROSS</a:t>
            </a: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)</a:t>
            </a:r>
          </a:p>
          <a:p>
            <a:pPr lvl="1">
              <a:lnSpc>
                <a:spcPct val="95000"/>
              </a:lnSpc>
              <a:spcBef>
                <a:spcPct val="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	</a:t>
            </a:r>
            <a:r>
              <a:rPr lang="en-US" i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i</a:t>
            </a:r>
            <a:r>
              <a:rPr lang="en-US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 </a:t>
            </a:r>
            <a:r>
              <a:rPr lang="en-US" i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i</a:t>
            </a:r>
            <a:r>
              <a:rPr lang="en-US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+</a:t>
            </a: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1066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Breadth First Search</a:t>
            </a:r>
          </a:p>
        </p:txBody>
      </p:sp>
      <p:sp>
        <p:nvSpPr>
          <p:cNvPr id="29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8E1E22-420B-40B9-856C-8E6BF0E0DFD7}" type="slidenum">
              <a:rPr lang="en-US"/>
              <a:pPr>
                <a:defRPr/>
              </a:pPr>
              <a:t>14</a:t>
            </a:fld>
            <a:endParaRPr lang="en-US" sz="1400"/>
          </a:p>
        </p:txBody>
      </p:sp>
      <p:sp>
        <p:nvSpPr>
          <p:cNvPr id="6148" name="Oval 3"/>
          <p:cNvSpPr>
            <a:spLocks noChangeAspect="1" noChangeArrowheads="1"/>
          </p:cNvSpPr>
          <p:nvPr/>
        </p:nvSpPr>
        <p:spPr bwMode="auto">
          <a:xfrm>
            <a:off x="2548545" y="3569342"/>
            <a:ext cx="250825" cy="250825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s</a:t>
            </a:r>
          </a:p>
        </p:txBody>
      </p:sp>
      <p:sp>
        <p:nvSpPr>
          <p:cNvPr id="6149" name="Oval 4"/>
          <p:cNvSpPr>
            <a:spLocks noChangeAspect="1" noChangeArrowheads="1"/>
          </p:cNvSpPr>
          <p:nvPr/>
        </p:nvSpPr>
        <p:spPr bwMode="auto">
          <a:xfrm>
            <a:off x="3618520" y="2272354"/>
            <a:ext cx="250825" cy="252413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2</a:t>
            </a:r>
          </a:p>
        </p:txBody>
      </p:sp>
      <p:sp>
        <p:nvSpPr>
          <p:cNvPr id="6150" name="Oval 5"/>
          <p:cNvSpPr>
            <a:spLocks noChangeAspect="1" noChangeArrowheads="1"/>
          </p:cNvSpPr>
          <p:nvPr/>
        </p:nvSpPr>
        <p:spPr bwMode="auto">
          <a:xfrm>
            <a:off x="4910745" y="3569342"/>
            <a:ext cx="250825" cy="250825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5</a:t>
            </a:r>
          </a:p>
        </p:txBody>
      </p:sp>
      <p:cxnSp>
        <p:nvCxnSpPr>
          <p:cNvPr id="6151" name="AutoShape 7"/>
          <p:cNvCxnSpPr>
            <a:cxnSpLocks noChangeShapeType="1"/>
            <a:stCxn id="6148" idx="7"/>
            <a:endCxn id="6149" idx="3"/>
          </p:cNvCxnSpPr>
          <p:nvPr/>
        </p:nvCxnSpPr>
        <p:spPr bwMode="auto">
          <a:xfrm flipV="1">
            <a:off x="2762858" y="2496192"/>
            <a:ext cx="892175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6152" name="AutoShape 8"/>
          <p:cNvCxnSpPr>
            <a:cxnSpLocks noChangeShapeType="1"/>
            <a:stCxn id="6148" idx="6"/>
            <a:endCxn id="6150" idx="2"/>
          </p:cNvCxnSpPr>
          <p:nvPr/>
        </p:nvCxnSpPr>
        <p:spPr bwMode="auto">
          <a:xfrm>
            <a:off x="2807307" y="3694753"/>
            <a:ext cx="20955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6153" name="AutoShape 13"/>
          <p:cNvCxnSpPr>
            <a:cxnSpLocks noChangeShapeType="1"/>
            <a:stCxn id="6149" idx="6"/>
            <a:endCxn id="6155" idx="2"/>
          </p:cNvCxnSpPr>
          <p:nvPr/>
        </p:nvCxnSpPr>
        <p:spPr bwMode="auto">
          <a:xfrm>
            <a:off x="3877283" y="2399353"/>
            <a:ext cx="20923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6154" name="AutoShape 15"/>
          <p:cNvCxnSpPr>
            <a:cxnSpLocks noChangeShapeType="1"/>
            <a:stCxn id="6149" idx="5"/>
            <a:endCxn id="6150" idx="1"/>
          </p:cNvCxnSpPr>
          <p:nvPr/>
        </p:nvCxnSpPr>
        <p:spPr bwMode="auto">
          <a:xfrm>
            <a:off x="3832833" y="2496192"/>
            <a:ext cx="1114425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6155" name="Oval 16"/>
          <p:cNvSpPr>
            <a:spLocks noChangeAspect="1" noChangeArrowheads="1"/>
          </p:cNvSpPr>
          <p:nvPr/>
        </p:nvSpPr>
        <p:spPr bwMode="auto">
          <a:xfrm>
            <a:off x="5977545" y="2272354"/>
            <a:ext cx="250825" cy="252413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4</a:t>
            </a:r>
          </a:p>
        </p:txBody>
      </p:sp>
      <p:sp>
        <p:nvSpPr>
          <p:cNvPr id="6156" name="Oval 17"/>
          <p:cNvSpPr>
            <a:spLocks noChangeAspect="1" noChangeArrowheads="1"/>
          </p:cNvSpPr>
          <p:nvPr/>
        </p:nvSpPr>
        <p:spPr bwMode="auto">
          <a:xfrm>
            <a:off x="7349145" y="3569342"/>
            <a:ext cx="250825" cy="250825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7</a:t>
            </a:r>
          </a:p>
        </p:txBody>
      </p:sp>
      <p:cxnSp>
        <p:nvCxnSpPr>
          <p:cNvPr id="6157" name="AutoShape 20"/>
          <p:cNvCxnSpPr>
            <a:cxnSpLocks noChangeShapeType="1"/>
            <a:stCxn id="6160" idx="3"/>
            <a:endCxn id="6156" idx="7"/>
          </p:cNvCxnSpPr>
          <p:nvPr/>
        </p:nvCxnSpPr>
        <p:spPr bwMode="auto">
          <a:xfrm flipH="1">
            <a:off x="7563458" y="2496192"/>
            <a:ext cx="1171575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6158" name="AutoShape 21"/>
          <p:cNvCxnSpPr>
            <a:cxnSpLocks noChangeShapeType="1"/>
            <a:stCxn id="6156" idx="2"/>
            <a:endCxn id="6150" idx="6"/>
          </p:cNvCxnSpPr>
          <p:nvPr/>
        </p:nvCxnSpPr>
        <p:spPr bwMode="auto">
          <a:xfrm flipH="1">
            <a:off x="5169507" y="3694753"/>
            <a:ext cx="21717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6159" name="AutoShape 23"/>
          <p:cNvCxnSpPr>
            <a:cxnSpLocks noChangeShapeType="1"/>
            <a:stCxn id="6166" idx="0"/>
            <a:endCxn id="6160" idx="4"/>
          </p:cNvCxnSpPr>
          <p:nvPr/>
        </p:nvCxnSpPr>
        <p:spPr bwMode="auto">
          <a:xfrm flipV="1">
            <a:off x="8823932" y="2532704"/>
            <a:ext cx="0" cy="22463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6160" name="Oval 98"/>
          <p:cNvSpPr>
            <a:spLocks noChangeAspect="1" noChangeArrowheads="1"/>
          </p:cNvSpPr>
          <p:nvPr/>
        </p:nvSpPr>
        <p:spPr bwMode="auto">
          <a:xfrm>
            <a:off x="8698520" y="2272354"/>
            <a:ext cx="250825" cy="252413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8</a:t>
            </a:r>
          </a:p>
        </p:txBody>
      </p:sp>
      <p:cxnSp>
        <p:nvCxnSpPr>
          <p:cNvPr id="6161" name="AutoShape 99"/>
          <p:cNvCxnSpPr>
            <a:cxnSpLocks noChangeShapeType="1"/>
            <a:stCxn id="6155" idx="6"/>
            <a:endCxn id="6160" idx="2"/>
          </p:cNvCxnSpPr>
          <p:nvPr/>
        </p:nvCxnSpPr>
        <p:spPr bwMode="auto">
          <a:xfrm>
            <a:off x="6236308" y="2399353"/>
            <a:ext cx="24542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6162" name="AutoShape 100"/>
          <p:cNvCxnSpPr>
            <a:cxnSpLocks noChangeShapeType="1"/>
            <a:stCxn id="6155" idx="5"/>
            <a:endCxn id="6156" idx="1"/>
          </p:cNvCxnSpPr>
          <p:nvPr/>
        </p:nvCxnSpPr>
        <p:spPr bwMode="auto">
          <a:xfrm>
            <a:off x="6191857" y="2496192"/>
            <a:ext cx="1193800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6163" name="Oval 101"/>
          <p:cNvSpPr>
            <a:spLocks noChangeAspect="1" noChangeArrowheads="1"/>
          </p:cNvSpPr>
          <p:nvPr/>
        </p:nvSpPr>
        <p:spPr bwMode="auto">
          <a:xfrm>
            <a:off x="3618520" y="4786954"/>
            <a:ext cx="250825" cy="252413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3</a:t>
            </a:r>
          </a:p>
        </p:txBody>
      </p:sp>
      <p:cxnSp>
        <p:nvCxnSpPr>
          <p:cNvPr id="6164" name="AutoShape 102"/>
          <p:cNvCxnSpPr>
            <a:cxnSpLocks noChangeShapeType="1"/>
            <a:stCxn id="6163" idx="6"/>
            <a:endCxn id="6165" idx="2"/>
          </p:cNvCxnSpPr>
          <p:nvPr/>
        </p:nvCxnSpPr>
        <p:spPr bwMode="auto">
          <a:xfrm>
            <a:off x="3877283" y="4913953"/>
            <a:ext cx="20923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6165" name="Oval 103"/>
          <p:cNvSpPr>
            <a:spLocks noChangeAspect="1" noChangeArrowheads="1"/>
          </p:cNvSpPr>
          <p:nvPr/>
        </p:nvSpPr>
        <p:spPr bwMode="auto">
          <a:xfrm>
            <a:off x="5977545" y="4786954"/>
            <a:ext cx="250825" cy="252413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6</a:t>
            </a:r>
          </a:p>
        </p:txBody>
      </p:sp>
      <p:sp>
        <p:nvSpPr>
          <p:cNvPr id="6166" name="Oval 104"/>
          <p:cNvSpPr>
            <a:spLocks noChangeAspect="1" noChangeArrowheads="1"/>
          </p:cNvSpPr>
          <p:nvPr/>
        </p:nvSpPr>
        <p:spPr bwMode="auto">
          <a:xfrm>
            <a:off x="8698520" y="4786954"/>
            <a:ext cx="250825" cy="252413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9</a:t>
            </a:r>
          </a:p>
        </p:txBody>
      </p:sp>
      <p:cxnSp>
        <p:nvCxnSpPr>
          <p:cNvPr id="6167" name="AutoShape 105"/>
          <p:cNvCxnSpPr>
            <a:cxnSpLocks noChangeShapeType="1"/>
            <a:stCxn id="6165" idx="6"/>
            <a:endCxn id="6166" idx="2"/>
          </p:cNvCxnSpPr>
          <p:nvPr/>
        </p:nvCxnSpPr>
        <p:spPr bwMode="auto">
          <a:xfrm>
            <a:off x="6236308" y="4913953"/>
            <a:ext cx="24542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6168" name="AutoShape 106"/>
          <p:cNvCxnSpPr>
            <a:cxnSpLocks noChangeShapeType="1"/>
            <a:stCxn id="6148" idx="5"/>
            <a:endCxn id="6163" idx="1"/>
          </p:cNvCxnSpPr>
          <p:nvPr/>
        </p:nvCxnSpPr>
        <p:spPr bwMode="auto">
          <a:xfrm>
            <a:off x="2762858" y="3791592"/>
            <a:ext cx="892175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6169" name="AutoShape 107"/>
          <p:cNvCxnSpPr>
            <a:cxnSpLocks noChangeShapeType="1"/>
            <a:stCxn id="6163" idx="7"/>
            <a:endCxn id="6150" idx="3"/>
          </p:cNvCxnSpPr>
          <p:nvPr/>
        </p:nvCxnSpPr>
        <p:spPr bwMode="auto">
          <a:xfrm flipV="1">
            <a:off x="3832833" y="3791592"/>
            <a:ext cx="1114425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6170" name="AutoShape 108"/>
          <p:cNvCxnSpPr>
            <a:cxnSpLocks noChangeShapeType="1"/>
            <a:stCxn id="6150" idx="5"/>
            <a:endCxn id="6165" idx="1"/>
          </p:cNvCxnSpPr>
          <p:nvPr/>
        </p:nvCxnSpPr>
        <p:spPr bwMode="auto">
          <a:xfrm>
            <a:off x="5125057" y="3791592"/>
            <a:ext cx="889000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6171" name="AutoShape 109"/>
          <p:cNvCxnSpPr>
            <a:cxnSpLocks noChangeShapeType="1"/>
            <a:stCxn id="6166" idx="1"/>
            <a:endCxn id="6156" idx="5"/>
          </p:cNvCxnSpPr>
          <p:nvPr/>
        </p:nvCxnSpPr>
        <p:spPr bwMode="auto">
          <a:xfrm flipH="1" flipV="1">
            <a:off x="7563458" y="3791592"/>
            <a:ext cx="1171575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6172" name="AutoShape 110"/>
          <p:cNvCxnSpPr>
            <a:cxnSpLocks noChangeShapeType="1"/>
            <a:stCxn id="6165" idx="7"/>
            <a:endCxn id="6156" idx="3"/>
          </p:cNvCxnSpPr>
          <p:nvPr/>
        </p:nvCxnSpPr>
        <p:spPr bwMode="auto">
          <a:xfrm flipV="1">
            <a:off x="6191857" y="3791592"/>
            <a:ext cx="1193800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6173" name="AutoShape 111"/>
          <p:cNvCxnSpPr>
            <a:cxnSpLocks noChangeShapeType="1"/>
            <a:stCxn id="6155" idx="3"/>
            <a:endCxn id="6150" idx="7"/>
          </p:cNvCxnSpPr>
          <p:nvPr/>
        </p:nvCxnSpPr>
        <p:spPr bwMode="auto">
          <a:xfrm flipH="1">
            <a:off x="5125057" y="2496192"/>
            <a:ext cx="889000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8037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Rectangle 2"/>
          <p:cNvSpPr>
            <a:spLocks noGrp="1" noChangeArrowheads="1"/>
          </p:cNvSpPr>
          <p:nvPr>
            <p:ph type="title"/>
          </p:nvPr>
        </p:nvSpPr>
        <p:spPr>
          <a:xfrm>
            <a:off x="2152650" y="365126"/>
            <a:ext cx="7886700" cy="504825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 dirty="0" smtClean="0"/>
              <a:t>Breadth First Search</a:t>
            </a:r>
          </a:p>
        </p:txBody>
      </p:sp>
      <p:sp>
        <p:nvSpPr>
          <p:cNvPr id="41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11ED04-8F29-4BF5-AF14-ECDC218BAB90}" type="slidenum">
              <a:rPr lang="en-US"/>
              <a:pPr>
                <a:defRPr/>
              </a:pPr>
              <a:t>15</a:t>
            </a:fld>
            <a:endParaRPr lang="en-US" sz="1400"/>
          </a:p>
        </p:txBody>
      </p:sp>
      <p:sp>
        <p:nvSpPr>
          <p:cNvPr id="7172" name="Oval 3"/>
          <p:cNvSpPr>
            <a:spLocks noChangeAspect="1" noChangeArrowheads="1"/>
          </p:cNvSpPr>
          <p:nvPr/>
        </p:nvSpPr>
        <p:spPr bwMode="auto">
          <a:xfrm>
            <a:off x="2743201" y="2668589"/>
            <a:ext cx="250825" cy="250825"/>
          </a:xfrm>
          <a:prstGeom prst="ellipse">
            <a:avLst/>
          </a:prstGeom>
          <a:solidFill>
            <a:schemeClr val="accent1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7173" name="Oval 4"/>
          <p:cNvSpPr>
            <a:spLocks noChangeAspect="1" noChangeArrowheads="1"/>
          </p:cNvSpPr>
          <p:nvPr/>
        </p:nvSpPr>
        <p:spPr bwMode="auto">
          <a:xfrm>
            <a:off x="3813176" y="1371601"/>
            <a:ext cx="250825" cy="252413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2</a:t>
            </a:r>
          </a:p>
        </p:txBody>
      </p:sp>
      <p:sp>
        <p:nvSpPr>
          <p:cNvPr id="7174" name="Oval 5"/>
          <p:cNvSpPr>
            <a:spLocks noChangeAspect="1" noChangeArrowheads="1"/>
          </p:cNvSpPr>
          <p:nvPr/>
        </p:nvSpPr>
        <p:spPr bwMode="auto">
          <a:xfrm>
            <a:off x="5105401" y="2668589"/>
            <a:ext cx="250825" cy="250825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5</a:t>
            </a:r>
          </a:p>
        </p:txBody>
      </p:sp>
      <p:cxnSp>
        <p:nvCxnSpPr>
          <p:cNvPr id="7175" name="AutoShape 6"/>
          <p:cNvCxnSpPr>
            <a:cxnSpLocks noChangeShapeType="1"/>
            <a:stCxn id="7172" idx="7"/>
            <a:endCxn id="7173" idx="3"/>
          </p:cNvCxnSpPr>
          <p:nvPr/>
        </p:nvCxnSpPr>
        <p:spPr bwMode="auto">
          <a:xfrm flipV="1">
            <a:off x="2957514" y="1595439"/>
            <a:ext cx="892175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7176" name="AutoShape 7"/>
          <p:cNvCxnSpPr>
            <a:cxnSpLocks noChangeShapeType="1"/>
            <a:stCxn id="7172" idx="6"/>
            <a:endCxn id="7174" idx="2"/>
          </p:cNvCxnSpPr>
          <p:nvPr/>
        </p:nvCxnSpPr>
        <p:spPr bwMode="auto">
          <a:xfrm>
            <a:off x="3001963" y="2794000"/>
            <a:ext cx="20955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7177" name="AutoShape 8"/>
          <p:cNvCxnSpPr>
            <a:cxnSpLocks noChangeShapeType="1"/>
            <a:stCxn id="7173" idx="6"/>
            <a:endCxn id="7179" idx="2"/>
          </p:cNvCxnSpPr>
          <p:nvPr/>
        </p:nvCxnSpPr>
        <p:spPr bwMode="auto">
          <a:xfrm>
            <a:off x="4071939" y="1498600"/>
            <a:ext cx="20923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7178" name="AutoShape 9"/>
          <p:cNvCxnSpPr>
            <a:cxnSpLocks noChangeShapeType="1"/>
            <a:stCxn id="7173" idx="5"/>
            <a:endCxn id="7174" idx="1"/>
          </p:cNvCxnSpPr>
          <p:nvPr/>
        </p:nvCxnSpPr>
        <p:spPr bwMode="auto">
          <a:xfrm>
            <a:off x="4027489" y="1595439"/>
            <a:ext cx="1114425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7179" name="Oval 10"/>
          <p:cNvSpPr>
            <a:spLocks noChangeAspect="1" noChangeArrowheads="1"/>
          </p:cNvSpPr>
          <p:nvPr/>
        </p:nvSpPr>
        <p:spPr bwMode="auto">
          <a:xfrm>
            <a:off x="6172201" y="1371601"/>
            <a:ext cx="250825" cy="252413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4</a:t>
            </a:r>
          </a:p>
        </p:txBody>
      </p:sp>
      <p:sp>
        <p:nvSpPr>
          <p:cNvPr id="7180" name="Oval 11"/>
          <p:cNvSpPr>
            <a:spLocks noChangeAspect="1" noChangeArrowheads="1"/>
          </p:cNvSpPr>
          <p:nvPr/>
        </p:nvSpPr>
        <p:spPr bwMode="auto">
          <a:xfrm>
            <a:off x="7543801" y="2668589"/>
            <a:ext cx="250825" cy="250825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7</a:t>
            </a:r>
          </a:p>
        </p:txBody>
      </p:sp>
      <p:cxnSp>
        <p:nvCxnSpPr>
          <p:cNvPr id="7181" name="AutoShape 12"/>
          <p:cNvCxnSpPr>
            <a:cxnSpLocks noChangeShapeType="1"/>
            <a:stCxn id="7184" idx="3"/>
            <a:endCxn id="7180" idx="7"/>
          </p:cNvCxnSpPr>
          <p:nvPr/>
        </p:nvCxnSpPr>
        <p:spPr bwMode="auto">
          <a:xfrm flipH="1">
            <a:off x="7758114" y="1595439"/>
            <a:ext cx="1171575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7182" name="AutoShape 13"/>
          <p:cNvCxnSpPr>
            <a:cxnSpLocks noChangeShapeType="1"/>
            <a:stCxn id="7180" idx="2"/>
            <a:endCxn id="7174" idx="6"/>
          </p:cNvCxnSpPr>
          <p:nvPr/>
        </p:nvCxnSpPr>
        <p:spPr bwMode="auto">
          <a:xfrm flipH="1">
            <a:off x="5364163" y="2794000"/>
            <a:ext cx="21717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7183" name="AutoShape 14"/>
          <p:cNvCxnSpPr>
            <a:cxnSpLocks noChangeShapeType="1"/>
            <a:stCxn id="7190" idx="0"/>
            <a:endCxn id="7184" idx="4"/>
          </p:cNvCxnSpPr>
          <p:nvPr/>
        </p:nvCxnSpPr>
        <p:spPr bwMode="auto">
          <a:xfrm flipV="1">
            <a:off x="9018588" y="1631951"/>
            <a:ext cx="0" cy="22463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7184" name="Oval 15"/>
          <p:cNvSpPr>
            <a:spLocks noChangeAspect="1" noChangeArrowheads="1"/>
          </p:cNvSpPr>
          <p:nvPr/>
        </p:nvSpPr>
        <p:spPr bwMode="auto">
          <a:xfrm>
            <a:off x="8893176" y="1371601"/>
            <a:ext cx="250825" cy="252413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8</a:t>
            </a:r>
          </a:p>
        </p:txBody>
      </p:sp>
      <p:cxnSp>
        <p:nvCxnSpPr>
          <p:cNvPr id="7185" name="AutoShape 16"/>
          <p:cNvCxnSpPr>
            <a:cxnSpLocks noChangeShapeType="1"/>
            <a:stCxn id="7179" idx="6"/>
            <a:endCxn id="7184" idx="2"/>
          </p:cNvCxnSpPr>
          <p:nvPr/>
        </p:nvCxnSpPr>
        <p:spPr bwMode="auto">
          <a:xfrm>
            <a:off x="6430964" y="1498600"/>
            <a:ext cx="24542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7186" name="AutoShape 17"/>
          <p:cNvCxnSpPr>
            <a:cxnSpLocks noChangeShapeType="1"/>
            <a:stCxn id="7179" idx="5"/>
            <a:endCxn id="7180" idx="1"/>
          </p:cNvCxnSpPr>
          <p:nvPr/>
        </p:nvCxnSpPr>
        <p:spPr bwMode="auto">
          <a:xfrm>
            <a:off x="6386513" y="1595439"/>
            <a:ext cx="1193800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7187" name="Oval 18"/>
          <p:cNvSpPr>
            <a:spLocks noChangeAspect="1" noChangeArrowheads="1"/>
          </p:cNvSpPr>
          <p:nvPr/>
        </p:nvSpPr>
        <p:spPr bwMode="auto">
          <a:xfrm>
            <a:off x="3813176" y="3886201"/>
            <a:ext cx="250825" cy="252413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3</a:t>
            </a:r>
          </a:p>
        </p:txBody>
      </p:sp>
      <p:cxnSp>
        <p:nvCxnSpPr>
          <p:cNvPr id="7188" name="AutoShape 19"/>
          <p:cNvCxnSpPr>
            <a:cxnSpLocks noChangeShapeType="1"/>
            <a:stCxn id="7187" idx="6"/>
            <a:endCxn id="7189" idx="2"/>
          </p:cNvCxnSpPr>
          <p:nvPr/>
        </p:nvCxnSpPr>
        <p:spPr bwMode="auto">
          <a:xfrm>
            <a:off x="4071939" y="4013200"/>
            <a:ext cx="20923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7189" name="Oval 20"/>
          <p:cNvSpPr>
            <a:spLocks noChangeAspect="1" noChangeArrowheads="1"/>
          </p:cNvSpPr>
          <p:nvPr/>
        </p:nvSpPr>
        <p:spPr bwMode="auto">
          <a:xfrm>
            <a:off x="6172201" y="3886201"/>
            <a:ext cx="250825" cy="252413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6</a:t>
            </a:r>
          </a:p>
        </p:txBody>
      </p:sp>
      <p:sp>
        <p:nvSpPr>
          <p:cNvPr id="7190" name="Oval 21"/>
          <p:cNvSpPr>
            <a:spLocks noChangeAspect="1" noChangeArrowheads="1"/>
          </p:cNvSpPr>
          <p:nvPr/>
        </p:nvSpPr>
        <p:spPr bwMode="auto">
          <a:xfrm>
            <a:off x="8893176" y="3886201"/>
            <a:ext cx="250825" cy="252413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9</a:t>
            </a:r>
          </a:p>
        </p:txBody>
      </p:sp>
      <p:cxnSp>
        <p:nvCxnSpPr>
          <p:cNvPr id="7191" name="AutoShape 22"/>
          <p:cNvCxnSpPr>
            <a:cxnSpLocks noChangeShapeType="1"/>
            <a:stCxn id="7189" idx="6"/>
            <a:endCxn id="7190" idx="2"/>
          </p:cNvCxnSpPr>
          <p:nvPr/>
        </p:nvCxnSpPr>
        <p:spPr bwMode="auto">
          <a:xfrm>
            <a:off x="6430964" y="4013200"/>
            <a:ext cx="24542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7192" name="AutoShape 23"/>
          <p:cNvCxnSpPr>
            <a:cxnSpLocks noChangeShapeType="1"/>
            <a:stCxn id="7172" idx="5"/>
            <a:endCxn id="7187" idx="1"/>
          </p:cNvCxnSpPr>
          <p:nvPr/>
        </p:nvCxnSpPr>
        <p:spPr bwMode="auto">
          <a:xfrm>
            <a:off x="2957514" y="2890839"/>
            <a:ext cx="892175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7193" name="AutoShape 24"/>
          <p:cNvCxnSpPr>
            <a:cxnSpLocks noChangeShapeType="1"/>
            <a:stCxn id="7187" idx="7"/>
            <a:endCxn id="7174" idx="3"/>
          </p:cNvCxnSpPr>
          <p:nvPr/>
        </p:nvCxnSpPr>
        <p:spPr bwMode="auto">
          <a:xfrm flipV="1">
            <a:off x="4027489" y="2890839"/>
            <a:ext cx="1114425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7194" name="AutoShape 25"/>
          <p:cNvCxnSpPr>
            <a:cxnSpLocks noChangeShapeType="1"/>
            <a:stCxn id="7174" idx="5"/>
            <a:endCxn id="7189" idx="1"/>
          </p:cNvCxnSpPr>
          <p:nvPr/>
        </p:nvCxnSpPr>
        <p:spPr bwMode="auto">
          <a:xfrm>
            <a:off x="5319713" y="2890839"/>
            <a:ext cx="889000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7195" name="AutoShape 26"/>
          <p:cNvCxnSpPr>
            <a:cxnSpLocks noChangeShapeType="1"/>
            <a:stCxn id="7190" idx="1"/>
            <a:endCxn id="7180" idx="5"/>
          </p:cNvCxnSpPr>
          <p:nvPr/>
        </p:nvCxnSpPr>
        <p:spPr bwMode="auto">
          <a:xfrm flipH="1" flipV="1">
            <a:off x="7758114" y="2890839"/>
            <a:ext cx="1171575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7196" name="AutoShape 27"/>
          <p:cNvCxnSpPr>
            <a:cxnSpLocks noChangeShapeType="1"/>
            <a:stCxn id="7189" idx="7"/>
            <a:endCxn id="7180" idx="3"/>
          </p:cNvCxnSpPr>
          <p:nvPr/>
        </p:nvCxnSpPr>
        <p:spPr bwMode="auto">
          <a:xfrm flipV="1">
            <a:off x="6386513" y="2890839"/>
            <a:ext cx="1193800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7197" name="AutoShape 28"/>
          <p:cNvCxnSpPr>
            <a:cxnSpLocks noChangeShapeType="1"/>
            <a:stCxn id="7179" idx="3"/>
            <a:endCxn id="7174" idx="7"/>
          </p:cNvCxnSpPr>
          <p:nvPr/>
        </p:nvCxnSpPr>
        <p:spPr bwMode="auto">
          <a:xfrm flipH="1">
            <a:off x="5319713" y="1595439"/>
            <a:ext cx="889000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7198" name="Text Box 29"/>
          <p:cNvSpPr txBox="1">
            <a:spLocks noChangeArrowheads="1"/>
          </p:cNvSpPr>
          <p:nvPr/>
        </p:nvSpPr>
        <p:spPr bwMode="auto">
          <a:xfrm>
            <a:off x="2362201" y="26670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0</a:t>
            </a:r>
          </a:p>
        </p:txBody>
      </p:sp>
      <p:sp>
        <p:nvSpPr>
          <p:cNvPr id="7199" name="Text Box 30"/>
          <p:cNvSpPr txBox="1">
            <a:spLocks noChangeArrowheads="1"/>
          </p:cNvSpPr>
          <p:nvPr/>
        </p:nvSpPr>
        <p:spPr bwMode="auto">
          <a:xfrm>
            <a:off x="2971800" y="5105400"/>
            <a:ext cx="1905000" cy="381000"/>
          </a:xfrm>
          <a:prstGeom prst="rect">
            <a:avLst/>
          </a:prstGeom>
          <a:solidFill>
            <a:schemeClr val="tx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Undiscovered</a:t>
            </a:r>
          </a:p>
        </p:txBody>
      </p:sp>
      <p:sp>
        <p:nvSpPr>
          <p:cNvPr id="7200" name="Text Box 31"/>
          <p:cNvSpPr txBox="1">
            <a:spLocks noChangeArrowheads="1"/>
          </p:cNvSpPr>
          <p:nvPr/>
        </p:nvSpPr>
        <p:spPr bwMode="auto">
          <a:xfrm>
            <a:off x="2971800" y="5486400"/>
            <a:ext cx="1905000" cy="381000"/>
          </a:xfrm>
          <a:prstGeom prst="rect">
            <a:avLst/>
          </a:prstGeom>
          <a:solidFill>
            <a:srgbClr val="003399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Discovered</a:t>
            </a:r>
          </a:p>
        </p:txBody>
      </p:sp>
      <p:sp>
        <p:nvSpPr>
          <p:cNvPr id="7201" name="Text Box 32"/>
          <p:cNvSpPr txBox="1">
            <a:spLocks noChangeArrowheads="1"/>
          </p:cNvSpPr>
          <p:nvPr/>
        </p:nvSpPr>
        <p:spPr bwMode="auto">
          <a:xfrm>
            <a:off x="2971800" y="6248400"/>
            <a:ext cx="1905000" cy="381000"/>
          </a:xfrm>
          <a:prstGeom prst="rect">
            <a:avLst/>
          </a:prstGeom>
          <a:solidFill>
            <a:srgbClr val="006600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Finished</a:t>
            </a:r>
          </a:p>
        </p:txBody>
      </p:sp>
      <p:sp>
        <p:nvSpPr>
          <p:cNvPr id="7202" name="Text Box 33"/>
          <p:cNvSpPr txBox="1">
            <a:spLocks noChangeArrowheads="1"/>
          </p:cNvSpPr>
          <p:nvPr/>
        </p:nvSpPr>
        <p:spPr bwMode="auto">
          <a:xfrm>
            <a:off x="5562600" y="5410200"/>
            <a:ext cx="4191000" cy="381000"/>
          </a:xfrm>
          <a:prstGeom prst="rect">
            <a:avLst/>
          </a:prstGeom>
          <a:solidFill>
            <a:schemeClr val="accent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/>
              <a:t> Queue: s  </a:t>
            </a:r>
          </a:p>
        </p:txBody>
      </p:sp>
      <p:sp>
        <p:nvSpPr>
          <p:cNvPr id="7203" name="Text Box 34"/>
          <p:cNvSpPr txBox="1">
            <a:spLocks noChangeArrowheads="1"/>
          </p:cNvSpPr>
          <p:nvPr/>
        </p:nvSpPr>
        <p:spPr bwMode="auto">
          <a:xfrm>
            <a:off x="2971800" y="5867400"/>
            <a:ext cx="1905000" cy="381000"/>
          </a:xfrm>
          <a:prstGeom prst="rect">
            <a:avLst/>
          </a:prstGeom>
          <a:solidFill>
            <a:schemeClr val="accent1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Top of queue</a:t>
            </a:r>
          </a:p>
        </p:txBody>
      </p:sp>
      <p:cxnSp>
        <p:nvCxnSpPr>
          <p:cNvPr id="363555" name="AutoShape 35"/>
          <p:cNvCxnSpPr>
            <a:cxnSpLocks noChangeShapeType="1"/>
            <a:stCxn id="7172" idx="7"/>
            <a:endCxn id="7173" idx="3"/>
          </p:cNvCxnSpPr>
          <p:nvPr/>
        </p:nvCxnSpPr>
        <p:spPr bwMode="auto">
          <a:xfrm flipV="1">
            <a:off x="2957514" y="1595439"/>
            <a:ext cx="892175" cy="1101725"/>
          </a:xfrm>
          <a:prstGeom prst="straightConnector1">
            <a:avLst/>
          </a:prstGeom>
          <a:noFill/>
          <a:ln w="508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63556" name="Oval 36"/>
          <p:cNvSpPr>
            <a:spLocks noChangeAspect="1" noChangeArrowheads="1"/>
          </p:cNvSpPr>
          <p:nvPr/>
        </p:nvSpPr>
        <p:spPr bwMode="auto">
          <a:xfrm>
            <a:off x="3810001" y="1371601"/>
            <a:ext cx="250825" cy="252413"/>
          </a:xfrm>
          <a:prstGeom prst="ellipse">
            <a:avLst/>
          </a:prstGeom>
          <a:solidFill>
            <a:srgbClr val="003399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63557" name="Text Box 37"/>
          <p:cNvSpPr txBox="1">
            <a:spLocks noChangeArrowheads="1"/>
          </p:cNvSpPr>
          <p:nvPr/>
        </p:nvSpPr>
        <p:spPr bwMode="auto">
          <a:xfrm>
            <a:off x="3775076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7207" name="Text Box 39"/>
          <p:cNvSpPr txBox="1">
            <a:spLocks noChangeArrowheads="1"/>
          </p:cNvSpPr>
          <p:nvPr/>
        </p:nvSpPr>
        <p:spPr bwMode="auto">
          <a:xfrm>
            <a:off x="1600200" y="882650"/>
            <a:ext cx="1676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/>
              <a:t>Shortest path</a:t>
            </a:r>
            <a:br>
              <a:rPr lang="en-US"/>
            </a:br>
            <a:r>
              <a:rPr lang="en-US"/>
              <a:t>from s</a:t>
            </a:r>
          </a:p>
        </p:txBody>
      </p:sp>
      <p:cxnSp>
        <p:nvCxnSpPr>
          <p:cNvPr id="7208" name="AutoShape 40"/>
          <p:cNvCxnSpPr>
            <a:cxnSpLocks noChangeShapeType="1"/>
            <a:stCxn id="7207" idx="2"/>
            <a:endCxn id="7198" idx="0"/>
          </p:cNvCxnSpPr>
          <p:nvPr/>
        </p:nvCxnSpPr>
        <p:spPr bwMode="auto">
          <a:xfrm rot="16200000" flipH="1">
            <a:off x="1913732" y="2048669"/>
            <a:ext cx="1143000" cy="93663"/>
          </a:xfrm>
          <a:prstGeom prst="curvedConnector3">
            <a:avLst>
              <a:gd name="adj1" fmla="val 50000"/>
            </a:avLst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63561" name="AutoShape 41"/>
          <p:cNvCxnSpPr>
            <a:cxnSpLocks noChangeShapeType="1"/>
            <a:stCxn id="7207" idx="3"/>
            <a:endCxn id="363557" idx="1"/>
          </p:cNvCxnSpPr>
          <p:nvPr/>
        </p:nvCxnSpPr>
        <p:spPr bwMode="auto">
          <a:xfrm flipV="1">
            <a:off x="3276601" y="1190625"/>
            <a:ext cx="498475" cy="12700"/>
          </a:xfrm>
          <a:prstGeom prst="curvedConnector3">
            <a:avLst>
              <a:gd name="adj1" fmla="val 50000"/>
            </a:avLst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1902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3556" grpId="0" animBg="1" autoUpdateAnimBg="0"/>
      <p:bldP spid="363557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897553" y="158751"/>
            <a:ext cx="7543800" cy="853336"/>
          </a:xfrm>
        </p:spPr>
        <p:txBody>
          <a:bodyPr/>
          <a:lstStyle/>
          <a:p>
            <a:r>
              <a:rPr lang="en-US" dirty="0" smtClean="0"/>
              <a:t>Breadth First Search</a:t>
            </a:r>
          </a:p>
        </p:txBody>
      </p:sp>
      <p:sp>
        <p:nvSpPr>
          <p:cNvPr id="39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50C390-FEA2-48D0-A794-6D52DE84C37E}" type="slidenum">
              <a:rPr lang="en-US"/>
              <a:pPr>
                <a:defRPr/>
              </a:pPr>
              <a:t>16</a:t>
            </a:fld>
            <a:endParaRPr lang="en-US" sz="1400"/>
          </a:p>
        </p:txBody>
      </p:sp>
      <p:sp>
        <p:nvSpPr>
          <p:cNvPr id="8196" name="Oval 3"/>
          <p:cNvSpPr>
            <a:spLocks noChangeAspect="1" noChangeArrowheads="1"/>
          </p:cNvSpPr>
          <p:nvPr/>
        </p:nvSpPr>
        <p:spPr bwMode="auto">
          <a:xfrm>
            <a:off x="2743201" y="2668589"/>
            <a:ext cx="250825" cy="250825"/>
          </a:xfrm>
          <a:prstGeom prst="ellipse">
            <a:avLst/>
          </a:prstGeom>
          <a:solidFill>
            <a:schemeClr val="accent1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8197" name="Oval 4"/>
          <p:cNvSpPr>
            <a:spLocks noChangeAspect="1" noChangeArrowheads="1"/>
          </p:cNvSpPr>
          <p:nvPr/>
        </p:nvSpPr>
        <p:spPr bwMode="auto">
          <a:xfrm>
            <a:off x="3813176" y="1371601"/>
            <a:ext cx="250825" cy="252413"/>
          </a:xfrm>
          <a:prstGeom prst="ellipse">
            <a:avLst/>
          </a:prstGeom>
          <a:solidFill>
            <a:srgbClr val="003399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198" name="Oval 5"/>
          <p:cNvSpPr>
            <a:spLocks noChangeAspect="1" noChangeArrowheads="1"/>
          </p:cNvSpPr>
          <p:nvPr/>
        </p:nvSpPr>
        <p:spPr bwMode="auto">
          <a:xfrm>
            <a:off x="5105401" y="2668589"/>
            <a:ext cx="250825" cy="250825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5</a:t>
            </a:r>
          </a:p>
        </p:txBody>
      </p:sp>
      <p:cxnSp>
        <p:nvCxnSpPr>
          <p:cNvPr id="8199" name="AutoShape 6"/>
          <p:cNvCxnSpPr>
            <a:cxnSpLocks noChangeShapeType="1"/>
            <a:stCxn id="8196" idx="7"/>
            <a:endCxn id="8197" idx="3"/>
          </p:cNvCxnSpPr>
          <p:nvPr/>
        </p:nvCxnSpPr>
        <p:spPr bwMode="auto">
          <a:xfrm flipV="1">
            <a:off x="2957514" y="1595439"/>
            <a:ext cx="892175" cy="1101725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200" name="AutoShape 7"/>
          <p:cNvCxnSpPr>
            <a:cxnSpLocks noChangeShapeType="1"/>
            <a:stCxn id="8196" idx="6"/>
            <a:endCxn id="8198" idx="2"/>
          </p:cNvCxnSpPr>
          <p:nvPr/>
        </p:nvCxnSpPr>
        <p:spPr bwMode="auto">
          <a:xfrm>
            <a:off x="3001963" y="2794000"/>
            <a:ext cx="20955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201" name="AutoShape 8"/>
          <p:cNvCxnSpPr>
            <a:cxnSpLocks noChangeShapeType="1"/>
            <a:stCxn id="8197" idx="6"/>
            <a:endCxn id="8203" idx="2"/>
          </p:cNvCxnSpPr>
          <p:nvPr/>
        </p:nvCxnSpPr>
        <p:spPr bwMode="auto">
          <a:xfrm>
            <a:off x="4071939" y="1498600"/>
            <a:ext cx="20923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202" name="AutoShape 9"/>
          <p:cNvCxnSpPr>
            <a:cxnSpLocks noChangeShapeType="1"/>
            <a:stCxn id="8197" idx="5"/>
            <a:endCxn id="8198" idx="1"/>
          </p:cNvCxnSpPr>
          <p:nvPr/>
        </p:nvCxnSpPr>
        <p:spPr bwMode="auto">
          <a:xfrm>
            <a:off x="4027489" y="1595439"/>
            <a:ext cx="1114425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8203" name="Oval 10"/>
          <p:cNvSpPr>
            <a:spLocks noChangeAspect="1" noChangeArrowheads="1"/>
          </p:cNvSpPr>
          <p:nvPr/>
        </p:nvSpPr>
        <p:spPr bwMode="auto">
          <a:xfrm>
            <a:off x="6172201" y="1371601"/>
            <a:ext cx="250825" cy="252413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4</a:t>
            </a:r>
          </a:p>
        </p:txBody>
      </p:sp>
      <p:sp>
        <p:nvSpPr>
          <p:cNvPr id="8204" name="Oval 11"/>
          <p:cNvSpPr>
            <a:spLocks noChangeAspect="1" noChangeArrowheads="1"/>
          </p:cNvSpPr>
          <p:nvPr/>
        </p:nvSpPr>
        <p:spPr bwMode="auto">
          <a:xfrm>
            <a:off x="7543801" y="2668589"/>
            <a:ext cx="250825" cy="250825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7</a:t>
            </a:r>
          </a:p>
        </p:txBody>
      </p:sp>
      <p:cxnSp>
        <p:nvCxnSpPr>
          <p:cNvPr id="8205" name="AutoShape 12"/>
          <p:cNvCxnSpPr>
            <a:cxnSpLocks noChangeShapeType="1"/>
            <a:stCxn id="8208" idx="3"/>
            <a:endCxn id="8204" idx="7"/>
          </p:cNvCxnSpPr>
          <p:nvPr/>
        </p:nvCxnSpPr>
        <p:spPr bwMode="auto">
          <a:xfrm flipH="1">
            <a:off x="7758114" y="1595439"/>
            <a:ext cx="1171575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206" name="AutoShape 13"/>
          <p:cNvCxnSpPr>
            <a:cxnSpLocks noChangeShapeType="1"/>
            <a:stCxn id="8204" idx="2"/>
            <a:endCxn id="8198" idx="6"/>
          </p:cNvCxnSpPr>
          <p:nvPr/>
        </p:nvCxnSpPr>
        <p:spPr bwMode="auto">
          <a:xfrm flipH="1">
            <a:off x="5364163" y="2794000"/>
            <a:ext cx="21717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207" name="AutoShape 14"/>
          <p:cNvCxnSpPr>
            <a:cxnSpLocks noChangeShapeType="1"/>
            <a:stCxn id="8214" idx="0"/>
            <a:endCxn id="8208" idx="4"/>
          </p:cNvCxnSpPr>
          <p:nvPr/>
        </p:nvCxnSpPr>
        <p:spPr bwMode="auto">
          <a:xfrm flipV="1">
            <a:off x="9018588" y="1631951"/>
            <a:ext cx="0" cy="22463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8208" name="Oval 15"/>
          <p:cNvSpPr>
            <a:spLocks noChangeAspect="1" noChangeArrowheads="1"/>
          </p:cNvSpPr>
          <p:nvPr/>
        </p:nvSpPr>
        <p:spPr bwMode="auto">
          <a:xfrm>
            <a:off x="8893176" y="1371601"/>
            <a:ext cx="250825" cy="252413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8</a:t>
            </a:r>
          </a:p>
        </p:txBody>
      </p:sp>
      <p:cxnSp>
        <p:nvCxnSpPr>
          <p:cNvPr id="8209" name="AutoShape 16"/>
          <p:cNvCxnSpPr>
            <a:cxnSpLocks noChangeShapeType="1"/>
            <a:stCxn id="8203" idx="6"/>
            <a:endCxn id="8208" idx="2"/>
          </p:cNvCxnSpPr>
          <p:nvPr/>
        </p:nvCxnSpPr>
        <p:spPr bwMode="auto">
          <a:xfrm>
            <a:off x="6430964" y="1498600"/>
            <a:ext cx="24542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210" name="AutoShape 17"/>
          <p:cNvCxnSpPr>
            <a:cxnSpLocks noChangeShapeType="1"/>
            <a:stCxn id="8203" idx="5"/>
            <a:endCxn id="8204" idx="1"/>
          </p:cNvCxnSpPr>
          <p:nvPr/>
        </p:nvCxnSpPr>
        <p:spPr bwMode="auto">
          <a:xfrm>
            <a:off x="6386513" y="1595439"/>
            <a:ext cx="1193800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8211" name="Oval 18"/>
          <p:cNvSpPr>
            <a:spLocks noChangeAspect="1" noChangeArrowheads="1"/>
          </p:cNvSpPr>
          <p:nvPr/>
        </p:nvSpPr>
        <p:spPr bwMode="auto">
          <a:xfrm>
            <a:off x="3813176" y="3886201"/>
            <a:ext cx="250825" cy="252413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3</a:t>
            </a:r>
          </a:p>
        </p:txBody>
      </p:sp>
      <p:cxnSp>
        <p:nvCxnSpPr>
          <p:cNvPr id="8212" name="AutoShape 19"/>
          <p:cNvCxnSpPr>
            <a:cxnSpLocks noChangeShapeType="1"/>
            <a:stCxn id="8211" idx="6"/>
            <a:endCxn id="8213" idx="2"/>
          </p:cNvCxnSpPr>
          <p:nvPr/>
        </p:nvCxnSpPr>
        <p:spPr bwMode="auto">
          <a:xfrm>
            <a:off x="4071939" y="4013200"/>
            <a:ext cx="20923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8213" name="Oval 20"/>
          <p:cNvSpPr>
            <a:spLocks noChangeAspect="1" noChangeArrowheads="1"/>
          </p:cNvSpPr>
          <p:nvPr/>
        </p:nvSpPr>
        <p:spPr bwMode="auto">
          <a:xfrm>
            <a:off x="6172201" y="3886201"/>
            <a:ext cx="250825" cy="252413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6</a:t>
            </a:r>
          </a:p>
        </p:txBody>
      </p:sp>
      <p:sp>
        <p:nvSpPr>
          <p:cNvPr id="8214" name="Oval 21"/>
          <p:cNvSpPr>
            <a:spLocks noChangeAspect="1" noChangeArrowheads="1"/>
          </p:cNvSpPr>
          <p:nvPr/>
        </p:nvSpPr>
        <p:spPr bwMode="auto">
          <a:xfrm>
            <a:off x="8893176" y="3886201"/>
            <a:ext cx="250825" cy="252413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9</a:t>
            </a:r>
          </a:p>
        </p:txBody>
      </p:sp>
      <p:cxnSp>
        <p:nvCxnSpPr>
          <p:cNvPr id="8215" name="AutoShape 22"/>
          <p:cNvCxnSpPr>
            <a:cxnSpLocks noChangeShapeType="1"/>
            <a:stCxn id="8213" idx="6"/>
            <a:endCxn id="8214" idx="2"/>
          </p:cNvCxnSpPr>
          <p:nvPr/>
        </p:nvCxnSpPr>
        <p:spPr bwMode="auto">
          <a:xfrm>
            <a:off x="6430964" y="4013200"/>
            <a:ext cx="24542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216" name="AutoShape 23"/>
          <p:cNvCxnSpPr>
            <a:cxnSpLocks noChangeShapeType="1"/>
            <a:stCxn id="8196" idx="5"/>
            <a:endCxn id="8211" idx="1"/>
          </p:cNvCxnSpPr>
          <p:nvPr/>
        </p:nvCxnSpPr>
        <p:spPr bwMode="auto">
          <a:xfrm>
            <a:off x="2957514" y="2890839"/>
            <a:ext cx="892175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217" name="AutoShape 24"/>
          <p:cNvCxnSpPr>
            <a:cxnSpLocks noChangeShapeType="1"/>
            <a:stCxn id="367652" idx="7"/>
            <a:endCxn id="8198" idx="3"/>
          </p:cNvCxnSpPr>
          <p:nvPr/>
        </p:nvCxnSpPr>
        <p:spPr bwMode="auto">
          <a:xfrm flipV="1">
            <a:off x="4024313" y="2890839"/>
            <a:ext cx="1117600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218" name="AutoShape 25"/>
          <p:cNvCxnSpPr>
            <a:cxnSpLocks noChangeShapeType="1"/>
            <a:stCxn id="8198" idx="5"/>
            <a:endCxn id="8213" idx="1"/>
          </p:cNvCxnSpPr>
          <p:nvPr/>
        </p:nvCxnSpPr>
        <p:spPr bwMode="auto">
          <a:xfrm>
            <a:off x="5319713" y="2890839"/>
            <a:ext cx="889000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219" name="AutoShape 26"/>
          <p:cNvCxnSpPr>
            <a:cxnSpLocks noChangeShapeType="1"/>
            <a:stCxn id="8214" idx="1"/>
            <a:endCxn id="8204" idx="5"/>
          </p:cNvCxnSpPr>
          <p:nvPr/>
        </p:nvCxnSpPr>
        <p:spPr bwMode="auto">
          <a:xfrm flipH="1" flipV="1">
            <a:off x="7758114" y="2890839"/>
            <a:ext cx="1171575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220" name="AutoShape 27"/>
          <p:cNvCxnSpPr>
            <a:cxnSpLocks noChangeShapeType="1"/>
            <a:stCxn id="8213" idx="7"/>
            <a:endCxn id="8204" idx="3"/>
          </p:cNvCxnSpPr>
          <p:nvPr/>
        </p:nvCxnSpPr>
        <p:spPr bwMode="auto">
          <a:xfrm flipV="1">
            <a:off x="6386513" y="2890839"/>
            <a:ext cx="1193800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221" name="AutoShape 28"/>
          <p:cNvCxnSpPr>
            <a:cxnSpLocks noChangeShapeType="1"/>
            <a:stCxn id="8203" idx="3"/>
            <a:endCxn id="8198" idx="7"/>
          </p:cNvCxnSpPr>
          <p:nvPr/>
        </p:nvCxnSpPr>
        <p:spPr bwMode="auto">
          <a:xfrm flipH="1">
            <a:off x="5319713" y="1595439"/>
            <a:ext cx="889000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8222" name="Text Box 29"/>
          <p:cNvSpPr txBox="1">
            <a:spLocks noChangeArrowheads="1"/>
          </p:cNvSpPr>
          <p:nvPr/>
        </p:nvSpPr>
        <p:spPr bwMode="auto">
          <a:xfrm>
            <a:off x="2362201" y="26670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0</a:t>
            </a:r>
          </a:p>
        </p:txBody>
      </p:sp>
      <p:sp>
        <p:nvSpPr>
          <p:cNvPr id="8223" name="Text Box 30"/>
          <p:cNvSpPr txBox="1">
            <a:spLocks noChangeArrowheads="1"/>
          </p:cNvSpPr>
          <p:nvPr/>
        </p:nvSpPr>
        <p:spPr bwMode="auto">
          <a:xfrm>
            <a:off x="2971800" y="5105400"/>
            <a:ext cx="1905000" cy="381000"/>
          </a:xfrm>
          <a:prstGeom prst="rect">
            <a:avLst/>
          </a:prstGeom>
          <a:solidFill>
            <a:schemeClr val="tx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Undiscovered</a:t>
            </a:r>
          </a:p>
        </p:txBody>
      </p:sp>
      <p:sp>
        <p:nvSpPr>
          <p:cNvPr id="8224" name="Text Box 31"/>
          <p:cNvSpPr txBox="1">
            <a:spLocks noChangeArrowheads="1"/>
          </p:cNvSpPr>
          <p:nvPr/>
        </p:nvSpPr>
        <p:spPr bwMode="auto">
          <a:xfrm>
            <a:off x="2971800" y="5486400"/>
            <a:ext cx="1905000" cy="381000"/>
          </a:xfrm>
          <a:prstGeom prst="rect">
            <a:avLst/>
          </a:prstGeom>
          <a:solidFill>
            <a:srgbClr val="003399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Discovered</a:t>
            </a:r>
          </a:p>
        </p:txBody>
      </p:sp>
      <p:sp>
        <p:nvSpPr>
          <p:cNvPr id="8225" name="Text Box 32"/>
          <p:cNvSpPr txBox="1">
            <a:spLocks noChangeArrowheads="1"/>
          </p:cNvSpPr>
          <p:nvPr/>
        </p:nvSpPr>
        <p:spPr bwMode="auto">
          <a:xfrm>
            <a:off x="2971800" y="6248400"/>
            <a:ext cx="1905000" cy="381000"/>
          </a:xfrm>
          <a:prstGeom prst="rect">
            <a:avLst/>
          </a:prstGeom>
          <a:solidFill>
            <a:srgbClr val="006600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Finished</a:t>
            </a:r>
          </a:p>
        </p:txBody>
      </p:sp>
      <p:sp>
        <p:nvSpPr>
          <p:cNvPr id="8226" name="Text Box 33"/>
          <p:cNvSpPr txBox="1">
            <a:spLocks noChangeArrowheads="1"/>
          </p:cNvSpPr>
          <p:nvPr/>
        </p:nvSpPr>
        <p:spPr bwMode="auto">
          <a:xfrm>
            <a:off x="5562600" y="5410200"/>
            <a:ext cx="4191000" cy="381000"/>
          </a:xfrm>
          <a:prstGeom prst="rect">
            <a:avLst/>
          </a:prstGeom>
          <a:solidFill>
            <a:schemeClr val="accent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/>
              <a:t> Queue: s 2  </a:t>
            </a:r>
          </a:p>
        </p:txBody>
      </p:sp>
      <p:sp>
        <p:nvSpPr>
          <p:cNvPr id="8227" name="Text Box 34"/>
          <p:cNvSpPr txBox="1">
            <a:spLocks noChangeArrowheads="1"/>
          </p:cNvSpPr>
          <p:nvPr/>
        </p:nvSpPr>
        <p:spPr bwMode="auto">
          <a:xfrm>
            <a:off x="2971800" y="5867400"/>
            <a:ext cx="1905000" cy="381000"/>
          </a:xfrm>
          <a:prstGeom prst="rect">
            <a:avLst/>
          </a:prstGeom>
          <a:solidFill>
            <a:schemeClr val="accent1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Top of queue</a:t>
            </a:r>
          </a:p>
        </p:txBody>
      </p:sp>
      <p:cxnSp>
        <p:nvCxnSpPr>
          <p:cNvPr id="367651" name="AutoShape 35"/>
          <p:cNvCxnSpPr>
            <a:cxnSpLocks noChangeShapeType="1"/>
            <a:stCxn id="8196" idx="5"/>
            <a:endCxn id="367652" idx="1"/>
          </p:cNvCxnSpPr>
          <p:nvPr/>
        </p:nvCxnSpPr>
        <p:spPr bwMode="auto">
          <a:xfrm>
            <a:off x="2957513" y="2890839"/>
            <a:ext cx="889000" cy="1023937"/>
          </a:xfrm>
          <a:prstGeom prst="straightConnector1">
            <a:avLst/>
          </a:prstGeom>
          <a:noFill/>
          <a:ln w="508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67652" name="Oval 36"/>
          <p:cNvSpPr>
            <a:spLocks noChangeAspect="1" noChangeArrowheads="1"/>
          </p:cNvSpPr>
          <p:nvPr/>
        </p:nvSpPr>
        <p:spPr bwMode="auto">
          <a:xfrm>
            <a:off x="3810001" y="3886201"/>
            <a:ext cx="250825" cy="252413"/>
          </a:xfrm>
          <a:prstGeom prst="ellipse">
            <a:avLst/>
          </a:prstGeom>
          <a:solidFill>
            <a:srgbClr val="003399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230" name="Text Box 37"/>
          <p:cNvSpPr txBox="1">
            <a:spLocks noChangeArrowheads="1"/>
          </p:cNvSpPr>
          <p:nvPr/>
        </p:nvSpPr>
        <p:spPr bwMode="auto">
          <a:xfrm>
            <a:off x="3775076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367654" name="Text Box 38"/>
          <p:cNvSpPr txBox="1">
            <a:spLocks noChangeArrowheads="1"/>
          </p:cNvSpPr>
          <p:nvPr/>
        </p:nvSpPr>
        <p:spPr bwMode="auto">
          <a:xfrm>
            <a:off x="3733801" y="42672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2019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7652" grpId="0" animBg="1" autoUpdateAnimBg="0"/>
      <p:bldP spid="367654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56664E-243D-4DC7-8474-FD9988A7100B}" type="slidenum">
              <a:rPr lang="en-US"/>
              <a:pPr>
                <a:defRPr/>
              </a:pPr>
              <a:t>17</a:t>
            </a:fld>
            <a:endParaRPr lang="en-US" sz="1400"/>
          </a:p>
        </p:txBody>
      </p:sp>
      <p:sp>
        <p:nvSpPr>
          <p:cNvPr id="9220" name="Oval 3"/>
          <p:cNvSpPr>
            <a:spLocks noChangeAspect="1" noChangeArrowheads="1"/>
          </p:cNvSpPr>
          <p:nvPr/>
        </p:nvSpPr>
        <p:spPr bwMode="auto">
          <a:xfrm>
            <a:off x="2743201" y="2668589"/>
            <a:ext cx="250825" cy="250825"/>
          </a:xfrm>
          <a:prstGeom prst="ellipse">
            <a:avLst/>
          </a:prstGeom>
          <a:solidFill>
            <a:schemeClr val="accent1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9221" name="Oval 4"/>
          <p:cNvSpPr>
            <a:spLocks noChangeAspect="1" noChangeArrowheads="1"/>
          </p:cNvSpPr>
          <p:nvPr/>
        </p:nvSpPr>
        <p:spPr bwMode="auto">
          <a:xfrm>
            <a:off x="3813176" y="1371601"/>
            <a:ext cx="250825" cy="252413"/>
          </a:xfrm>
          <a:prstGeom prst="ellipse">
            <a:avLst/>
          </a:prstGeom>
          <a:solidFill>
            <a:srgbClr val="003399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222" name="Oval 5"/>
          <p:cNvSpPr>
            <a:spLocks noChangeAspect="1" noChangeArrowheads="1"/>
          </p:cNvSpPr>
          <p:nvPr/>
        </p:nvSpPr>
        <p:spPr bwMode="auto">
          <a:xfrm>
            <a:off x="5105401" y="2668589"/>
            <a:ext cx="250825" cy="250825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5</a:t>
            </a:r>
          </a:p>
        </p:txBody>
      </p:sp>
      <p:cxnSp>
        <p:nvCxnSpPr>
          <p:cNvPr id="9223" name="AutoShape 6"/>
          <p:cNvCxnSpPr>
            <a:cxnSpLocks noChangeShapeType="1"/>
            <a:stCxn id="9220" idx="7"/>
            <a:endCxn id="9221" idx="3"/>
          </p:cNvCxnSpPr>
          <p:nvPr/>
        </p:nvCxnSpPr>
        <p:spPr bwMode="auto">
          <a:xfrm flipV="1">
            <a:off x="2957514" y="1595439"/>
            <a:ext cx="892175" cy="1101725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9224" name="AutoShape 7"/>
          <p:cNvCxnSpPr>
            <a:cxnSpLocks noChangeShapeType="1"/>
            <a:stCxn id="9220" idx="6"/>
            <a:endCxn id="9222" idx="2"/>
          </p:cNvCxnSpPr>
          <p:nvPr/>
        </p:nvCxnSpPr>
        <p:spPr bwMode="auto">
          <a:xfrm>
            <a:off x="3001963" y="2794000"/>
            <a:ext cx="20955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9225" name="AutoShape 8"/>
          <p:cNvCxnSpPr>
            <a:cxnSpLocks noChangeShapeType="1"/>
            <a:stCxn id="9221" idx="6"/>
            <a:endCxn id="9227" idx="2"/>
          </p:cNvCxnSpPr>
          <p:nvPr/>
        </p:nvCxnSpPr>
        <p:spPr bwMode="auto">
          <a:xfrm>
            <a:off x="4071939" y="1498600"/>
            <a:ext cx="20923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9226" name="AutoShape 9"/>
          <p:cNvCxnSpPr>
            <a:cxnSpLocks noChangeShapeType="1"/>
            <a:stCxn id="9221" idx="5"/>
            <a:endCxn id="9222" idx="1"/>
          </p:cNvCxnSpPr>
          <p:nvPr/>
        </p:nvCxnSpPr>
        <p:spPr bwMode="auto">
          <a:xfrm>
            <a:off x="4027489" y="1595439"/>
            <a:ext cx="1114425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9227" name="Oval 10"/>
          <p:cNvSpPr>
            <a:spLocks noChangeAspect="1" noChangeArrowheads="1"/>
          </p:cNvSpPr>
          <p:nvPr/>
        </p:nvSpPr>
        <p:spPr bwMode="auto">
          <a:xfrm>
            <a:off x="6172201" y="1371601"/>
            <a:ext cx="250825" cy="252413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4</a:t>
            </a:r>
          </a:p>
        </p:txBody>
      </p:sp>
      <p:sp>
        <p:nvSpPr>
          <p:cNvPr id="9228" name="Oval 11"/>
          <p:cNvSpPr>
            <a:spLocks noChangeAspect="1" noChangeArrowheads="1"/>
          </p:cNvSpPr>
          <p:nvPr/>
        </p:nvSpPr>
        <p:spPr bwMode="auto">
          <a:xfrm>
            <a:off x="7543801" y="2668589"/>
            <a:ext cx="250825" cy="250825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7</a:t>
            </a:r>
          </a:p>
        </p:txBody>
      </p:sp>
      <p:cxnSp>
        <p:nvCxnSpPr>
          <p:cNvPr id="9229" name="AutoShape 12"/>
          <p:cNvCxnSpPr>
            <a:cxnSpLocks noChangeShapeType="1"/>
            <a:stCxn id="9232" idx="3"/>
            <a:endCxn id="9228" idx="7"/>
          </p:cNvCxnSpPr>
          <p:nvPr/>
        </p:nvCxnSpPr>
        <p:spPr bwMode="auto">
          <a:xfrm flipH="1">
            <a:off x="7758114" y="1595439"/>
            <a:ext cx="1171575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9230" name="AutoShape 13"/>
          <p:cNvCxnSpPr>
            <a:cxnSpLocks noChangeShapeType="1"/>
            <a:stCxn id="9228" idx="2"/>
            <a:endCxn id="9222" idx="6"/>
          </p:cNvCxnSpPr>
          <p:nvPr/>
        </p:nvCxnSpPr>
        <p:spPr bwMode="auto">
          <a:xfrm flipH="1">
            <a:off x="5364163" y="2794000"/>
            <a:ext cx="21717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9231" name="AutoShape 14"/>
          <p:cNvCxnSpPr>
            <a:cxnSpLocks noChangeShapeType="1"/>
            <a:stCxn id="9238" idx="0"/>
            <a:endCxn id="9232" idx="4"/>
          </p:cNvCxnSpPr>
          <p:nvPr/>
        </p:nvCxnSpPr>
        <p:spPr bwMode="auto">
          <a:xfrm flipV="1">
            <a:off x="9018588" y="1631951"/>
            <a:ext cx="0" cy="22463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9232" name="Oval 15"/>
          <p:cNvSpPr>
            <a:spLocks noChangeAspect="1" noChangeArrowheads="1"/>
          </p:cNvSpPr>
          <p:nvPr/>
        </p:nvSpPr>
        <p:spPr bwMode="auto">
          <a:xfrm>
            <a:off x="8893176" y="1371601"/>
            <a:ext cx="250825" cy="252413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8</a:t>
            </a:r>
          </a:p>
        </p:txBody>
      </p:sp>
      <p:cxnSp>
        <p:nvCxnSpPr>
          <p:cNvPr id="9233" name="AutoShape 16"/>
          <p:cNvCxnSpPr>
            <a:cxnSpLocks noChangeShapeType="1"/>
            <a:stCxn id="9227" idx="6"/>
            <a:endCxn id="9232" idx="2"/>
          </p:cNvCxnSpPr>
          <p:nvPr/>
        </p:nvCxnSpPr>
        <p:spPr bwMode="auto">
          <a:xfrm>
            <a:off x="6430964" y="1498600"/>
            <a:ext cx="24542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9234" name="AutoShape 17"/>
          <p:cNvCxnSpPr>
            <a:cxnSpLocks noChangeShapeType="1"/>
            <a:stCxn id="9227" idx="5"/>
            <a:endCxn id="9228" idx="1"/>
          </p:cNvCxnSpPr>
          <p:nvPr/>
        </p:nvCxnSpPr>
        <p:spPr bwMode="auto">
          <a:xfrm>
            <a:off x="6386513" y="1595439"/>
            <a:ext cx="1193800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9235" name="Oval 18"/>
          <p:cNvSpPr>
            <a:spLocks noChangeAspect="1" noChangeArrowheads="1"/>
          </p:cNvSpPr>
          <p:nvPr/>
        </p:nvSpPr>
        <p:spPr bwMode="auto">
          <a:xfrm>
            <a:off x="3813176" y="3886201"/>
            <a:ext cx="250825" cy="252413"/>
          </a:xfrm>
          <a:prstGeom prst="ellipse">
            <a:avLst/>
          </a:prstGeom>
          <a:solidFill>
            <a:srgbClr val="003399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9236" name="AutoShape 19"/>
          <p:cNvCxnSpPr>
            <a:cxnSpLocks noChangeShapeType="1"/>
            <a:stCxn id="9235" idx="6"/>
            <a:endCxn id="9237" idx="2"/>
          </p:cNvCxnSpPr>
          <p:nvPr/>
        </p:nvCxnSpPr>
        <p:spPr bwMode="auto">
          <a:xfrm>
            <a:off x="4071939" y="4013200"/>
            <a:ext cx="20923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9237" name="Oval 20"/>
          <p:cNvSpPr>
            <a:spLocks noChangeAspect="1" noChangeArrowheads="1"/>
          </p:cNvSpPr>
          <p:nvPr/>
        </p:nvSpPr>
        <p:spPr bwMode="auto">
          <a:xfrm>
            <a:off x="6172201" y="3886201"/>
            <a:ext cx="250825" cy="252413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6</a:t>
            </a:r>
          </a:p>
        </p:txBody>
      </p:sp>
      <p:sp>
        <p:nvSpPr>
          <p:cNvPr id="9238" name="Oval 21"/>
          <p:cNvSpPr>
            <a:spLocks noChangeAspect="1" noChangeArrowheads="1"/>
          </p:cNvSpPr>
          <p:nvPr/>
        </p:nvSpPr>
        <p:spPr bwMode="auto">
          <a:xfrm>
            <a:off x="8893176" y="3886201"/>
            <a:ext cx="250825" cy="252413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9</a:t>
            </a:r>
          </a:p>
        </p:txBody>
      </p:sp>
      <p:cxnSp>
        <p:nvCxnSpPr>
          <p:cNvPr id="9239" name="AutoShape 22"/>
          <p:cNvCxnSpPr>
            <a:cxnSpLocks noChangeShapeType="1"/>
            <a:stCxn id="9237" idx="6"/>
            <a:endCxn id="9238" idx="2"/>
          </p:cNvCxnSpPr>
          <p:nvPr/>
        </p:nvCxnSpPr>
        <p:spPr bwMode="auto">
          <a:xfrm>
            <a:off x="6430964" y="4013200"/>
            <a:ext cx="24542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9240" name="AutoShape 23"/>
          <p:cNvCxnSpPr>
            <a:cxnSpLocks noChangeShapeType="1"/>
            <a:stCxn id="9220" idx="5"/>
            <a:endCxn id="9235" idx="1"/>
          </p:cNvCxnSpPr>
          <p:nvPr/>
        </p:nvCxnSpPr>
        <p:spPr bwMode="auto">
          <a:xfrm>
            <a:off x="2957514" y="2890839"/>
            <a:ext cx="892175" cy="1023937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9241" name="AutoShape 24"/>
          <p:cNvCxnSpPr>
            <a:cxnSpLocks noChangeShapeType="1"/>
            <a:stCxn id="9235" idx="7"/>
            <a:endCxn id="9222" idx="3"/>
          </p:cNvCxnSpPr>
          <p:nvPr/>
        </p:nvCxnSpPr>
        <p:spPr bwMode="auto">
          <a:xfrm flipV="1">
            <a:off x="4027489" y="2890839"/>
            <a:ext cx="1114425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9242" name="AutoShape 25"/>
          <p:cNvCxnSpPr>
            <a:cxnSpLocks noChangeShapeType="1"/>
            <a:stCxn id="9222" idx="5"/>
            <a:endCxn id="9237" idx="1"/>
          </p:cNvCxnSpPr>
          <p:nvPr/>
        </p:nvCxnSpPr>
        <p:spPr bwMode="auto">
          <a:xfrm>
            <a:off x="5319713" y="2890839"/>
            <a:ext cx="889000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9243" name="AutoShape 26"/>
          <p:cNvCxnSpPr>
            <a:cxnSpLocks noChangeShapeType="1"/>
            <a:stCxn id="9238" idx="1"/>
            <a:endCxn id="9228" idx="5"/>
          </p:cNvCxnSpPr>
          <p:nvPr/>
        </p:nvCxnSpPr>
        <p:spPr bwMode="auto">
          <a:xfrm flipH="1" flipV="1">
            <a:off x="7758114" y="2890839"/>
            <a:ext cx="1171575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9244" name="AutoShape 27"/>
          <p:cNvCxnSpPr>
            <a:cxnSpLocks noChangeShapeType="1"/>
            <a:stCxn id="9237" idx="7"/>
            <a:endCxn id="9228" idx="3"/>
          </p:cNvCxnSpPr>
          <p:nvPr/>
        </p:nvCxnSpPr>
        <p:spPr bwMode="auto">
          <a:xfrm flipV="1">
            <a:off x="6386513" y="2890839"/>
            <a:ext cx="1193800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9245" name="AutoShape 28"/>
          <p:cNvCxnSpPr>
            <a:cxnSpLocks noChangeShapeType="1"/>
            <a:stCxn id="9227" idx="3"/>
            <a:endCxn id="9222" idx="7"/>
          </p:cNvCxnSpPr>
          <p:nvPr/>
        </p:nvCxnSpPr>
        <p:spPr bwMode="auto">
          <a:xfrm flipH="1">
            <a:off x="5319713" y="1595439"/>
            <a:ext cx="889000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9246" name="Text Box 29"/>
          <p:cNvSpPr txBox="1">
            <a:spLocks noChangeArrowheads="1"/>
          </p:cNvSpPr>
          <p:nvPr/>
        </p:nvSpPr>
        <p:spPr bwMode="auto">
          <a:xfrm>
            <a:off x="2362201" y="26670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0</a:t>
            </a:r>
          </a:p>
        </p:txBody>
      </p:sp>
      <p:sp>
        <p:nvSpPr>
          <p:cNvPr id="9247" name="Text Box 30"/>
          <p:cNvSpPr txBox="1">
            <a:spLocks noChangeArrowheads="1"/>
          </p:cNvSpPr>
          <p:nvPr/>
        </p:nvSpPr>
        <p:spPr bwMode="auto">
          <a:xfrm>
            <a:off x="2971800" y="5105400"/>
            <a:ext cx="1905000" cy="381000"/>
          </a:xfrm>
          <a:prstGeom prst="rect">
            <a:avLst/>
          </a:prstGeom>
          <a:solidFill>
            <a:schemeClr val="tx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Undiscovered</a:t>
            </a:r>
          </a:p>
        </p:txBody>
      </p:sp>
      <p:sp>
        <p:nvSpPr>
          <p:cNvPr id="9248" name="Text Box 31"/>
          <p:cNvSpPr txBox="1">
            <a:spLocks noChangeArrowheads="1"/>
          </p:cNvSpPr>
          <p:nvPr/>
        </p:nvSpPr>
        <p:spPr bwMode="auto">
          <a:xfrm>
            <a:off x="2971800" y="5486400"/>
            <a:ext cx="1905000" cy="381000"/>
          </a:xfrm>
          <a:prstGeom prst="rect">
            <a:avLst/>
          </a:prstGeom>
          <a:solidFill>
            <a:srgbClr val="003399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Discovered</a:t>
            </a:r>
          </a:p>
        </p:txBody>
      </p:sp>
      <p:sp>
        <p:nvSpPr>
          <p:cNvPr id="9249" name="Text Box 32"/>
          <p:cNvSpPr txBox="1">
            <a:spLocks noChangeArrowheads="1"/>
          </p:cNvSpPr>
          <p:nvPr/>
        </p:nvSpPr>
        <p:spPr bwMode="auto">
          <a:xfrm>
            <a:off x="2971800" y="6248400"/>
            <a:ext cx="1905000" cy="381000"/>
          </a:xfrm>
          <a:prstGeom prst="rect">
            <a:avLst/>
          </a:prstGeom>
          <a:solidFill>
            <a:srgbClr val="006600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Finished</a:t>
            </a:r>
          </a:p>
        </p:txBody>
      </p:sp>
      <p:sp>
        <p:nvSpPr>
          <p:cNvPr id="9250" name="Text Box 33"/>
          <p:cNvSpPr txBox="1">
            <a:spLocks noChangeArrowheads="1"/>
          </p:cNvSpPr>
          <p:nvPr/>
        </p:nvSpPr>
        <p:spPr bwMode="auto">
          <a:xfrm>
            <a:off x="5562600" y="5410200"/>
            <a:ext cx="4191000" cy="381000"/>
          </a:xfrm>
          <a:prstGeom prst="rect">
            <a:avLst/>
          </a:prstGeom>
          <a:solidFill>
            <a:schemeClr val="accent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/>
              <a:t> Queue: s 2 3  </a:t>
            </a:r>
          </a:p>
        </p:txBody>
      </p:sp>
      <p:sp>
        <p:nvSpPr>
          <p:cNvPr id="9251" name="Text Box 34"/>
          <p:cNvSpPr txBox="1">
            <a:spLocks noChangeArrowheads="1"/>
          </p:cNvSpPr>
          <p:nvPr/>
        </p:nvSpPr>
        <p:spPr bwMode="auto">
          <a:xfrm>
            <a:off x="2971800" y="5867400"/>
            <a:ext cx="1905000" cy="381000"/>
          </a:xfrm>
          <a:prstGeom prst="rect">
            <a:avLst/>
          </a:prstGeom>
          <a:solidFill>
            <a:schemeClr val="accent1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Top of queue</a:t>
            </a:r>
          </a:p>
        </p:txBody>
      </p:sp>
      <p:cxnSp>
        <p:nvCxnSpPr>
          <p:cNvPr id="368675" name="AutoShape 35"/>
          <p:cNvCxnSpPr>
            <a:cxnSpLocks noChangeShapeType="1"/>
            <a:stCxn id="9220" idx="6"/>
            <a:endCxn id="9222" idx="2"/>
          </p:cNvCxnSpPr>
          <p:nvPr/>
        </p:nvCxnSpPr>
        <p:spPr bwMode="auto">
          <a:xfrm>
            <a:off x="3001963" y="2794000"/>
            <a:ext cx="2095500" cy="0"/>
          </a:xfrm>
          <a:prstGeom prst="straightConnector1">
            <a:avLst/>
          </a:prstGeom>
          <a:noFill/>
          <a:ln w="508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68676" name="Oval 36"/>
          <p:cNvSpPr>
            <a:spLocks noChangeAspect="1" noChangeArrowheads="1"/>
          </p:cNvSpPr>
          <p:nvPr/>
        </p:nvSpPr>
        <p:spPr bwMode="auto">
          <a:xfrm>
            <a:off x="5105401" y="2667001"/>
            <a:ext cx="250825" cy="252413"/>
          </a:xfrm>
          <a:prstGeom prst="ellipse">
            <a:avLst/>
          </a:prstGeom>
          <a:solidFill>
            <a:srgbClr val="003399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9254" name="Text Box 37"/>
          <p:cNvSpPr txBox="1">
            <a:spLocks noChangeArrowheads="1"/>
          </p:cNvSpPr>
          <p:nvPr/>
        </p:nvSpPr>
        <p:spPr bwMode="auto">
          <a:xfrm>
            <a:off x="3775076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9255" name="Text Box 38"/>
          <p:cNvSpPr txBox="1">
            <a:spLocks noChangeArrowheads="1"/>
          </p:cNvSpPr>
          <p:nvPr/>
        </p:nvSpPr>
        <p:spPr bwMode="auto">
          <a:xfrm>
            <a:off x="3733801" y="42672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368680" name="Text Box 40"/>
          <p:cNvSpPr txBox="1">
            <a:spLocks noChangeArrowheads="1"/>
          </p:cNvSpPr>
          <p:nvPr/>
        </p:nvSpPr>
        <p:spPr bwMode="auto">
          <a:xfrm>
            <a:off x="5070476" y="2971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42" name="Rectangle 2"/>
          <p:cNvSpPr txBox="1">
            <a:spLocks noChangeArrowheads="1"/>
          </p:cNvSpPr>
          <p:nvPr/>
        </p:nvSpPr>
        <p:spPr>
          <a:xfrm>
            <a:off x="1897553" y="158751"/>
            <a:ext cx="7543800" cy="8533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/>
              <a:t>Breadth First 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96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8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6" grpId="0" animBg="1" autoUpdateAnimBg="0"/>
      <p:bldP spid="368680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2"/>
          <p:cNvSpPr>
            <a:spLocks noGrp="1" noChangeArrowheads="1"/>
          </p:cNvSpPr>
          <p:nvPr>
            <p:ph type="title"/>
          </p:nvPr>
        </p:nvSpPr>
        <p:spPr>
          <a:xfrm>
            <a:off x="1897553" y="158751"/>
            <a:ext cx="7543800" cy="853336"/>
          </a:xfrm>
        </p:spPr>
        <p:txBody>
          <a:bodyPr/>
          <a:lstStyle/>
          <a:p>
            <a:r>
              <a:rPr lang="en-US" dirty="0" smtClean="0"/>
              <a:t>Breadth First Search</a:t>
            </a:r>
          </a:p>
        </p:txBody>
      </p:sp>
      <p:sp>
        <p:nvSpPr>
          <p:cNvPr id="38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C35DE-DBBC-4152-8750-E814D555F884}" type="slidenum">
              <a:rPr lang="en-US"/>
              <a:pPr>
                <a:defRPr/>
              </a:pPr>
              <a:t>18</a:t>
            </a:fld>
            <a:endParaRPr lang="en-US" sz="1400"/>
          </a:p>
        </p:txBody>
      </p:sp>
      <p:sp>
        <p:nvSpPr>
          <p:cNvPr id="10244" name="Oval 3"/>
          <p:cNvSpPr>
            <a:spLocks noChangeAspect="1" noChangeArrowheads="1"/>
          </p:cNvSpPr>
          <p:nvPr/>
        </p:nvSpPr>
        <p:spPr bwMode="auto">
          <a:xfrm>
            <a:off x="2743201" y="2668589"/>
            <a:ext cx="250825" cy="250825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10245" name="Oval 4"/>
          <p:cNvSpPr>
            <a:spLocks noChangeAspect="1" noChangeArrowheads="1"/>
          </p:cNvSpPr>
          <p:nvPr/>
        </p:nvSpPr>
        <p:spPr bwMode="auto">
          <a:xfrm>
            <a:off x="3813176" y="1371601"/>
            <a:ext cx="250825" cy="252413"/>
          </a:xfrm>
          <a:prstGeom prst="ellipse">
            <a:avLst/>
          </a:prstGeom>
          <a:solidFill>
            <a:srgbClr val="003399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246" name="Oval 5"/>
          <p:cNvSpPr>
            <a:spLocks noChangeAspect="1" noChangeArrowheads="1"/>
          </p:cNvSpPr>
          <p:nvPr/>
        </p:nvSpPr>
        <p:spPr bwMode="auto">
          <a:xfrm>
            <a:off x="5105401" y="2668589"/>
            <a:ext cx="250825" cy="250825"/>
          </a:xfrm>
          <a:prstGeom prst="ellipse">
            <a:avLst/>
          </a:prstGeom>
          <a:solidFill>
            <a:srgbClr val="003399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10247" name="AutoShape 6"/>
          <p:cNvCxnSpPr>
            <a:cxnSpLocks noChangeShapeType="1"/>
            <a:stCxn id="10244" idx="7"/>
            <a:endCxn id="10245" idx="3"/>
          </p:cNvCxnSpPr>
          <p:nvPr/>
        </p:nvCxnSpPr>
        <p:spPr bwMode="auto">
          <a:xfrm flipV="1">
            <a:off x="2957514" y="1595439"/>
            <a:ext cx="892175" cy="1101725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248" name="AutoShape 7"/>
          <p:cNvCxnSpPr>
            <a:cxnSpLocks noChangeShapeType="1"/>
            <a:stCxn id="10244" idx="6"/>
            <a:endCxn id="10246" idx="2"/>
          </p:cNvCxnSpPr>
          <p:nvPr/>
        </p:nvCxnSpPr>
        <p:spPr bwMode="auto">
          <a:xfrm>
            <a:off x="3001963" y="2794000"/>
            <a:ext cx="2095500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249" name="AutoShape 8"/>
          <p:cNvCxnSpPr>
            <a:cxnSpLocks noChangeShapeType="1"/>
            <a:stCxn id="10245" idx="6"/>
            <a:endCxn id="10251" idx="2"/>
          </p:cNvCxnSpPr>
          <p:nvPr/>
        </p:nvCxnSpPr>
        <p:spPr bwMode="auto">
          <a:xfrm>
            <a:off x="4071939" y="1498600"/>
            <a:ext cx="20923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250" name="AutoShape 9"/>
          <p:cNvCxnSpPr>
            <a:cxnSpLocks noChangeShapeType="1"/>
            <a:stCxn id="10245" idx="5"/>
            <a:endCxn id="10246" idx="1"/>
          </p:cNvCxnSpPr>
          <p:nvPr/>
        </p:nvCxnSpPr>
        <p:spPr bwMode="auto">
          <a:xfrm>
            <a:off x="4027489" y="1595439"/>
            <a:ext cx="1114425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0251" name="Oval 10"/>
          <p:cNvSpPr>
            <a:spLocks noChangeAspect="1" noChangeArrowheads="1"/>
          </p:cNvSpPr>
          <p:nvPr/>
        </p:nvSpPr>
        <p:spPr bwMode="auto">
          <a:xfrm>
            <a:off x="6172201" y="1371601"/>
            <a:ext cx="250825" cy="252413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4</a:t>
            </a:r>
          </a:p>
        </p:txBody>
      </p:sp>
      <p:sp>
        <p:nvSpPr>
          <p:cNvPr id="10252" name="Oval 11"/>
          <p:cNvSpPr>
            <a:spLocks noChangeAspect="1" noChangeArrowheads="1"/>
          </p:cNvSpPr>
          <p:nvPr/>
        </p:nvSpPr>
        <p:spPr bwMode="auto">
          <a:xfrm>
            <a:off x="7543801" y="2668589"/>
            <a:ext cx="250825" cy="250825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7</a:t>
            </a:r>
          </a:p>
        </p:txBody>
      </p:sp>
      <p:cxnSp>
        <p:nvCxnSpPr>
          <p:cNvPr id="10253" name="AutoShape 12"/>
          <p:cNvCxnSpPr>
            <a:cxnSpLocks noChangeShapeType="1"/>
            <a:stCxn id="10256" idx="3"/>
            <a:endCxn id="10252" idx="7"/>
          </p:cNvCxnSpPr>
          <p:nvPr/>
        </p:nvCxnSpPr>
        <p:spPr bwMode="auto">
          <a:xfrm flipH="1">
            <a:off x="7758114" y="1595439"/>
            <a:ext cx="1171575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254" name="AutoShape 13"/>
          <p:cNvCxnSpPr>
            <a:cxnSpLocks noChangeShapeType="1"/>
            <a:stCxn id="10252" idx="2"/>
            <a:endCxn id="10246" idx="6"/>
          </p:cNvCxnSpPr>
          <p:nvPr/>
        </p:nvCxnSpPr>
        <p:spPr bwMode="auto">
          <a:xfrm flipH="1">
            <a:off x="5364163" y="2794000"/>
            <a:ext cx="21717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255" name="AutoShape 14"/>
          <p:cNvCxnSpPr>
            <a:cxnSpLocks noChangeShapeType="1"/>
            <a:stCxn id="10262" idx="0"/>
            <a:endCxn id="10256" idx="4"/>
          </p:cNvCxnSpPr>
          <p:nvPr/>
        </p:nvCxnSpPr>
        <p:spPr bwMode="auto">
          <a:xfrm flipV="1">
            <a:off x="9018588" y="1631951"/>
            <a:ext cx="0" cy="22463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0256" name="Oval 15"/>
          <p:cNvSpPr>
            <a:spLocks noChangeAspect="1" noChangeArrowheads="1"/>
          </p:cNvSpPr>
          <p:nvPr/>
        </p:nvSpPr>
        <p:spPr bwMode="auto">
          <a:xfrm>
            <a:off x="8893176" y="1371601"/>
            <a:ext cx="250825" cy="252413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8</a:t>
            </a:r>
          </a:p>
        </p:txBody>
      </p:sp>
      <p:cxnSp>
        <p:nvCxnSpPr>
          <p:cNvPr id="10257" name="AutoShape 16"/>
          <p:cNvCxnSpPr>
            <a:cxnSpLocks noChangeShapeType="1"/>
            <a:stCxn id="10251" idx="6"/>
            <a:endCxn id="10256" idx="2"/>
          </p:cNvCxnSpPr>
          <p:nvPr/>
        </p:nvCxnSpPr>
        <p:spPr bwMode="auto">
          <a:xfrm>
            <a:off x="6430964" y="1498600"/>
            <a:ext cx="24542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258" name="AutoShape 17"/>
          <p:cNvCxnSpPr>
            <a:cxnSpLocks noChangeShapeType="1"/>
            <a:stCxn id="10251" idx="5"/>
            <a:endCxn id="10252" idx="1"/>
          </p:cNvCxnSpPr>
          <p:nvPr/>
        </p:nvCxnSpPr>
        <p:spPr bwMode="auto">
          <a:xfrm>
            <a:off x="6386513" y="1595439"/>
            <a:ext cx="1193800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0259" name="Oval 18"/>
          <p:cNvSpPr>
            <a:spLocks noChangeAspect="1" noChangeArrowheads="1"/>
          </p:cNvSpPr>
          <p:nvPr/>
        </p:nvSpPr>
        <p:spPr bwMode="auto">
          <a:xfrm>
            <a:off x="3813176" y="3886201"/>
            <a:ext cx="250825" cy="252413"/>
          </a:xfrm>
          <a:prstGeom prst="ellipse">
            <a:avLst/>
          </a:prstGeom>
          <a:solidFill>
            <a:srgbClr val="003399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0260" name="AutoShape 19"/>
          <p:cNvCxnSpPr>
            <a:cxnSpLocks noChangeShapeType="1"/>
            <a:stCxn id="10259" idx="6"/>
            <a:endCxn id="10261" idx="2"/>
          </p:cNvCxnSpPr>
          <p:nvPr/>
        </p:nvCxnSpPr>
        <p:spPr bwMode="auto">
          <a:xfrm>
            <a:off x="4071939" y="4013200"/>
            <a:ext cx="20923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0261" name="Oval 20"/>
          <p:cNvSpPr>
            <a:spLocks noChangeAspect="1" noChangeArrowheads="1"/>
          </p:cNvSpPr>
          <p:nvPr/>
        </p:nvSpPr>
        <p:spPr bwMode="auto">
          <a:xfrm>
            <a:off x="6172201" y="3886201"/>
            <a:ext cx="250825" cy="252413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6</a:t>
            </a:r>
          </a:p>
        </p:txBody>
      </p:sp>
      <p:sp>
        <p:nvSpPr>
          <p:cNvPr id="10262" name="Oval 21"/>
          <p:cNvSpPr>
            <a:spLocks noChangeAspect="1" noChangeArrowheads="1"/>
          </p:cNvSpPr>
          <p:nvPr/>
        </p:nvSpPr>
        <p:spPr bwMode="auto">
          <a:xfrm>
            <a:off x="8893176" y="3886201"/>
            <a:ext cx="250825" cy="252413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9</a:t>
            </a:r>
          </a:p>
        </p:txBody>
      </p:sp>
      <p:cxnSp>
        <p:nvCxnSpPr>
          <p:cNvPr id="10263" name="AutoShape 22"/>
          <p:cNvCxnSpPr>
            <a:cxnSpLocks noChangeShapeType="1"/>
            <a:stCxn id="10261" idx="6"/>
            <a:endCxn id="10262" idx="2"/>
          </p:cNvCxnSpPr>
          <p:nvPr/>
        </p:nvCxnSpPr>
        <p:spPr bwMode="auto">
          <a:xfrm>
            <a:off x="6430964" y="4013200"/>
            <a:ext cx="24542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264" name="AutoShape 23"/>
          <p:cNvCxnSpPr>
            <a:cxnSpLocks noChangeShapeType="1"/>
            <a:stCxn id="10244" idx="5"/>
            <a:endCxn id="10259" idx="1"/>
          </p:cNvCxnSpPr>
          <p:nvPr/>
        </p:nvCxnSpPr>
        <p:spPr bwMode="auto">
          <a:xfrm>
            <a:off x="2957514" y="2890839"/>
            <a:ext cx="892175" cy="1023937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265" name="AutoShape 24"/>
          <p:cNvCxnSpPr>
            <a:cxnSpLocks noChangeShapeType="1"/>
            <a:stCxn id="10259" idx="7"/>
            <a:endCxn id="10246" idx="3"/>
          </p:cNvCxnSpPr>
          <p:nvPr/>
        </p:nvCxnSpPr>
        <p:spPr bwMode="auto">
          <a:xfrm flipV="1">
            <a:off x="4027489" y="2890839"/>
            <a:ext cx="1114425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266" name="AutoShape 25"/>
          <p:cNvCxnSpPr>
            <a:cxnSpLocks noChangeShapeType="1"/>
            <a:stCxn id="10246" idx="5"/>
            <a:endCxn id="10261" idx="1"/>
          </p:cNvCxnSpPr>
          <p:nvPr/>
        </p:nvCxnSpPr>
        <p:spPr bwMode="auto">
          <a:xfrm>
            <a:off x="5319713" y="2890839"/>
            <a:ext cx="889000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267" name="AutoShape 26"/>
          <p:cNvCxnSpPr>
            <a:cxnSpLocks noChangeShapeType="1"/>
            <a:stCxn id="10262" idx="1"/>
            <a:endCxn id="10252" idx="5"/>
          </p:cNvCxnSpPr>
          <p:nvPr/>
        </p:nvCxnSpPr>
        <p:spPr bwMode="auto">
          <a:xfrm flipH="1" flipV="1">
            <a:off x="7758114" y="2890839"/>
            <a:ext cx="1171575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268" name="AutoShape 27"/>
          <p:cNvCxnSpPr>
            <a:cxnSpLocks noChangeShapeType="1"/>
            <a:stCxn id="10261" idx="7"/>
            <a:endCxn id="10252" idx="3"/>
          </p:cNvCxnSpPr>
          <p:nvPr/>
        </p:nvCxnSpPr>
        <p:spPr bwMode="auto">
          <a:xfrm flipV="1">
            <a:off x="6386513" y="2890839"/>
            <a:ext cx="1193800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269" name="AutoShape 28"/>
          <p:cNvCxnSpPr>
            <a:cxnSpLocks noChangeShapeType="1"/>
            <a:stCxn id="10251" idx="3"/>
            <a:endCxn id="10246" idx="7"/>
          </p:cNvCxnSpPr>
          <p:nvPr/>
        </p:nvCxnSpPr>
        <p:spPr bwMode="auto">
          <a:xfrm flipH="1">
            <a:off x="5319713" y="1595439"/>
            <a:ext cx="889000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0270" name="Text Box 29"/>
          <p:cNvSpPr txBox="1">
            <a:spLocks noChangeArrowheads="1"/>
          </p:cNvSpPr>
          <p:nvPr/>
        </p:nvSpPr>
        <p:spPr bwMode="auto">
          <a:xfrm>
            <a:off x="2362201" y="26670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0</a:t>
            </a:r>
          </a:p>
        </p:txBody>
      </p:sp>
      <p:sp>
        <p:nvSpPr>
          <p:cNvPr id="10271" name="Text Box 30"/>
          <p:cNvSpPr txBox="1">
            <a:spLocks noChangeArrowheads="1"/>
          </p:cNvSpPr>
          <p:nvPr/>
        </p:nvSpPr>
        <p:spPr bwMode="auto">
          <a:xfrm>
            <a:off x="2971800" y="5105400"/>
            <a:ext cx="1905000" cy="381000"/>
          </a:xfrm>
          <a:prstGeom prst="rect">
            <a:avLst/>
          </a:prstGeom>
          <a:solidFill>
            <a:schemeClr val="tx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Undiscovered</a:t>
            </a:r>
          </a:p>
        </p:txBody>
      </p:sp>
      <p:sp>
        <p:nvSpPr>
          <p:cNvPr id="10272" name="Text Box 31"/>
          <p:cNvSpPr txBox="1">
            <a:spLocks noChangeArrowheads="1"/>
          </p:cNvSpPr>
          <p:nvPr/>
        </p:nvSpPr>
        <p:spPr bwMode="auto">
          <a:xfrm>
            <a:off x="2971800" y="5486400"/>
            <a:ext cx="1905000" cy="381000"/>
          </a:xfrm>
          <a:prstGeom prst="rect">
            <a:avLst/>
          </a:prstGeom>
          <a:solidFill>
            <a:srgbClr val="003399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Discovered</a:t>
            </a:r>
          </a:p>
        </p:txBody>
      </p:sp>
      <p:sp>
        <p:nvSpPr>
          <p:cNvPr id="10273" name="Text Box 32"/>
          <p:cNvSpPr txBox="1">
            <a:spLocks noChangeArrowheads="1"/>
          </p:cNvSpPr>
          <p:nvPr/>
        </p:nvSpPr>
        <p:spPr bwMode="auto">
          <a:xfrm>
            <a:off x="2971800" y="6248400"/>
            <a:ext cx="1905000" cy="381000"/>
          </a:xfrm>
          <a:prstGeom prst="rect">
            <a:avLst/>
          </a:prstGeom>
          <a:solidFill>
            <a:srgbClr val="006600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Finished</a:t>
            </a:r>
          </a:p>
        </p:txBody>
      </p:sp>
      <p:sp>
        <p:nvSpPr>
          <p:cNvPr id="10274" name="Text Box 33"/>
          <p:cNvSpPr txBox="1">
            <a:spLocks noChangeArrowheads="1"/>
          </p:cNvSpPr>
          <p:nvPr/>
        </p:nvSpPr>
        <p:spPr bwMode="auto">
          <a:xfrm>
            <a:off x="5562600" y="5410200"/>
            <a:ext cx="4191000" cy="381000"/>
          </a:xfrm>
          <a:prstGeom prst="rect">
            <a:avLst/>
          </a:prstGeom>
          <a:solidFill>
            <a:schemeClr val="accent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/>
              <a:t> Queue: 2 3 5  </a:t>
            </a:r>
          </a:p>
        </p:txBody>
      </p:sp>
      <p:sp>
        <p:nvSpPr>
          <p:cNvPr id="10275" name="Text Box 34"/>
          <p:cNvSpPr txBox="1">
            <a:spLocks noChangeArrowheads="1"/>
          </p:cNvSpPr>
          <p:nvPr/>
        </p:nvSpPr>
        <p:spPr bwMode="auto">
          <a:xfrm>
            <a:off x="2971800" y="5867400"/>
            <a:ext cx="1905000" cy="381000"/>
          </a:xfrm>
          <a:prstGeom prst="rect">
            <a:avLst/>
          </a:prstGeom>
          <a:solidFill>
            <a:schemeClr val="accent1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Top of queue</a:t>
            </a:r>
          </a:p>
        </p:txBody>
      </p:sp>
      <p:sp>
        <p:nvSpPr>
          <p:cNvPr id="10276" name="Text Box 37"/>
          <p:cNvSpPr txBox="1">
            <a:spLocks noChangeArrowheads="1"/>
          </p:cNvSpPr>
          <p:nvPr/>
        </p:nvSpPr>
        <p:spPr bwMode="auto">
          <a:xfrm>
            <a:off x="3775076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10277" name="Text Box 38"/>
          <p:cNvSpPr txBox="1">
            <a:spLocks noChangeArrowheads="1"/>
          </p:cNvSpPr>
          <p:nvPr/>
        </p:nvSpPr>
        <p:spPr bwMode="auto">
          <a:xfrm>
            <a:off x="3733801" y="42672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10278" name="Text Box 39"/>
          <p:cNvSpPr txBox="1">
            <a:spLocks noChangeArrowheads="1"/>
          </p:cNvSpPr>
          <p:nvPr/>
        </p:nvSpPr>
        <p:spPr bwMode="auto">
          <a:xfrm>
            <a:off x="5070476" y="2971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477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"/>
          <p:cNvSpPr>
            <a:spLocks noGrp="1" noChangeArrowheads="1"/>
          </p:cNvSpPr>
          <p:nvPr>
            <p:ph type="title"/>
          </p:nvPr>
        </p:nvSpPr>
        <p:spPr>
          <a:xfrm>
            <a:off x="1897553" y="158751"/>
            <a:ext cx="7543800" cy="853336"/>
          </a:xfrm>
        </p:spPr>
        <p:txBody>
          <a:bodyPr/>
          <a:lstStyle/>
          <a:p>
            <a:r>
              <a:rPr lang="en-US" dirty="0" smtClean="0"/>
              <a:t>Breadth First Search</a:t>
            </a:r>
          </a:p>
        </p:txBody>
      </p:sp>
      <p:sp>
        <p:nvSpPr>
          <p:cNvPr id="41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F61A5C-527E-40C3-BB5A-76062730C7F2}" type="slidenum">
              <a:rPr lang="en-US"/>
              <a:pPr>
                <a:defRPr/>
              </a:pPr>
              <a:t>19</a:t>
            </a:fld>
            <a:endParaRPr lang="en-US" sz="1400"/>
          </a:p>
        </p:txBody>
      </p:sp>
      <p:sp>
        <p:nvSpPr>
          <p:cNvPr id="11268" name="Oval 3"/>
          <p:cNvSpPr>
            <a:spLocks noChangeAspect="1" noChangeArrowheads="1"/>
          </p:cNvSpPr>
          <p:nvPr/>
        </p:nvSpPr>
        <p:spPr bwMode="auto">
          <a:xfrm>
            <a:off x="2743201" y="2668589"/>
            <a:ext cx="250825" cy="250825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11269" name="Oval 4"/>
          <p:cNvSpPr>
            <a:spLocks noChangeAspect="1" noChangeArrowheads="1"/>
          </p:cNvSpPr>
          <p:nvPr/>
        </p:nvSpPr>
        <p:spPr bwMode="auto">
          <a:xfrm>
            <a:off x="3813176" y="1371601"/>
            <a:ext cx="250825" cy="252413"/>
          </a:xfrm>
          <a:prstGeom prst="ellipse">
            <a:avLst/>
          </a:prstGeom>
          <a:solidFill>
            <a:schemeClr val="accent1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270" name="Oval 5"/>
          <p:cNvSpPr>
            <a:spLocks noChangeAspect="1" noChangeArrowheads="1"/>
          </p:cNvSpPr>
          <p:nvPr/>
        </p:nvSpPr>
        <p:spPr bwMode="auto">
          <a:xfrm>
            <a:off x="5105401" y="2668589"/>
            <a:ext cx="250825" cy="250825"/>
          </a:xfrm>
          <a:prstGeom prst="ellipse">
            <a:avLst/>
          </a:prstGeom>
          <a:solidFill>
            <a:srgbClr val="003399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11271" name="AutoShape 6"/>
          <p:cNvCxnSpPr>
            <a:cxnSpLocks noChangeShapeType="1"/>
            <a:stCxn id="11268" idx="7"/>
            <a:endCxn id="11269" idx="3"/>
          </p:cNvCxnSpPr>
          <p:nvPr/>
        </p:nvCxnSpPr>
        <p:spPr bwMode="auto">
          <a:xfrm flipV="1">
            <a:off x="2957514" y="1595439"/>
            <a:ext cx="892175" cy="1101725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272" name="AutoShape 7"/>
          <p:cNvCxnSpPr>
            <a:cxnSpLocks noChangeShapeType="1"/>
            <a:stCxn id="11268" idx="6"/>
            <a:endCxn id="11270" idx="2"/>
          </p:cNvCxnSpPr>
          <p:nvPr/>
        </p:nvCxnSpPr>
        <p:spPr bwMode="auto">
          <a:xfrm>
            <a:off x="3001963" y="2794000"/>
            <a:ext cx="2095500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273" name="AutoShape 8"/>
          <p:cNvCxnSpPr>
            <a:cxnSpLocks noChangeShapeType="1"/>
            <a:stCxn id="11269" idx="6"/>
            <a:endCxn id="11275" idx="2"/>
          </p:cNvCxnSpPr>
          <p:nvPr/>
        </p:nvCxnSpPr>
        <p:spPr bwMode="auto">
          <a:xfrm>
            <a:off x="4071939" y="1498600"/>
            <a:ext cx="20923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274" name="AutoShape 9"/>
          <p:cNvCxnSpPr>
            <a:cxnSpLocks noChangeShapeType="1"/>
            <a:stCxn id="11269" idx="5"/>
            <a:endCxn id="11270" idx="1"/>
          </p:cNvCxnSpPr>
          <p:nvPr/>
        </p:nvCxnSpPr>
        <p:spPr bwMode="auto">
          <a:xfrm>
            <a:off x="4027489" y="1595439"/>
            <a:ext cx="1114425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1275" name="Oval 10"/>
          <p:cNvSpPr>
            <a:spLocks noChangeAspect="1" noChangeArrowheads="1"/>
          </p:cNvSpPr>
          <p:nvPr/>
        </p:nvSpPr>
        <p:spPr bwMode="auto">
          <a:xfrm>
            <a:off x="6172201" y="1371601"/>
            <a:ext cx="250825" cy="252413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4</a:t>
            </a:r>
          </a:p>
        </p:txBody>
      </p:sp>
      <p:sp>
        <p:nvSpPr>
          <p:cNvPr id="11276" name="Oval 11"/>
          <p:cNvSpPr>
            <a:spLocks noChangeAspect="1" noChangeArrowheads="1"/>
          </p:cNvSpPr>
          <p:nvPr/>
        </p:nvSpPr>
        <p:spPr bwMode="auto">
          <a:xfrm>
            <a:off x="7543801" y="2668589"/>
            <a:ext cx="250825" cy="250825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7</a:t>
            </a:r>
          </a:p>
        </p:txBody>
      </p:sp>
      <p:cxnSp>
        <p:nvCxnSpPr>
          <p:cNvPr id="11277" name="AutoShape 12"/>
          <p:cNvCxnSpPr>
            <a:cxnSpLocks noChangeShapeType="1"/>
            <a:stCxn id="11280" idx="3"/>
            <a:endCxn id="11276" idx="7"/>
          </p:cNvCxnSpPr>
          <p:nvPr/>
        </p:nvCxnSpPr>
        <p:spPr bwMode="auto">
          <a:xfrm flipH="1">
            <a:off x="7758114" y="1595439"/>
            <a:ext cx="1171575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278" name="AutoShape 13"/>
          <p:cNvCxnSpPr>
            <a:cxnSpLocks noChangeShapeType="1"/>
            <a:stCxn id="11276" idx="2"/>
            <a:endCxn id="11270" idx="6"/>
          </p:cNvCxnSpPr>
          <p:nvPr/>
        </p:nvCxnSpPr>
        <p:spPr bwMode="auto">
          <a:xfrm flipH="1">
            <a:off x="5364163" y="2794000"/>
            <a:ext cx="21717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279" name="AutoShape 14"/>
          <p:cNvCxnSpPr>
            <a:cxnSpLocks noChangeShapeType="1"/>
            <a:stCxn id="11286" idx="0"/>
            <a:endCxn id="11280" idx="4"/>
          </p:cNvCxnSpPr>
          <p:nvPr/>
        </p:nvCxnSpPr>
        <p:spPr bwMode="auto">
          <a:xfrm flipV="1">
            <a:off x="9018588" y="1631951"/>
            <a:ext cx="0" cy="22463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1280" name="Oval 15"/>
          <p:cNvSpPr>
            <a:spLocks noChangeAspect="1" noChangeArrowheads="1"/>
          </p:cNvSpPr>
          <p:nvPr/>
        </p:nvSpPr>
        <p:spPr bwMode="auto">
          <a:xfrm>
            <a:off x="8893176" y="1371601"/>
            <a:ext cx="250825" cy="252413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8</a:t>
            </a:r>
          </a:p>
        </p:txBody>
      </p:sp>
      <p:cxnSp>
        <p:nvCxnSpPr>
          <p:cNvPr id="11281" name="AutoShape 16"/>
          <p:cNvCxnSpPr>
            <a:cxnSpLocks noChangeShapeType="1"/>
            <a:stCxn id="11275" idx="6"/>
            <a:endCxn id="11280" idx="2"/>
          </p:cNvCxnSpPr>
          <p:nvPr/>
        </p:nvCxnSpPr>
        <p:spPr bwMode="auto">
          <a:xfrm>
            <a:off x="6430964" y="1498600"/>
            <a:ext cx="24542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282" name="AutoShape 17"/>
          <p:cNvCxnSpPr>
            <a:cxnSpLocks noChangeShapeType="1"/>
            <a:stCxn id="11275" idx="5"/>
            <a:endCxn id="11276" idx="1"/>
          </p:cNvCxnSpPr>
          <p:nvPr/>
        </p:nvCxnSpPr>
        <p:spPr bwMode="auto">
          <a:xfrm>
            <a:off x="6386513" y="1595439"/>
            <a:ext cx="1193800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1283" name="Oval 18"/>
          <p:cNvSpPr>
            <a:spLocks noChangeAspect="1" noChangeArrowheads="1"/>
          </p:cNvSpPr>
          <p:nvPr/>
        </p:nvSpPr>
        <p:spPr bwMode="auto">
          <a:xfrm>
            <a:off x="3813176" y="3886201"/>
            <a:ext cx="250825" cy="252413"/>
          </a:xfrm>
          <a:prstGeom prst="ellipse">
            <a:avLst/>
          </a:prstGeom>
          <a:solidFill>
            <a:srgbClr val="003399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1284" name="AutoShape 19"/>
          <p:cNvCxnSpPr>
            <a:cxnSpLocks noChangeShapeType="1"/>
            <a:stCxn id="11283" idx="6"/>
            <a:endCxn id="11285" idx="2"/>
          </p:cNvCxnSpPr>
          <p:nvPr/>
        </p:nvCxnSpPr>
        <p:spPr bwMode="auto">
          <a:xfrm>
            <a:off x="4071939" y="4013200"/>
            <a:ext cx="20923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1285" name="Oval 20"/>
          <p:cNvSpPr>
            <a:spLocks noChangeAspect="1" noChangeArrowheads="1"/>
          </p:cNvSpPr>
          <p:nvPr/>
        </p:nvSpPr>
        <p:spPr bwMode="auto">
          <a:xfrm>
            <a:off x="6172201" y="3886201"/>
            <a:ext cx="250825" cy="252413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6</a:t>
            </a:r>
          </a:p>
        </p:txBody>
      </p:sp>
      <p:sp>
        <p:nvSpPr>
          <p:cNvPr id="11286" name="Oval 21"/>
          <p:cNvSpPr>
            <a:spLocks noChangeAspect="1" noChangeArrowheads="1"/>
          </p:cNvSpPr>
          <p:nvPr/>
        </p:nvSpPr>
        <p:spPr bwMode="auto">
          <a:xfrm>
            <a:off x="8893176" y="3886201"/>
            <a:ext cx="250825" cy="252413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9</a:t>
            </a:r>
          </a:p>
        </p:txBody>
      </p:sp>
      <p:cxnSp>
        <p:nvCxnSpPr>
          <p:cNvPr id="11287" name="AutoShape 22"/>
          <p:cNvCxnSpPr>
            <a:cxnSpLocks noChangeShapeType="1"/>
            <a:stCxn id="11285" idx="6"/>
            <a:endCxn id="11286" idx="2"/>
          </p:cNvCxnSpPr>
          <p:nvPr/>
        </p:nvCxnSpPr>
        <p:spPr bwMode="auto">
          <a:xfrm>
            <a:off x="6430964" y="4013200"/>
            <a:ext cx="24542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288" name="AutoShape 23"/>
          <p:cNvCxnSpPr>
            <a:cxnSpLocks noChangeShapeType="1"/>
            <a:stCxn id="11268" idx="5"/>
            <a:endCxn id="11283" idx="1"/>
          </p:cNvCxnSpPr>
          <p:nvPr/>
        </p:nvCxnSpPr>
        <p:spPr bwMode="auto">
          <a:xfrm>
            <a:off x="2957514" y="2890839"/>
            <a:ext cx="892175" cy="1023937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289" name="AutoShape 24"/>
          <p:cNvCxnSpPr>
            <a:cxnSpLocks noChangeShapeType="1"/>
            <a:stCxn id="11283" idx="7"/>
            <a:endCxn id="11270" idx="3"/>
          </p:cNvCxnSpPr>
          <p:nvPr/>
        </p:nvCxnSpPr>
        <p:spPr bwMode="auto">
          <a:xfrm flipV="1">
            <a:off x="4027489" y="2890839"/>
            <a:ext cx="1114425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290" name="AutoShape 25"/>
          <p:cNvCxnSpPr>
            <a:cxnSpLocks noChangeShapeType="1"/>
            <a:stCxn id="11270" idx="5"/>
            <a:endCxn id="11285" idx="1"/>
          </p:cNvCxnSpPr>
          <p:nvPr/>
        </p:nvCxnSpPr>
        <p:spPr bwMode="auto">
          <a:xfrm>
            <a:off x="5319713" y="2890839"/>
            <a:ext cx="889000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291" name="AutoShape 26"/>
          <p:cNvCxnSpPr>
            <a:cxnSpLocks noChangeShapeType="1"/>
            <a:stCxn id="11286" idx="1"/>
            <a:endCxn id="11276" idx="5"/>
          </p:cNvCxnSpPr>
          <p:nvPr/>
        </p:nvCxnSpPr>
        <p:spPr bwMode="auto">
          <a:xfrm flipH="1" flipV="1">
            <a:off x="7758114" y="2890839"/>
            <a:ext cx="1171575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292" name="AutoShape 27"/>
          <p:cNvCxnSpPr>
            <a:cxnSpLocks noChangeShapeType="1"/>
            <a:stCxn id="11285" idx="7"/>
            <a:endCxn id="11276" idx="3"/>
          </p:cNvCxnSpPr>
          <p:nvPr/>
        </p:nvCxnSpPr>
        <p:spPr bwMode="auto">
          <a:xfrm flipV="1">
            <a:off x="6386513" y="2890839"/>
            <a:ext cx="1193800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293" name="AutoShape 28"/>
          <p:cNvCxnSpPr>
            <a:cxnSpLocks noChangeShapeType="1"/>
            <a:stCxn id="11275" idx="3"/>
            <a:endCxn id="11270" idx="7"/>
          </p:cNvCxnSpPr>
          <p:nvPr/>
        </p:nvCxnSpPr>
        <p:spPr bwMode="auto">
          <a:xfrm flipH="1">
            <a:off x="5319713" y="1595439"/>
            <a:ext cx="889000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1294" name="Text Box 29"/>
          <p:cNvSpPr txBox="1">
            <a:spLocks noChangeArrowheads="1"/>
          </p:cNvSpPr>
          <p:nvPr/>
        </p:nvSpPr>
        <p:spPr bwMode="auto">
          <a:xfrm>
            <a:off x="2362201" y="26670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0</a:t>
            </a:r>
          </a:p>
        </p:txBody>
      </p:sp>
      <p:sp>
        <p:nvSpPr>
          <p:cNvPr id="11295" name="Text Box 30"/>
          <p:cNvSpPr txBox="1">
            <a:spLocks noChangeArrowheads="1"/>
          </p:cNvSpPr>
          <p:nvPr/>
        </p:nvSpPr>
        <p:spPr bwMode="auto">
          <a:xfrm>
            <a:off x="2971800" y="5105400"/>
            <a:ext cx="1905000" cy="381000"/>
          </a:xfrm>
          <a:prstGeom prst="rect">
            <a:avLst/>
          </a:prstGeom>
          <a:solidFill>
            <a:schemeClr val="tx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Undiscovered</a:t>
            </a:r>
          </a:p>
        </p:txBody>
      </p:sp>
      <p:sp>
        <p:nvSpPr>
          <p:cNvPr id="11296" name="Text Box 31"/>
          <p:cNvSpPr txBox="1">
            <a:spLocks noChangeArrowheads="1"/>
          </p:cNvSpPr>
          <p:nvPr/>
        </p:nvSpPr>
        <p:spPr bwMode="auto">
          <a:xfrm>
            <a:off x="2971800" y="5486400"/>
            <a:ext cx="1905000" cy="381000"/>
          </a:xfrm>
          <a:prstGeom prst="rect">
            <a:avLst/>
          </a:prstGeom>
          <a:solidFill>
            <a:srgbClr val="003399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Discovered</a:t>
            </a:r>
          </a:p>
        </p:txBody>
      </p:sp>
      <p:sp>
        <p:nvSpPr>
          <p:cNvPr id="11297" name="Text Box 32"/>
          <p:cNvSpPr txBox="1">
            <a:spLocks noChangeArrowheads="1"/>
          </p:cNvSpPr>
          <p:nvPr/>
        </p:nvSpPr>
        <p:spPr bwMode="auto">
          <a:xfrm>
            <a:off x="2971800" y="6248400"/>
            <a:ext cx="1905000" cy="381000"/>
          </a:xfrm>
          <a:prstGeom prst="rect">
            <a:avLst/>
          </a:prstGeom>
          <a:solidFill>
            <a:srgbClr val="006600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Finished</a:t>
            </a:r>
          </a:p>
        </p:txBody>
      </p:sp>
      <p:sp>
        <p:nvSpPr>
          <p:cNvPr id="11298" name="Text Box 33"/>
          <p:cNvSpPr txBox="1">
            <a:spLocks noChangeArrowheads="1"/>
          </p:cNvSpPr>
          <p:nvPr/>
        </p:nvSpPr>
        <p:spPr bwMode="auto">
          <a:xfrm>
            <a:off x="5562600" y="5410200"/>
            <a:ext cx="4191000" cy="381000"/>
          </a:xfrm>
          <a:prstGeom prst="rect">
            <a:avLst/>
          </a:prstGeom>
          <a:solidFill>
            <a:schemeClr val="accent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/>
              <a:t> Queue: 2 3 5  </a:t>
            </a:r>
          </a:p>
        </p:txBody>
      </p:sp>
      <p:sp>
        <p:nvSpPr>
          <p:cNvPr id="11299" name="Text Box 34"/>
          <p:cNvSpPr txBox="1">
            <a:spLocks noChangeArrowheads="1"/>
          </p:cNvSpPr>
          <p:nvPr/>
        </p:nvSpPr>
        <p:spPr bwMode="auto">
          <a:xfrm>
            <a:off x="2971800" y="5867400"/>
            <a:ext cx="1905000" cy="381000"/>
          </a:xfrm>
          <a:prstGeom prst="rect">
            <a:avLst/>
          </a:prstGeom>
          <a:solidFill>
            <a:schemeClr val="accent1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Top of queue</a:t>
            </a:r>
          </a:p>
        </p:txBody>
      </p:sp>
      <p:cxnSp>
        <p:nvCxnSpPr>
          <p:cNvPr id="370723" name="AutoShape 35"/>
          <p:cNvCxnSpPr>
            <a:cxnSpLocks noChangeShapeType="1"/>
            <a:stCxn id="11269" idx="6"/>
            <a:endCxn id="11275" idx="2"/>
          </p:cNvCxnSpPr>
          <p:nvPr/>
        </p:nvCxnSpPr>
        <p:spPr bwMode="auto">
          <a:xfrm>
            <a:off x="4071939" y="1498600"/>
            <a:ext cx="2092325" cy="0"/>
          </a:xfrm>
          <a:prstGeom prst="straightConnector1">
            <a:avLst/>
          </a:prstGeom>
          <a:noFill/>
          <a:ln w="508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70724" name="Oval 36"/>
          <p:cNvSpPr>
            <a:spLocks noChangeAspect="1" noChangeArrowheads="1"/>
          </p:cNvSpPr>
          <p:nvPr/>
        </p:nvSpPr>
        <p:spPr bwMode="auto">
          <a:xfrm>
            <a:off x="6172201" y="1371601"/>
            <a:ext cx="250825" cy="252413"/>
          </a:xfrm>
          <a:prstGeom prst="ellipse">
            <a:avLst/>
          </a:prstGeom>
          <a:solidFill>
            <a:srgbClr val="003399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1302" name="Text Box 37"/>
          <p:cNvSpPr txBox="1">
            <a:spLocks noChangeArrowheads="1"/>
          </p:cNvSpPr>
          <p:nvPr/>
        </p:nvSpPr>
        <p:spPr bwMode="auto">
          <a:xfrm>
            <a:off x="3775076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11303" name="Text Box 38"/>
          <p:cNvSpPr txBox="1">
            <a:spLocks noChangeArrowheads="1"/>
          </p:cNvSpPr>
          <p:nvPr/>
        </p:nvSpPr>
        <p:spPr bwMode="auto">
          <a:xfrm>
            <a:off x="3733801" y="42672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11304" name="Text Box 39"/>
          <p:cNvSpPr txBox="1">
            <a:spLocks noChangeArrowheads="1"/>
          </p:cNvSpPr>
          <p:nvPr/>
        </p:nvSpPr>
        <p:spPr bwMode="auto">
          <a:xfrm>
            <a:off x="5070476" y="2971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370728" name="Text Box 40"/>
          <p:cNvSpPr txBox="1">
            <a:spLocks noChangeArrowheads="1"/>
          </p:cNvSpPr>
          <p:nvPr/>
        </p:nvSpPr>
        <p:spPr bwMode="auto">
          <a:xfrm>
            <a:off x="6137276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2986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0724" grpId="0" animBg="1" autoUpdateAnimBg="0"/>
      <p:bldP spid="370728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Shortest Path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</a:t>
            </a:r>
            <a:r>
              <a:rPr lang="en-US" altLang="en-US" sz="2400" dirty="0" smtClean="0">
                <a:latin typeface="Arial" charset="0"/>
                <a:cs typeface="Arial" charset="0"/>
              </a:rPr>
              <a:t>Given a weighted directed graph, one common problem is finding the shortest path between two given vertices</a:t>
            </a:r>
          </a:p>
          <a:p>
            <a:pPr lvl="1"/>
            <a:r>
              <a:rPr lang="en-US" altLang="en-US" sz="2000" dirty="0" smtClean="0">
                <a:latin typeface="Arial" charset="0"/>
                <a:cs typeface="Arial" charset="0"/>
              </a:rPr>
              <a:t>Recall that in a weighted graph, the </a:t>
            </a:r>
            <a:r>
              <a:rPr lang="en-US" altLang="en-US" sz="2000" i="1" dirty="0" smtClean="0">
                <a:latin typeface="Arial" charset="0"/>
                <a:cs typeface="Arial" charset="0"/>
              </a:rPr>
              <a:t>length </a:t>
            </a:r>
            <a:r>
              <a:rPr lang="en-US" altLang="en-US" sz="2000" dirty="0" smtClean="0">
                <a:latin typeface="Arial" charset="0"/>
                <a:cs typeface="Arial" charset="0"/>
              </a:rPr>
              <a:t>of a path is the sum of the weights of each of the edges in that path</a:t>
            </a:r>
          </a:p>
          <a:p>
            <a:endParaRPr lang="en-US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97280" y="3156896"/>
            <a:ext cx="98345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None/>
            </a:pPr>
            <a:r>
              <a:rPr lang="en-US" altLang="en-US" sz="2000" dirty="0"/>
              <a:t>Given the </a:t>
            </a:r>
            <a:r>
              <a:rPr lang="en-US" altLang="en-US" sz="2000" dirty="0" smtClean="0"/>
              <a:t>graph, </a:t>
            </a:r>
            <a:r>
              <a:rPr lang="en-US" altLang="en-US" sz="2000" dirty="0"/>
              <a:t>suppose we wish to find the shortest path from vertex 1 to vertex 13</a:t>
            </a:r>
          </a:p>
        </p:txBody>
      </p:sp>
      <p:pic>
        <p:nvPicPr>
          <p:cNvPr id="5" name="Picture 6" descr="sp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297" y="3666346"/>
            <a:ext cx="5363023" cy="2707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103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2"/>
          <p:cNvSpPr>
            <a:spLocks noGrp="1" noChangeArrowheads="1"/>
          </p:cNvSpPr>
          <p:nvPr>
            <p:ph type="title"/>
          </p:nvPr>
        </p:nvSpPr>
        <p:spPr>
          <a:xfrm>
            <a:off x="1897553" y="158751"/>
            <a:ext cx="7543800" cy="853336"/>
          </a:xfrm>
        </p:spPr>
        <p:txBody>
          <a:bodyPr/>
          <a:lstStyle/>
          <a:p>
            <a:r>
              <a:rPr lang="en-US" dirty="0" smtClean="0"/>
              <a:t>Breadth First Search</a:t>
            </a:r>
          </a:p>
        </p:txBody>
      </p:sp>
      <p:sp>
        <p:nvSpPr>
          <p:cNvPr id="41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C13FB-8261-4BDB-86CE-46F9852E368D}" type="slidenum">
              <a:rPr lang="en-US"/>
              <a:pPr>
                <a:defRPr/>
              </a:pPr>
              <a:t>20</a:t>
            </a:fld>
            <a:endParaRPr lang="en-US" sz="1400"/>
          </a:p>
        </p:txBody>
      </p:sp>
      <p:sp>
        <p:nvSpPr>
          <p:cNvPr id="12292" name="Oval 3"/>
          <p:cNvSpPr>
            <a:spLocks noChangeAspect="1" noChangeArrowheads="1"/>
          </p:cNvSpPr>
          <p:nvPr/>
        </p:nvSpPr>
        <p:spPr bwMode="auto">
          <a:xfrm>
            <a:off x="2743201" y="2668589"/>
            <a:ext cx="250825" cy="250825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12293" name="Oval 4"/>
          <p:cNvSpPr>
            <a:spLocks noChangeAspect="1" noChangeArrowheads="1"/>
          </p:cNvSpPr>
          <p:nvPr/>
        </p:nvSpPr>
        <p:spPr bwMode="auto">
          <a:xfrm>
            <a:off x="3813176" y="1371601"/>
            <a:ext cx="250825" cy="252413"/>
          </a:xfrm>
          <a:prstGeom prst="ellipse">
            <a:avLst/>
          </a:prstGeom>
          <a:solidFill>
            <a:schemeClr val="accent1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2294" name="Oval 5"/>
          <p:cNvSpPr>
            <a:spLocks noChangeAspect="1" noChangeArrowheads="1"/>
          </p:cNvSpPr>
          <p:nvPr/>
        </p:nvSpPr>
        <p:spPr bwMode="auto">
          <a:xfrm>
            <a:off x="5105401" y="2668589"/>
            <a:ext cx="250825" cy="250825"/>
          </a:xfrm>
          <a:prstGeom prst="ellipse">
            <a:avLst/>
          </a:prstGeom>
          <a:solidFill>
            <a:srgbClr val="003399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12295" name="AutoShape 6"/>
          <p:cNvCxnSpPr>
            <a:cxnSpLocks noChangeShapeType="1"/>
            <a:stCxn id="12292" idx="7"/>
            <a:endCxn id="12293" idx="3"/>
          </p:cNvCxnSpPr>
          <p:nvPr/>
        </p:nvCxnSpPr>
        <p:spPr bwMode="auto">
          <a:xfrm flipV="1">
            <a:off x="2957514" y="1595439"/>
            <a:ext cx="892175" cy="1101725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296" name="AutoShape 7"/>
          <p:cNvCxnSpPr>
            <a:cxnSpLocks noChangeShapeType="1"/>
            <a:stCxn id="12292" idx="6"/>
            <a:endCxn id="12294" idx="2"/>
          </p:cNvCxnSpPr>
          <p:nvPr/>
        </p:nvCxnSpPr>
        <p:spPr bwMode="auto">
          <a:xfrm>
            <a:off x="3001963" y="2794000"/>
            <a:ext cx="2095500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297" name="AutoShape 8"/>
          <p:cNvCxnSpPr>
            <a:cxnSpLocks noChangeShapeType="1"/>
            <a:stCxn id="12293" idx="6"/>
            <a:endCxn id="12299" idx="2"/>
          </p:cNvCxnSpPr>
          <p:nvPr/>
        </p:nvCxnSpPr>
        <p:spPr bwMode="auto">
          <a:xfrm>
            <a:off x="4071939" y="1498600"/>
            <a:ext cx="209232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298" name="AutoShape 9"/>
          <p:cNvCxnSpPr>
            <a:cxnSpLocks noChangeShapeType="1"/>
            <a:stCxn id="12293" idx="5"/>
            <a:endCxn id="12294" idx="1"/>
          </p:cNvCxnSpPr>
          <p:nvPr/>
        </p:nvCxnSpPr>
        <p:spPr bwMode="auto">
          <a:xfrm>
            <a:off x="4027489" y="1595439"/>
            <a:ext cx="1114425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2299" name="Oval 10"/>
          <p:cNvSpPr>
            <a:spLocks noChangeAspect="1" noChangeArrowheads="1"/>
          </p:cNvSpPr>
          <p:nvPr/>
        </p:nvSpPr>
        <p:spPr bwMode="auto">
          <a:xfrm>
            <a:off x="6172201" y="1371601"/>
            <a:ext cx="250825" cy="252413"/>
          </a:xfrm>
          <a:prstGeom prst="ellipse">
            <a:avLst/>
          </a:prstGeom>
          <a:solidFill>
            <a:srgbClr val="003399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2300" name="Oval 11"/>
          <p:cNvSpPr>
            <a:spLocks noChangeAspect="1" noChangeArrowheads="1"/>
          </p:cNvSpPr>
          <p:nvPr/>
        </p:nvSpPr>
        <p:spPr bwMode="auto">
          <a:xfrm>
            <a:off x="7543801" y="2668589"/>
            <a:ext cx="250825" cy="250825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7</a:t>
            </a:r>
          </a:p>
        </p:txBody>
      </p:sp>
      <p:cxnSp>
        <p:nvCxnSpPr>
          <p:cNvPr id="12301" name="AutoShape 12"/>
          <p:cNvCxnSpPr>
            <a:cxnSpLocks noChangeShapeType="1"/>
            <a:stCxn id="12304" idx="3"/>
            <a:endCxn id="12300" idx="7"/>
          </p:cNvCxnSpPr>
          <p:nvPr/>
        </p:nvCxnSpPr>
        <p:spPr bwMode="auto">
          <a:xfrm flipH="1">
            <a:off x="7758114" y="1595439"/>
            <a:ext cx="1171575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302" name="AutoShape 13"/>
          <p:cNvCxnSpPr>
            <a:cxnSpLocks noChangeShapeType="1"/>
            <a:stCxn id="12300" idx="2"/>
            <a:endCxn id="12294" idx="6"/>
          </p:cNvCxnSpPr>
          <p:nvPr/>
        </p:nvCxnSpPr>
        <p:spPr bwMode="auto">
          <a:xfrm flipH="1">
            <a:off x="5364163" y="2794000"/>
            <a:ext cx="21717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303" name="AutoShape 14"/>
          <p:cNvCxnSpPr>
            <a:cxnSpLocks noChangeShapeType="1"/>
            <a:stCxn id="12310" idx="0"/>
            <a:endCxn id="12304" idx="4"/>
          </p:cNvCxnSpPr>
          <p:nvPr/>
        </p:nvCxnSpPr>
        <p:spPr bwMode="auto">
          <a:xfrm flipV="1">
            <a:off x="9018588" y="1631951"/>
            <a:ext cx="0" cy="22463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2304" name="Oval 15"/>
          <p:cNvSpPr>
            <a:spLocks noChangeAspect="1" noChangeArrowheads="1"/>
          </p:cNvSpPr>
          <p:nvPr/>
        </p:nvSpPr>
        <p:spPr bwMode="auto">
          <a:xfrm>
            <a:off x="8893176" y="1371601"/>
            <a:ext cx="250825" cy="252413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8</a:t>
            </a:r>
          </a:p>
        </p:txBody>
      </p:sp>
      <p:cxnSp>
        <p:nvCxnSpPr>
          <p:cNvPr id="12305" name="AutoShape 16"/>
          <p:cNvCxnSpPr>
            <a:cxnSpLocks noChangeShapeType="1"/>
            <a:stCxn id="12299" idx="6"/>
            <a:endCxn id="12304" idx="2"/>
          </p:cNvCxnSpPr>
          <p:nvPr/>
        </p:nvCxnSpPr>
        <p:spPr bwMode="auto">
          <a:xfrm>
            <a:off x="6430964" y="1498600"/>
            <a:ext cx="24542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306" name="AutoShape 17"/>
          <p:cNvCxnSpPr>
            <a:cxnSpLocks noChangeShapeType="1"/>
            <a:stCxn id="12299" idx="5"/>
            <a:endCxn id="12300" idx="1"/>
          </p:cNvCxnSpPr>
          <p:nvPr/>
        </p:nvCxnSpPr>
        <p:spPr bwMode="auto">
          <a:xfrm>
            <a:off x="6386513" y="1595439"/>
            <a:ext cx="1193800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2307" name="Oval 18"/>
          <p:cNvSpPr>
            <a:spLocks noChangeAspect="1" noChangeArrowheads="1"/>
          </p:cNvSpPr>
          <p:nvPr/>
        </p:nvSpPr>
        <p:spPr bwMode="auto">
          <a:xfrm>
            <a:off x="3813176" y="3886201"/>
            <a:ext cx="250825" cy="252413"/>
          </a:xfrm>
          <a:prstGeom prst="ellipse">
            <a:avLst/>
          </a:prstGeom>
          <a:solidFill>
            <a:srgbClr val="003399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2308" name="AutoShape 19"/>
          <p:cNvCxnSpPr>
            <a:cxnSpLocks noChangeShapeType="1"/>
            <a:stCxn id="12307" idx="6"/>
            <a:endCxn id="12309" idx="2"/>
          </p:cNvCxnSpPr>
          <p:nvPr/>
        </p:nvCxnSpPr>
        <p:spPr bwMode="auto">
          <a:xfrm>
            <a:off x="4071939" y="4013200"/>
            <a:ext cx="20923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2309" name="Oval 20"/>
          <p:cNvSpPr>
            <a:spLocks noChangeAspect="1" noChangeArrowheads="1"/>
          </p:cNvSpPr>
          <p:nvPr/>
        </p:nvSpPr>
        <p:spPr bwMode="auto">
          <a:xfrm>
            <a:off x="6172201" y="3886201"/>
            <a:ext cx="250825" cy="252413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6</a:t>
            </a:r>
          </a:p>
        </p:txBody>
      </p:sp>
      <p:sp>
        <p:nvSpPr>
          <p:cNvPr id="12310" name="Oval 21"/>
          <p:cNvSpPr>
            <a:spLocks noChangeAspect="1" noChangeArrowheads="1"/>
          </p:cNvSpPr>
          <p:nvPr/>
        </p:nvSpPr>
        <p:spPr bwMode="auto">
          <a:xfrm>
            <a:off x="8893176" y="3886201"/>
            <a:ext cx="250825" cy="252413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9</a:t>
            </a:r>
          </a:p>
        </p:txBody>
      </p:sp>
      <p:cxnSp>
        <p:nvCxnSpPr>
          <p:cNvPr id="12311" name="AutoShape 22"/>
          <p:cNvCxnSpPr>
            <a:cxnSpLocks noChangeShapeType="1"/>
            <a:stCxn id="12309" idx="6"/>
            <a:endCxn id="12310" idx="2"/>
          </p:cNvCxnSpPr>
          <p:nvPr/>
        </p:nvCxnSpPr>
        <p:spPr bwMode="auto">
          <a:xfrm>
            <a:off x="6430964" y="4013200"/>
            <a:ext cx="24542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312" name="AutoShape 23"/>
          <p:cNvCxnSpPr>
            <a:cxnSpLocks noChangeShapeType="1"/>
            <a:stCxn id="12292" idx="5"/>
            <a:endCxn id="12307" idx="1"/>
          </p:cNvCxnSpPr>
          <p:nvPr/>
        </p:nvCxnSpPr>
        <p:spPr bwMode="auto">
          <a:xfrm>
            <a:off x="2957514" y="2890839"/>
            <a:ext cx="892175" cy="1023937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313" name="AutoShape 24"/>
          <p:cNvCxnSpPr>
            <a:cxnSpLocks noChangeShapeType="1"/>
            <a:stCxn id="12307" idx="7"/>
            <a:endCxn id="12294" idx="3"/>
          </p:cNvCxnSpPr>
          <p:nvPr/>
        </p:nvCxnSpPr>
        <p:spPr bwMode="auto">
          <a:xfrm flipV="1">
            <a:off x="4027489" y="2890839"/>
            <a:ext cx="1114425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314" name="AutoShape 25"/>
          <p:cNvCxnSpPr>
            <a:cxnSpLocks noChangeShapeType="1"/>
            <a:stCxn id="12294" idx="5"/>
            <a:endCxn id="12309" idx="1"/>
          </p:cNvCxnSpPr>
          <p:nvPr/>
        </p:nvCxnSpPr>
        <p:spPr bwMode="auto">
          <a:xfrm>
            <a:off x="5319713" y="2890839"/>
            <a:ext cx="889000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315" name="AutoShape 26"/>
          <p:cNvCxnSpPr>
            <a:cxnSpLocks noChangeShapeType="1"/>
            <a:stCxn id="12310" idx="1"/>
            <a:endCxn id="12300" idx="5"/>
          </p:cNvCxnSpPr>
          <p:nvPr/>
        </p:nvCxnSpPr>
        <p:spPr bwMode="auto">
          <a:xfrm flipH="1" flipV="1">
            <a:off x="7758114" y="2890839"/>
            <a:ext cx="1171575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316" name="AutoShape 27"/>
          <p:cNvCxnSpPr>
            <a:cxnSpLocks noChangeShapeType="1"/>
            <a:stCxn id="12309" idx="7"/>
            <a:endCxn id="12300" idx="3"/>
          </p:cNvCxnSpPr>
          <p:nvPr/>
        </p:nvCxnSpPr>
        <p:spPr bwMode="auto">
          <a:xfrm flipV="1">
            <a:off x="6386513" y="2890839"/>
            <a:ext cx="1193800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317" name="AutoShape 28"/>
          <p:cNvCxnSpPr>
            <a:cxnSpLocks noChangeShapeType="1"/>
            <a:stCxn id="12299" idx="3"/>
            <a:endCxn id="12294" idx="7"/>
          </p:cNvCxnSpPr>
          <p:nvPr/>
        </p:nvCxnSpPr>
        <p:spPr bwMode="auto">
          <a:xfrm flipH="1">
            <a:off x="5319713" y="1595439"/>
            <a:ext cx="889000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2318" name="Text Box 29"/>
          <p:cNvSpPr txBox="1">
            <a:spLocks noChangeArrowheads="1"/>
          </p:cNvSpPr>
          <p:nvPr/>
        </p:nvSpPr>
        <p:spPr bwMode="auto">
          <a:xfrm>
            <a:off x="2362201" y="26670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0</a:t>
            </a:r>
          </a:p>
        </p:txBody>
      </p:sp>
      <p:sp>
        <p:nvSpPr>
          <p:cNvPr id="12319" name="Text Box 30"/>
          <p:cNvSpPr txBox="1">
            <a:spLocks noChangeArrowheads="1"/>
          </p:cNvSpPr>
          <p:nvPr/>
        </p:nvSpPr>
        <p:spPr bwMode="auto">
          <a:xfrm>
            <a:off x="2971800" y="5105400"/>
            <a:ext cx="1905000" cy="381000"/>
          </a:xfrm>
          <a:prstGeom prst="rect">
            <a:avLst/>
          </a:prstGeom>
          <a:solidFill>
            <a:schemeClr val="tx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Undiscovered</a:t>
            </a:r>
          </a:p>
        </p:txBody>
      </p:sp>
      <p:sp>
        <p:nvSpPr>
          <p:cNvPr id="12320" name="Text Box 31"/>
          <p:cNvSpPr txBox="1">
            <a:spLocks noChangeArrowheads="1"/>
          </p:cNvSpPr>
          <p:nvPr/>
        </p:nvSpPr>
        <p:spPr bwMode="auto">
          <a:xfrm>
            <a:off x="2971800" y="5486400"/>
            <a:ext cx="1905000" cy="381000"/>
          </a:xfrm>
          <a:prstGeom prst="rect">
            <a:avLst/>
          </a:prstGeom>
          <a:solidFill>
            <a:srgbClr val="003399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Discovered</a:t>
            </a:r>
          </a:p>
        </p:txBody>
      </p:sp>
      <p:sp>
        <p:nvSpPr>
          <p:cNvPr id="12321" name="Text Box 32"/>
          <p:cNvSpPr txBox="1">
            <a:spLocks noChangeArrowheads="1"/>
          </p:cNvSpPr>
          <p:nvPr/>
        </p:nvSpPr>
        <p:spPr bwMode="auto">
          <a:xfrm>
            <a:off x="2971800" y="6248400"/>
            <a:ext cx="1905000" cy="381000"/>
          </a:xfrm>
          <a:prstGeom prst="rect">
            <a:avLst/>
          </a:prstGeom>
          <a:solidFill>
            <a:srgbClr val="006600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Finished</a:t>
            </a:r>
          </a:p>
        </p:txBody>
      </p:sp>
      <p:sp>
        <p:nvSpPr>
          <p:cNvPr id="12322" name="Text Box 33"/>
          <p:cNvSpPr txBox="1">
            <a:spLocks noChangeArrowheads="1"/>
          </p:cNvSpPr>
          <p:nvPr/>
        </p:nvSpPr>
        <p:spPr bwMode="auto">
          <a:xfrm>
            <a:off x="5562600" y="5410200"/>
            <a:ext cx="4191000" cy="381000"/>
          </a:xfrm>
          <a:prstGeom prst="rect">
            <a:avLst/>
          </a:prstGeom>
          <a:solidFill>
            <a:schemeClr val="accent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/>
              <a:t> Queue: 2 3 5 4  </a:t>
            </a:r>
          </a:p>
        </p:txBody>
      </p:sp>
      <p:sp>
        <p:nvSpPr>
          <p:cNvPr id="12323" name="Text Box 34"/>
          <p:cNvSpPr txBox="1">
            <a:spLocks noChangeArrowheads="1"/>
          </p:cNvSpPr>
          <p:nvPr/>
        </p:nvSpPr>
        <p:spPr bwMode="auto">
          <a:xfrm>
            <a:off x="2971800" y="5867400"/>
            <a:ext cx="1905000" cy="381000"/>
          </a:xfrm>
          <a:prstGeom prst="rect">
            <a:avLst/>
          </a:prstGeom>
          <a:solidFill>
            <a:schemeClr val="accent1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Top of queue</a:t>
            </a:r>
          </a:p>
        </p:txBody>
      </p:sp>
      <p:cxnSp>
        <p:nvCxnSpPr>
          <p:cNvPr id="371747" name="AutoShape 35"/>
          <p:cNvCxnSpPr>
            <a:cxnSpLocks noChangeShapeType="1"/>
            <a:stCxn id="12293" idx="5"/>
            <a:endCxn id="12294" idx="1"/>
          </p:cNvCxnSpPr>
          <p:nvPr/>
        </p:nvCxnSpPr>
        <p:spPr bwMode="auto">
          <a:xfrm>
            <a:off x="4027489" y="1595439"/>
            <a:ext cx="1114425" cy="1101725"/>
          </a:xfrm>
          <a:prstGeom prst="straightConnector1">
            <a:avLst/>
          </a:prstGeom>
          <a:noFill/>
          <a:ln w="508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2325" name="Text Box 37"/>
          <p:cNvSpPr txBox="1">
            <a:spLocks noChangeArrowheads="1"/>
          </p:cNvSpPr>
          <p:nvPr/>
        </p:nvSpPr>
        <p:spPr bwMode="auto">
          <a:xfrm>
            <a:off x="3775076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12326" name="Text Box 38"/>
          <p:cNvSpPr txBox="1">
            <a:spLocks noChangeArrowheads="1"/>
          </p:cNvSpPr>
          <p:nvPr/>
        </p:nvSpPr>
        <p:spPr bwMode="auto">
          <a:xfrm>
            <a:off x="3733801" y="42672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12327" name="Text Box 39"/>
          <p:cNvSpPr txBox="1">
            <a:spLocks noChangeArrowheads="1"/>
          </p:cNvSpPr>
          <p:nvPr/>
        </p:nvSpPr>
        <p:spPr bwMode="auto">
          <a:xfrm>
            <a:off x="5070476" y="2971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12328" name="Text Box 40"/>
          <p:cNvSpPr txBox="1">
            <a:spLocks noChangeArrowheads="1"/>
          </p:cNvSpPr>
          <p:nvPr/>
        </p:nvSpPr>
        <p:spPr bwMode="auto">
          <a:xfrm>
            <a:off x="6137276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2</a:t>
            </a:r>
          </a:p>
        </p:txBody>
      </p:sp>
      <p:sp>
        <p:nvSpPr>
          <p:cNvPr id="371753" name="AutoShape 41"/>
          <p:cNvSpPr>
            <a:spLocks noChangeArrowheads="1"/>
          </p:cNvSpPr>
          <p:nvPr/>
        </p:nvSpPr>
        <p:spPr bwMode="auto">
          <a:xfrm>
            <a:off x="5715000" y="2438400"/>
            <a:ext cx="3200400" cy="685800"/>
          </a:xfrm>
          <a:prstGeom prst="leftArrowCallout">
            <a:avLst>
              <a:gd name="adj1" fmla="val 19444"/>
              <a:gd name="adj2" fmla="val 24769"/>
              <a:gd name="adj3" fmla="val 28259"/>
              <a:gd name="adj4" fmla="val 80593"/>
            </a:avLst>
          </a:prstGeom>
          <a:solidFill>
            <a:srgbClr val="C0C0C0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kumimoji="0" lang="en-US"/>
              <a:t>5 already discovered:</a:t>
            </a:r>
            <a:br>
              <a:rPr kumimoji="0" lang="en-US"/>
            </a:br>
            <a:r>
              <a:rPr kumimoji="0" lang="en-US"/>
              <a:t>don't enqueue</a:t>
            </a:r>
          </a:p>
        </p:txBody>
      </p:sp>
    </p:spTree>
    <p:extLst>
      <p:ext uri="{BB962C8B-B14F-4D97-AF65-F5344CB8AC3E}">
        <p14:creationId xmlns:p14="http://schemas.microsoft.com/office/powerpoint/2010/main" val="217419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753" grpId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>
            <a:spLocks noGrp="1" noChangeArrowheads="1"/>
          </p:cNvSpPr>
          <p:nvPr>
            <p:ph type="title"/>
          </p:nvPr>
        </p:nvSpPr>
        <p:spPr>
          <a:xfrm>
            <a:off x="1897553" y="158751"/>
            <a:ext cx="7543800" cy="853336"/>
          </a:xfrm>
        </p:spPr>
        <p:txBody>
          <a:bodyPr/>
          <a:lstStyle/>
          <a:p>
            <a:r>
              <a:rPr lang="en-US" dirty="0" smtClean="0"/>
              <a:t>Breadth First Search</a:t>
            </a:r>
          </a:p>
        </p:txBody>
      </p:sp>
      <p:sp>
        <p:nvSpPr>
          <p:cNvPr id="39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BE18BB-800D-4069-BB45-4F0C67D0B71D}" type="slidenum">
              <a:rPr lang="en-US"/>
              <a:pPr>
                <a:defRPr/>
              </a:pPr>
              <a:t>21</a:t>
            </a:fld>
            <a:endParaRPr lang="en-US" sz="1400"/>
          </a:p>
        </p:txBody>
      </p:sp>
      <p:sp>
        <p:nvSpPr>
          <p:cNvPr id="13316" name="Oval 3"/>
          <p:cNvSpPr>
            <a:spLocks noChangeAspect="1" noChangeArrowheads="1"/>
          </p:cNvSpPr>
          <p:nvPr/>
        </p:nvSpPr>
        <p:spPr bwMode="auto">
          <a:xfrm>
            <a:off x="2743201" y="2668589"/>
            <a:ext cx="250825" cy="250825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13317" name="Oval 4"/>
          <p:cNvSpPr>
            <a:spLocks noChangeAspect="1" noChangeArrowheads="1"/>
          </p:cNvSpPr>
          <p:nvPr/>
        </p:nvSpPr>
        <p:spPr bwMode="auto">
          <a:xfrm>
            <a:off x="3813176" y="1371601"/>
            <a:ext cx="250825" cy="252413"/>
          </a:xfrm>
          <a:prstGeom prst="ellipse">
            <a:avLst/>
          </a:prstGeom>
          <a:solidFill>
            <a:schemeClr val="accent1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318" name="Oval 5"/>
          <p:cNvSpPr>
            <a:spLocks noChangeAspect="1" noChangeArrowheads="1"/>
          </p:cNvSpPr>
          <p:nvPr/>
        </p:nvSpPr>
        <p:spPr bwMode="auto">
          <a:xfrm>
            <a:off x="5105401" y="2668589"/>
            <a:ext cx="250825" cy="250825"/>
          </a:xfrm>
          <a:prstGeom prst="ellipse">
            <a:avLst/>
          </a:prstGeom>
          <a:solidFill>
            <a:srgbClr val="003399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13319" name="AutoShape 6"/>
          <p:cNvCxnSpPr>
            <a:cxnSpLocks noChangeShapeType="1"/>
            <a:stCxn id="13316" idx="7"/>
            <a:endCxn id="13317" idx="3"/>
          </p:cNvCxnSpPr>
          <p:nvPr/>
        </p:nvCxnSpPr>
        <p:spPr bwMode="auto">
          <a:xfrm flipV="1">
            <a:off x="2957514" y="1595439"/>
            <a:ext cx="892175" cy="1101725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320" name="AutoShape 7"/>
          <p:cNvCxnSpPr>
            <a:cxnSpLocks noChangeShapeType="1"/>
            <a:stCxn id="13316" idx="6"/>
            <a:endCxn id="13318" idx="2"/>
          </p:cNvCxnSpPr>
          <p:nvPr/>
        </p:nvCxnSpPr>
        <p:spPr bwMode="auto">
          <a:xfrm>
            <a:off x="3001963" y="2794000"/>
            <a:ext cx="2095500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321" name="AutoShape 8"/>
          <p:cNvCxnSpPr>
            <a:cxnSpLocks noChangeShapeType="1"/>
            <a:stCxn id="13317" idx="6"/>
            <a:endCxn id="13323" idx="2"/>
          </p:cNvCxnSpPr>
          <p:nvPr/>
        </p:nvCxnSpPr>
        <p:spPr bwMode="auto">
          <a:xfrm>
            <a:off x="4071939" y="1498600"/>
            <a:ext cx="209232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322" name="AutoShape 9"/>
          <p:cNvCxnSpPr>
            <a:cxnSpLocks noChangeShapeType="1"/>
            <a:stCxn id="13317" idx="5"/>
            <a:endCxn id="13318" idx="1"/>
          </p:cNvCxnSpPr>
          <p:nvPr/>
        </p:nvCxnSpPr>
        <p:spPr bwMode="auto">
          <a:xfrm>
            <a:off x="4027489" y="1595439"/>
            <a:ext cx="1114425" cy="1101725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3323" name="Oval 10"/>
          <p:cNvSpPr>
            <a:spLocks noChangeAspect="1" noChangeArrowheads="1"/>
          </p:cNvSpPr>
          <p:nvPr/>
        </p:nvSpPr>
        <p:spPr bwMode="auto">
          <a:xfrm>
            <a:off x="6172201" y="1371601"/>
            <a:ext cx="250825" cy="252413"/>
          </a:xfrm>
          <a:prstGeom prst="ellipse">
            <a:avLst/>
          </a:prstGeom>
          <a:solidFill>
            <a:srgbClr val="003399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3324" name="Oval 11"/>
          <p:cNvSpPr>
            <a:spLocks noChangeAspect="1" noChangeArrowheads="1"/>
          </p:cNvSpPr>
          <p:nvPr/>
        </p:nvSpPr>
        <p:spPr bwMode="auto">
          <a:xfrm>
            <a:off x="7543801" y="2668589"/>
            <a:ext cx="250825" cy="250825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7</a:t>
            </a:r>
          </a:p>
        </p:txBody>
      </p:sp>
      <p:cxnSp>
        <p:nvCxnSpPr>
          <p:cNvPr id="13325" name="AutoShape 12"/>
          <p:cNvCxnSpPr>
            <a:cxnSpLocks noChangeShapeType="1"/>
            <a:stCxn id="13328" idx="3"/>
            <a:endCxn id="13324" idx="7"/>
          </p:cNvCxnSpPr>
          <p:nvPr/>
        </p:nvCxnSpPr>
        <p:spPr bwMode="auto">
          <a:xfrm flipH="1">
            <a:off x="7758114" y="1595439"/>
            <a:ext cx="1171575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326" name="AutoShape 13"/>
          <p:cNvCxnSpPr>
            <a:cxnSpLocks noChangeShapeType="1"/>
            <a:stCxn id="13324" idx="2"/>
            <a:endCxn id="13318" idx="6"/>
          </p:cNvCxnSpPr>
          <p:nvPr/>
        </p:nvCxnSpPr>
        <p:spPr bwMode="auto">
          <a:xfrm flipH="1">
            <a:off x="5364163" y="2794000"/>
            <a:ext cx="21717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327" name="AutoShape 14"/>
          <p:cNvCxnSpPr>
            <a:cxnSpLocks noChangeShapeType="1"/>
            <a:stCxn id="13334" idx="0"/>
            <a:endCxn id="13328" idx="4"/>
          </p:cNvCxnSpPr>
          <p:nvPr/>
        </p:nvCxnSpPr>
        <p:spPr bwMode="auto">
          <a:xfrm flipV="1">
            <a:off x="9018588" y="1631951"/>
            <a:ext cx="0" cy="22463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3328" name="Oval 15"/>
          <p:cNvSpPr>
            <a:spLocks noChangeAspect="1" noChangeArrowheads="1"/>
          </p:cNvSpPr>
          <p:nvPr/>
        </p:nvSpPr>
        <p:spPr bwMode="auto">
          <a:xfrm>
            <a:off x="8893176" y="1371601"/>
            <a:ext cx="250825" cy="252413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8</a:t>
            </a:r>
          </a:p>
        </p:txBody>
      </p:sp>
      <p:cxnSp>
        <p:nvCxnSpPr>
          <p:cNvPr id="13329" name="AutoShape 16"/>
          <p:cNvCxnSpPr>
            <a:cxnSpLocks noChangeShapeType="1"/>
            <a:stCxn id="13323" idx="6"/>
            <a:endCxn id="13328" idx="2"/>
          </p:cNvCxnSpPr>
          <p:nvPr/>
        </p:nvCxnSpPr>
        <p:spPr bwMode="auto">
          <a:xfrm>
            <a:off x="6430964" y="1498600"/>
            <a:ext cx="24542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330" name="AutoShape 17"/>
          <p:cNvCxnSpPr>
            <a:cxnSpLocks noChangeShapeType="1"/>
            <a:stCxn id="13323" idx="5"/>
            <a:endCxn id="13324" idx="1"/>
          </p:cNvCxnSpPr>
          <p:nvPr/>
        </p:nvCxnSpPr>
        <p:spPr bwMode="auto">
          <a:xfrm>
            <a:off x="6386513" y="1595439"/>
            <a:ext cx="1193800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3331" name="Oval 18"/>
          <p:cNvSpPr>
            <a:spLocks noChangeAspect="1" noChangeArrowheads="1"/>
          </p:cNvSpPr>
          <p:nvPr/>
        </p:nvSpPr>
        <p:spPr bwMode="auto">
          <a:xfrm>
            <a:off x="3813176" y="3886201"/>
            <a:ext cx="250825" cy="252413"/>
          </a:xfrm>
          <a:prstGeom prst="ellipse">
            <a:avLst/>
          </a:prstGeom>
          <a:solidFill>
            <a:srgbClr val="003399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3332" name="AutoShape 19"/>
          <p:cNvCxnSpPr>
            <a:cxnSpLocks noChangeShapeType="1"/>
            <a:stCxn id="13331" idx="6"/>
            <a:endCxn id="13333" idx="2"/>
          </p:cNvCxnSpPr>
          <p:nvPr/>
        </p:nvCxnSpPr>
        <p:spPr bwMode="auto">
          <a:xfrm>
            <a:off x="4071939" y="4013200"/>
            <a:ext cx="20923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3333" name="Oval 20"/>
          <p:cNvSpPr>
            <a:spLocks noChangeAspect="1" noChangeArrowheads="1"/>
          </p:cNvSpPr>
          <p:nvPr/>
        </p:nvSpPr>
        <p:spPr bwMode="auto">
          <a:xfrm>
            <a:off x="6172201" y="3886201"/>
            <a:ext cx="250825" cy="252413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6</a:t>
            </a:r>
          </a:p>
        </p:txBody>
      </p:sp>
      <p:sp>
        <p:nvSpPr>
          <p:cNvPr id="13334" name="Oval 21"/>
          <p:cNvSpPr>
            <a:spLocks noChangeAspect="1" noChangeArrowheads="1"/>
          </p:cNvSpPr>
          <p:nvPr/>
        </p:nvSpPr>
        <p:spPr bwMode="auto">
          <a:xfrm>
            <a:off x="8893176" y="3886201"/>
            <a:ext cx="250825" cy="252413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9</a:t>
            </a:r>
          </a:p>
        </p:txBody>
      </p:sp>
      <p:cxnSp>
        <p:nvCxnSpPr>
          <p:cNvPr id="13335" name="AutoShape 22"/>
          <p:cNvCxnSpPr>
            <a:cxnSpLocks noChangeShapeType="1"/>
            <a:stCxn id="13333" idx="6"/>
            <a:endCxn id="13334" idx="2"/>
          </p:cNvCxnSpPr>
          <p:nvPr/>
        </p:nvCxnSpPr>
        <p:spPr bwMode="auto">
          <a:xfrm>
            <a:off x="6430964" y="4013200"/>
            <a:ext cx="24542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336" name="AutoShape 23"/>
          <p:cNvCxnSpPr>
            <a:cxnSpLocks noChangeShapeType="1"/>
            <a:stCxn id="13316" idx="5"/>
            <a:endCxn id="13331" idx="1"/>
          </p:cNvCxnSpPr>
          <p:nvPr/>
        </p:nvCxnSpPr>
        <p:spPr bwMode="auto">
          <a:xfrm>
            <a:off x="2957514" y="2890839"/>
            <a:ext cx="892175" cy="1023937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337" name="AutoShape 24"/>
          <p:cNvCxnSpPr>
            <a:cxnSpLocks noChangeShapeType="1"/>
            <a:stCxn id="13331" idx="7"/>
            <a:endCxn id="13318" idx="3"/>
          </p:cNvCxnSpPr>
          <p:nvPr/>
        </p:nvCxnSpPr>
        <p:spPr bwMode="auto">
          <a:xfrm flipV="1">
            <a:off x="4027489" y="2890839"/>
            <a:ext cx="1114425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338" name="AutoShape 25"/>
          <p:cNvCxnSpPr>
            <a:cxnSpLocks noChangeShapeType="1"/>
            <a:stCxn id="13318" idx="5"/>
            <a:endCxn id="13333" idx="1"/>
          </p:cNvCxnSpPr>
          <p:nvPr/>
        </p:nvCxnSpPr>
        <p:spPr bwMode="auto">
          <a:xfrm>
            <a:off x="5319713" y="2890839"/>
            <a:ext cx="889000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339" name="AutoShape 26"/>
          <p:cNvCxnSpPr>
            <a:cxnSpLocks noChangeShapeType="1"/>
            <a:stCxn id="13334" idx="1"/>
            <a:endCxn id="13324" idx="5"/>
          </p:cNvCxnSpPr>
          <p:nvPr/>
        </p:nvCxnSpPr>
        <p:spPr bwMode="auto">
          <a:xfrm flipH="1" flipV="1">
            <a:off x="7758114" y="2890839"/>
            <a:ext cx="1171575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340" name="AutoShape 27"/>
          <p:cNvCxnSpPr>
            <a:cxnSpLocks noChangeShapeType="1"/>
            <a:stCxn id="13333" idx="7"/>
            <a:endCxn id="13324" idx="3"/>
          </p:cNvCxnSpPr>
          <p:nvPr/>
        </p:nvCxnSpPr>
        <p:spPr bwMode="auto">
          <a:xfrm flipV="1">
            <a:off x="6386513" y="2890839"/>
            <a:ext cx="1193800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341" name="AutoShape 28"/>
          <p:cNvCxnSpPr>
            <a:cxnSpLocks noChangeShapeType="1"/>
            <a:stCxn id="13323" idx="3"/>
            <a:endCxn id="13318" idx="7"/>
          </p:cNvCxnSpPr>
          <p:nvPr/>
        </p:nvCxnSpPr>
        <p:spPr bwMode="auto">
          <a:xfrm flipH="1">
            <a:off x="5319713" y="1595439"/>
            <a:ext cx="889000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3342" name="Text Box 29"/>
          <p:cNvSpPr txBox="1">
            <a:spLocks noChangeArrowheads="1"/>
          </p:cNvSpPr>
          <p:nvPr/>
        </p:nvSpPr>
        <p:spPr bwMode="auto">
          <a:xfrm>
            <a:off x="2362201" y="26670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0</a:t>
            </a:r>
          </a:p>
        </p:txBody>
      </p:sp>
      <p:sp>
        <p:nvSpPr>
          <p:cNvPr id="13343" name="Text Box 30"/>
          <p:cNvSpPr txBox="1">
            <a:spLocks noChangeArrowheads="1"/>
          </p:cNvSpPr>
          <p:nvPr/>
        </p:nvSpPr>
        <p:spPr bwMode="auto">
          <a:xfrm>
            <a:off x="2971800" y="5105400"/>
            <a:ext cx="1905000" cy="381000"/>
          </a:xfrm>
          <a:prstGeom prst="rect">
            <a:avLst/>
          </a:prstGeom>
          <a:solidFill>
            <a:schemeClr val="tx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Undiscovered</a:t>
            </a:r>
          </a:p>
        </p:txBody>
      </p:sp>
      <p:sp>
        <p:nvSpPr>
          <p:cNvPr id="13344" name="Text Box 31"/>
          <p:cNvSpPr txBox="1">
            <a:spLocks noChangeArrowheads="1"/>
          </p:cNvSpPr>
          <p:nvPr/>
        </p:nvSpPr>
        <p:spPr bwMode="auto">
          <a:xfrm>
            <a:off x="2971800" y="5486400"/>
            <a:ext cx="1905000" cy="381000"/>
          </a:xfrm>
          <a:prstGeom prst="rect">
            <a:avLst/>
          </a:prstGeom>
          <a:solidFill>
            <a:srgbClr val="003399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Discovered</a:t>
            </a:r>
          </a:p>
        </p:txBody>
      </p:sp>
      <p:sp>
        <p:nvSpPr>
          <p:cNvPr id="13345" name="Text Box 32"/>
          <p:cNvSpPr txBox="1">
            <a:spLocks noChangeArrowheads="1"/>
          </p:cNvSpPr>
          <p:nvPr/>
        </p:nvSpPr>
        <p:spPr bwMode="auto">
          <a:xfrm>
            <a:off x="2971800" y="6248400"/>
            <a:ext cx="1905000" cy="381000"/>
          </a:xfrm>
          <a:prstGeom prst="rect">
            <a:avLst/>
          </a:prstGeom>
          <a:solidFill>
            <a:srgbClr val="006600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Finished</a:t>
            </a:r>
          </a:p>
        </p:txBody>
      </p:sp>
      <p:sp>
        <p:nvSpPr>
          <p:cNvPr id="13346" name="Text Box 33"/>
          <p:cNvSpPr txBox="1">
            <a:spLocks noChangeArrowheads="1"/>
          </p:cNvSpPr>
          <p:nvPr/>
        </p:nvSpPr>
        <p:spPr bwMode="auto">
          <a:xfrm>
            <a:off x="5562600" y="5410200"/>
            <a:ext cx="4191000" cy="381000"/>
          </a:xfrm>
          <a:prstGeom prst="rect">
            <a:avLst/>
          </a:prstGeom>
          <a:solidFill>
            <a:schemeClr val="accent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/>
              <a:t> Queue:  2 3 5 4  </a:t>
            </a:r>
          </a:p>
        </p:txBody>
      </p:sp>
      <p:sp>
        <p:nvSpPr>
          <p:cNvPr id="13347" name="Text Box 34"/>
          <p:cNvSpPr txBox="1">
            <a:spLocks noChangeArrowheads="1"/>
          </p:cNvSpPr>
          <p:nvPr/>
        </p:nvSpPr>
        <p:spPr bwMode="auto">
          <a:xfrm>
            <a:off x="2971800" y="5867400"/>
            <a:ext cx="1905000" cy="381000"/>
          </a:xfrm>
          <a:prstGeom prst="rect">
            <a:avLst/>
          </a:prstGeom>
          <a:solidFill>
            <a:schemeClr val="accent1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Top of queue</a:t>
            </a:r>
          </a:p>
        </p:txBody>
      </p:sp>
      <p:sp>
        <p:nvSpPr>
          <p:cNvPr id="13348" name="Text Box 36"/>
          <p:cNvSpPr txBox="1">
            <a:spLocks noChangeArrowheads="1"/>
          </p:cNvSpPr>
          <p:nvPr/>
        </p:nvSpPr>
        <p:spPr bwMode="auto">
          <a:xfrm>
            <a:off x="3775076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13349" name="Text Box 37"/>
          <p:cNvSpPr txBox="1">
            <a:spLocks noChangeArrowheads="1"/>
          </p:cNvSpPr>
          <p:nvPr/>
        </p:nvSpPr>
        <p:spPr bwMode="auto">
          <a:xfrm>
            <a:off x="3733801" y="42672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13350" name="Text Box 38"/>
          <p:cNvSpPr txBox="1">
            <a:spLocks noChangeArrowheads="1"/>
          </p:cNvSpPr>
          <p:nvPr/>
        </p:nvSpPr>
        <p:spPr bwMode="auto">
          <a:xfrm>
            <a:off x="5070476" y="2971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13351" name="Text Box 39"/>
          <p:cNvSpPr txBox="1">
            <a:spLocks noChangeArrowheads="1"/>
          </p:cNvSpPr>
          <p:nvPr/>
        </p:nvSpPr>
        <p:spPr bwMode="auto">
          <a:xfrm>
            <a:off x="6137276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85117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2"/>
          <p:cNvSpPr>
            <a:spLocks noGrp="1" noChangeArrowheads="1"/>
          </p:cNvSpPr>
          <p:nvPr>
            <p:ph type="title"/>
          </p:nvPr>
        </p:nvSpPr>
        <p:spPr>
          <a:xfrm>
            <a:off x="1897553" y="158751"/>
            <a:ext cx="7543800" cy="853336"/>
          </a:xfrm>
        </p:spPr>
        <p:txBody>
          <a:bodyPr/>
          <a:lstStyle/>
          <a:p>
            <a:r>
              <a:rPr lang="en-US" dirty="0" smtClean="0"/>
              <a:t>Breadth First Search</a:t>
            </a:r>
          </a:p>
        </p:txBody>
      </p:sp>
      <p:sp>
        <p:nvSpPr>
          <p:cNvPr id="40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BAC238-4E97-4551-ABD8-3D36857111DE}" type="slidenum">
              <a:rPr lang="en-US"/>
              <a:pPr>
                <a:defRPr/>
              </a:pPr>
              <a:t>22</a:t>
            </a:fld>
            <a:endParaRPr lang="en-US" sz="1400"/>
          </a:p>
        </p:txBody>
      </p:sp>
      <p:sp>
        <p:nvSpPr>
          <p:cNvPr id="14340" name="Oval 3"/>
          <p:cNvSpPr>
            <a:spLocks noChangeAspect="1" noChangeArrowheads="1"/>
          </p:cNvSpPr>
          <p:nvPr/>
        </p:nvSpPr>
        <p:spPr bwMode="auto">
          <a:xfrm>
            <a:off x="2743201" y="2668589"/>
            <a:ext cx="250825" cy="250825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14341" name="Oval 4"/>
          <p:cNvSpPr>
            <a:spLocks noChangeAspect="1" noChangeArrowheads="1"/>
          </p:cNvSpPr>
          <p:nvPr/>
        </p:nvSpPr>
        <p:spPr bwMode="auto">
          <a:xfrm>
            <a:off x="3813176" y="13716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342" name="Oval 5"/>
          <p:cNvSpPr>
            <a:spLocks noChangeAspect="1" noChangeArrowheads="1"/>
          </p:cNvSpPr>
          <p:nvPr/>
        </p:nvSpPr>
        <p:spPr bwMode="auto">
          <a:xfrm>
            <a:off x="5105401" y="2668589"/>
            <a:ext cx="250825" cy="250825"/>
          </a:xfrm>
          <a:prstGeom prst="ellipse">
            <a:avLst/>
          </a:prstGeom>
          <a:solidFill>
            <a:srgbClr val="003399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14343" name="AutoShape 6"/>
          <p:cNvCxnSpPr>
            <a:cxnSpLocks noChangeShapeType="1"/>
            <a:stCxn id="14340" idx="7"/>
            <a:endCxn id="14341" idx="3"/>
          </p:cNvCxnSpPr>
          <p:nvPr/>
        </p:nvCxnSpPr>
        <p:spPr bwMode="auto">
          <a:xfrm flipV="1">
            <a:off x="2957514" y="1595439"/>
            <a:ext cx="892175" cy="1101725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4344" name="AutoShape 7"/>
          <p:cNvCxnSpPr>
            <a:cxnSpLocks noChangeShapeType="1"/>
            <a:stCxn id="14340" idx="6"/>
            <a:endCxn id="14342" idx="2"/>
          </p:cNvCxnSpPr>
          <p:nvPr/>
        </p:nvCxnSpPr>
        <p:spPr bwMode="auto">
          <a:xfrm>
            <a:off x="3001963" y="2794000"/>
            <a:ext cx="2095500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4345" name="AutoShape 8"/>
          <p:cNvCxnSpPr>
            <a:cxnSpLocks noChangeShapeType="1"/>
            <a:stCxn id="14341" idx="6"/>
            <a:endCxn id="14347" idx="2"/>
          </p:cNvCxnSpPr>
          <p:nvPr/>
        </p:nvCxnSpPr>
        <p:spPr bwMode="auto">
          <a:xfrm>
            <a:off x="4071939" y="1498600"/>
            <a:ext cx="209232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4346" name="AutoShape 9"/>
          <p:cNvCxnSpPr>
            <a:cxnSpLocks noChangeShapeType="1"/>
            <a:stCxn id="14341" idx="5"/>
            <a:endCxn id="14342" idx="1"/>
          </p:cNvCxnSpPr>
          <p:nvPr/>
        </p:nvCxnSpPr>
        <p:spPr bwMode="auto">
          <a:xfrm>
            <a:off x="4027489" y="1595439"/>
            <a:ext cx="1114425" cy="1101725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4347" name="Oval 10"/>
          <p:cNvSpPr>
            <a:spLocks noChangeAspect="1" noChangeArrowheads="1"/>
          </p:cNvSpPr>
          <p:nvPr/>
        </p:nvSpPr>
        <p:spPr bwMode="auto">
          <a:xfrm>
            <a:off x="6172201" y="1371601"/>
            <a:ext cx="250825" cy="252413"/>
          </a:xfrm>
          <a:prstGeom prst="ellipse">
            <a:avLst/>
          </a:prstGeom>
          <a:solidFill>
            <a:srgbClr val="003399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4348" name="Oval 11"/>
          <p:cNvSpPr>
            <a:spLocks noChangeAspect="1" noChangeArrowheads="1"/>
          </p:cNvSpPr>
          <p:nvPr/>
        </p:nvSpPr>
        <p:spPr bwMode="auto">
          <a:xfrm>
            <a:off x="7543801" y="2668589"/>
            <a:ext cx="250825" cy="250825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7</a:t>
            </a:r>
          </a:p>
        </p:txBody>
      </p:sp>
      <p:cxnSp>
        <p:nvCxnSpPr>
          <p:cNvPr id="14349" name="AutoShape 12"/>
          <p:cNvCxnSpPr>
            <a:cxnSpLocks noChangeShapeType="1"/>
            <a:stCxn id="14352" idx="3"/>
            <a:endCxn id="14348" idx="7"/>
          </p:cNvCxnSpPr>
          <p:nvPr/>
        </p:nvCxnSpPr>
        <p:spPr bwMode="auto">
          <a:xfrm flipH="1">
            <a:off x="7758114" y="1595439"/>
            <a:ext cx="1171575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4350" name="AutoShape 13"/>
          <p:cNvCxnSpPr>
            <a:cxnSpLocks noChangeShapeType="1"/>
            <a:stCxn id="14348" idx="2"/>
            <a:endCxn id="14342" idx="6"/>
          </p:cNvCxnSpPr>
          <p:nvPr/>
        </p:nvCxnSpPr>
        <p:spPr bwMode="auto">
          <a:xfrm flipH="1">
            <a:off x="5364163" y="2794000"/>
            <a:ext cx="21717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4351" name="AutoShape 14"/>
          <p:cNvCxnSpPr>
            <a:cxnSpLocks noChangeShapeType="1"/>
            <a:stCxn id="14358" idx="0"/>
            <a:endCxn id="14352" idx="4"/>
          </p:cNvCxnSpPr>
          <p:nvPr/>
        </p:nvCxnSpPr>
        <p:spPr bwMode="auto">
          <a:xfrm flipV="1">
            <a:off x="9018588" y="1631951"/>
            <a:ext cx="0" cy="22463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4352" name="Oval 15"/>
          <p:cNvSpPr>
            <a:spLocks noChangeAspect="1" noChangeArrowheads="1"/>
          </p:cNvSpPr>
          <p:nvPr/>
        </p:nvSpPr>
        <p:spPr bwMode="auto">
          <a:xfrm>
            <a:off x="8893176" y="1371601"/>
            <a:ext cx="250825" cy="252413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8</a:t>
            </a:r>
          </a:p>
        </p:txBody>
      </p:sp>
      <p:cxnSp>
        <p:nvCxnSpPr>
          <p:cNvPr id="14353" name="AutoShape 16"/>
          <p:cNvCxnSpPr>
            <a:cxnSpLocks noChangeShapeType="1"/>
            <a:stCxn id="14347" idx="6"/>
            <a:endCxn id="14352" idx="2"/>
          </p:cNvCxnSpPr>
          <p:nvPr/>
        </p:nvCxnSpPr>
        <p:spPr bwMode="auto">
          <a:xfrm>
            <a:off x="6430964" y="1498600"/>
            <a:ext cx="24542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4354" name="AutoShape 17"/>
          <p:cNvCxnSpPr>
            <a:cxnSpLocks noChangeShapeType="1"/>
            <a:stCxn id="14347" idx="5"/>
            <a:endCxn id="14348" idx="1"/>
          </p:cNvCxnSpPr>
          <p:nvPr/>
        </p:nvCxnSpPr>
        <p:spPr bwMode="auto">
          <a:xfrm>
            <a:off x="6386513" y="1595439"/>
            <a:ext cx="1193800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4355" name="Oval 18"/>
          <p:cNvSpPr>
            <a:spLocks noChangeAspect="1" noChangeArrowheads="1"/>
          </p:cNvSpPr>
          <p:nvPr/>
        </p:nvSpPr>
        <p:spPr bwMode="auto">
          <a:xfrm>
            <a:off x="3813176" y="3886201"/>
            <a:ext cx="250825" cy="252413"/>
          </a:xfrm>
          <a:prstGeom prst="ellipse">
            <a:avLst/>
          </a:prstGeom>
          <a:solidFill>
            <a:schemeClr val="accent1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4356" name="AutoShape 19"/>
          <p:cNvCxnSpPr>
            <a:cxnSpLocks noChangeShapeType="1"/>
            <a:stCxn id="14355" idx="6"/>
            <a:endCxn id="14357" idx="2"/>
          </p:cNvCxnSpPr>
          <p:nvPr/>
        </p:nvCxnSpPr>
        <p:spPr bwMode="auto">
          <a:xfrm>
            <a:off x="4071939" y="4013200"/>
            <a:ext cx="20923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4357" name="Oval 20"/>
          <p:cNvSpPr>
            <a:spLocks noChangeAspect="1" noChangeArrowheads="1"/>
          </p:cNvSpPr>
          <p:nvPr/>
        </p:nvSpPr>
        <p:spPr bwMode="auto">
          <a:xfrm>
            <a:off x="6172201" y="3886201"/>
            <a:ext cx="250825" cy="252413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6</a:t>
            </a:r>
          </a:p>
        </p:txBody>
      </p:sp>
      <p:sp>
        <p:nvSpPr>
          <p:cNvPr id="14358" name="Oval 21"/>
          <p:cNvSpPr>
            <a:spLocks noChangeAspect="1" noChangeArrowheads="1"/>
          </p:cNvSpPr>
          <p:nvPr/>
        </p:nvSpPr>
        <p:spPr bwMode="auto">
          <a:xfrm>
            <a:off x="8893176" y="3886201"/>
            <a:ext cx="250825" cy="252413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9</a:t>
            </a:r>
          </a:p>
        </p:txBody>
      </p:sp>
      <p:cxnSp>
        <p:nvCxnSpPr>
          <p:cNvPr id="14359" name="AutoShape 22"/>
          <p:cNvCxnSpPr>
            <a:cxnSpLocks noChangeShapeType="1"/>
            <a:stCxn id="14357" idx="6"/>
            <a:endCxn id="14358" idx="2"/>
          </p:cNvCxnSpPr>
          <p:nvPr/>
        </p:nvCxnSpPr>
        <p:spPr bwMode="auto">
          <a:xfrm>
            <a:off x="6430964" y="4013200"/>
            <a:ext cx="24542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4360" name="AutoShape 23"/>
          <p:cNvCxnSpPr>
            <a:cxnSpLocks noChangeShapeType="1"/>
            <a:stCxn id="14340" idx="5"/>
            <a:endCxn id="14355" idx="1"/>
          </p:cNvCxnSpPr>
          <p:nvPr/>
        </p:nvCxnSpPr>
        <p:spPr bwMode="auto">
          <a:xfrm>
            <a:off x="2957514" y="2890839"/>
            <a:ext cx="892175" cy="1023937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4361" name="AutoShape 24"/>
          <p:cNvCxnSpPr>
            <a:cxnSpLocks noChangeShapeType="1"/>
            <a:stCxn id="14355" idx="7"/>
            <a:endCxn id="14342" idx="3"/>
          </p:cNvCxnSpPr>
          <p:nvPr/>
        </p:nvCxnSpPr>
        <p:spPr bwMode="auto">
          <a:xfrm flipV="1">
            <a:off x="4027489" y="2890839"/>
            <a:ext cx="1114425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4362" name="AutoShape 25"/>
          <p:cNvCxnSpPr>
            <a:cxnSpLocks noChangeShapeType="1"/>
            <a:stCxn id="14342" idx="5"/>
            <a:endCxn id="14357" idx="1"/>
          </p:cNvCxnSpPr>
          <p:nvPr/>
        </p:nvCxnSpPr>
        <p:spPr bwMode="auto">
          <a:xfrm>
            <a:off x="5319713" y="2890839"/>
            <a:ext cx="889000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4363" name="AutoShape 26"/>
          <p:cNvCxnSpPr>
            <a:cxnSpLocks noChangeShapeType="1"/>
            <a:stCxn id="14358" idx="1"/>
            <a:endCxn id="14348" idx="5"/>
          </p:cNvCxnSpPr>
          <p:nvPr/>
        </p:nvCxnSpPr>
        <p:spPr bwMode="auto">
          <a:xfrm flipH="1" flipV="1">
            <a:off x="7758114" y="2890839"/>
            <a:ext cx="1171575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4364" name="AutoShape 27"/>
          <p:cNvCxnSpPr>
            <a:cxnSpLocks noChangeShapeType="1"/>
            <a:stCxn id="14357" idx="7"/>
            <a:endCxn id="14348" idx="3"/>
          </p:cNvCxnSpPr>
          <p:nvPr/>
        </p:nvCxnSpPr>
        <p:spPr bwMode="auto">
          <a:xfrm flipV="1">
            <a:off x="6386513" y="2890839"/>
            <a:ext cx="1193800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4365" name="AutoShape 28"/>
          <p:cNvCxnSpPr>
            <a:cxnSpLocks noChangeShapeType="1"/>
            <a:stCxn id="14347" idx="3"/>
            <a:endCxn id="14342" idx="7"/>
          </p:cNvCxnSpPr>
          <p:nvPr/>
        </p:nvCxnSpPr>
        <p:spPr bwMode="auto">
          <a:xfrm flipH="1">
            <a:off x="5319713" y="1595439"/>
            <a:ext cx="889000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4366" name="Text Box 29"/>
          <p:cNvSpPr txBox="1">
            <a:spLocks noChangeArrowheads="1"/>
          </p:cNvSpPr>
          <p:nvPr/>
        </p:nvSpPr>
        <p:spPr bwMode="auto">
          <a:xfrm>
            <a:off x="2362201" y="26670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0</a:t>
            </a:r>
          </a:p>
        </p:txBody>
      </p:sp>
      <p:sp>
        <p:nvSpPr>
          <p:cNvPr id="14367" name="Text Box 30"/>
          <p:cNvSpPr txBox="1">
            <a:spLocks noChangeArrowheads="1"/>
          </p:cNvSpPr>
          <p:nvPr/>
        </p:nvSpPr>
        <p:spPr bwMode="auto">
          <a:xfrm>
            <a:off x="2971800" y="5105400"/>
            <a:ext cx="1905000" cy="381000"/>
          </a:xfrm>
          <a:prstGeom prst="rect">
            <a:avLst/>
          </a:prstGeom>
          <a:solidFill>
            <a:schemeClr val="tx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Undiscovered</a:t>
            </a:r>
          </a:p>
        </p:txBody>
      </p:sp>
      <p:sp>
        <p:nvSpPr>
          <p:cNvPr id="14368" name="Text Box 31"/>
          <p:cNvSpPr txBox="1">
            <a:spLocks noChangeArrowheads="1"/>
          </p:cNvSpPr>
          <p:nvPr/>
        </p:nvSpPr>
        <p:spPr bwMode="auto">
          <a:xfrm>
            <a:off x="2971800" y="5486400"/>
            <a:ext cx="1905000" cy="381000"/>
          </a:xfrm>
          <a:prstGeom prst="rect">
            <a:avLst/>
          </a:prstGeom>
          <a:solidFill>
            <a:srgbClr val="003399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Discovered</a:t>
            </a:r>
          </a:p>
        </p:txBody>
      </p:sp>
      <p:sp>
        <p:nvSpPr>
          <p:cNvPr id="14369" name="Text Box 32"/>
          <p:cNvSpPr txBox="1">
            <a:spLocks noChangeArrowheads="1"/>
          </p:cNvSpPr>
          <p:nvPr/>
        </p:nvSpPr>
        <p:spPr bwMode="auto">
          <a:xfrm>
            <a:off x="2971800" y="6248400"/>
            <a:ext cx="1905000" cy="381000"/>
          </a:xfrm>
          <a:prstGeom prst="rect">
            <a:avLst/>
          </a:prstGeom>
          <a:solidFill>
            <a:srgbClr val="006600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Finished</a:t>
            </a:r>
          </a:p>
        </p:txBody>
      </p:sp>
      <p:sp>
        <p:nvSpPr>
          <p:cNvPr id="14370" name="Text Box 33"/>
          <p:cNvSpPr txBox="1">
            <a:spLocks noChangeArrowheads="1"/>
          </p:cNvSpPr>
          <p:nvPr/>
        </p:nvSpPr>
        <p:spPr bwMode="auto">
          <a:xfrm>
            <a:off x="5562600" y="5410200"/>
            <a:ext cx="4191000" cy="381000"/>
          </a:xfrm>
          <a:prstGeom prst="rect">
            <a:avLst/>
          </a:prstGeom>
          <a:solidFill>
            <a:schemeClr val="accent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/>
              <a:t> Queue: 3 5 4  </a:t>
            </a:r>
          </a:p>
        </p:txBody>
      </p:sp>
      <p:sp>
        <p:nvSpPr>
          <p:cNvPr id="14371" name="Text Box 34"/>
          <p:cNvSpPr txBox="1">
            <a:spLocks noChangeArrowheads="1"/>
          </p:cNvSpPr>
          <p:nvPr/>
        </p:nvSpPr>
        <p:spPr bwMode="auto">
          <a:xfrm>
            <a:off x="2971800" y="5867400"/>
            <a:ext cx="1905000" cy="381000"/>
          </a:xfrm>
          <a:prstGeom prst="rect">
            <a:avLst/>
          </a:prstGeom>
          <a:solidFill>
            <a:schemeClr val="accent1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Top of queue</a:t>
            </a:r>
          </a:p>
        </p:txBody>
      </p:sp>
      <p:sp>
        <p:nvSpPr>
          <p:cNvPr id="14372" name="Text Box 35"/>
          <p:cNvSpPr txBox="1">
            <a:spLocks noChangeArrowheads="1"/>
          </p:cNvSpPr>
          <p:nvPr/>
        </p:nvSpPr>
        <p:spPr bwMode="auto">
          <a:xfrm>
            <a:off x="3775076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14373" name="Text Box 36"/>
          <p:cNvSpPr txBox="1">
            <a:spLocks noChangeArrowheads="1"/>
          </p:cNvSpPr>
          <p:nvPr/>
        </p:nvSpPr>
        <p:spPr bwMode="auto">
          <a:xfrm>
            <a:off x="3733801" y="42672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14374" name="Text Box 37"/>
          <p:cNvSpPr txBox="1">
            <a:spLocks noChangeArrowheads="1"/>
          </p:cNvSpPr>
          <p:nvPr/>
        </p:nvSpPr>
        <p:spPr bwMode="auto">
          <a:xfrm>
            <a:off x="5070476" y="2971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14375" name="Text Box 38"/>
          <p:cNvSpPr txBox="1">
            <a:spLocks noChangeArrowheads="1"/>
          </p:cNvSpPr>
          <p:nvPr/>
        </p:nvSpPr>
        <p:spPr bwMode="auto">
          <a:xfrm>
            <a:off x="6137276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2</a:t>
            </a:r>
          </a:p>
        </p:txBody>
      </p:sp>
      <p:cxnSp>
        <p:nvCxnSpPr>
          <p:cNvPr id="374823" name="AutoShape 39"/>
          <p:cNvCxnSpPr>
            <a:cxnSpLocks noChangeShapeType="1"/>
            <a:stCxn id="14355" idx="7"/>
            <a:endCxn id="14342" idx="3"/>
          </p:cNvCxnSpPr>
          <p:nvPr/>
        </p:nvCxnSpPr>
        <p:spPr bwMode="auto">
          <a:xfrm flipV="1">
            <a:off x="4027489" y="2890839"/>
            <a:ext cx="1114425" cy="1023937"/>
          </a:xfrm>
          <a:prstGeom prst="straightConnector1">
            <a:avLst/>
          </a:prstGeom>
          <a:noFill/>
          <a:ln w="508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2687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"/>
          <p:cNvSpPr>
            <a:spLocks noGrp="1" noChangeArrowheads="1"/>
          </p:cNvSpPr>
          <p:nvPr>
            <p:ph type="title"/>
          </p:nvPr>
        </p:nvSpPr>
        <p:spPr>
          <a:xfrm>
            <a:off x="1897553" y="158751"/>
            <a:ext cx="7543800" cy="853336"/>
          </a:xfrm>
        </p:spPr>
        <p:txBody>
          <a:bodyPr/>
          <a:lstStyle/>
          <a:p>
            <a:r>
              <a:rPr lang="en-US" dirty="0" smtClean="0"/>
              <a:t>Breadth First Search</a:t>
            </a:r>
          </a:p>
        </p:txBody>
      </p:sp>
      <p:sp>
        <p:nvSpPr>
          <p:cNvPr id="42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882477-C594-4720-8C7A-C69E77B90F12}" type="slidenum">
              <a:rPr lang="en-US"/>
              <a:pPr>
                <a:defRPr/>
              </a:pPr>
              <a:t>23</a:t>
            </a:fld>
            <a:endParaRPr lang="en-US" sz="1400"/>
          </a:p>
        </p:txBody>
      </p:sp>
      <p:sp>
        <p:nvSpPr>
          <p:cNvPr id="15364" name="Oval 3"/>
          <p:cNvSpPr>
            <a:spLocks noChangeAspect="1" noChangeArrowheads="1"/>
          </p:cNvSpPr>
          <p:nvPr/>
        </p:nvSpPr>
        <p:spPr bwMode="auto">
          <a:xfrm>
            <a:off x="2743201" y="2668589"/>
            <a:ext cx="250825" cy="250825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15365" name="Oval 4"/>
          <p:cNvSpPr>
            <a:spLocks noChangeAspect="1" noChangeArrowheads="1"/>
          </p:cNvSpPr>
          <p:nvPr/>
        </p:nvSpPr>
        <p:spPr bwMode="auto">
          <a:xfrm>
            <a:off x="3813176" y="13716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366" name="Oval 5"/>
          <p:cNvSpPr>
            <a:spLocks noChangeAspect="1" noChangeArrowheads="1"/>
          </p:cNvSpPr>
          <p:nvPr/>
        </p:nvSpPr>
        <p:spPr bwMode="auto">
          <a:xfrm>
            <a:off x="5105401" y="2668589"/>
            <a:ext cx="250825" cy="250825"/>
          </a:xfrm>
          <a:prstGeom prst="ellipse">
            <a:avLst/>
          </a:prstGeom>
          <a:solidFill>
            <a:srgbClr val="003399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15367" name="AutoShape 6"/>
          <p:cNvCxnSpPr>
            <a:cxnSpLocks noChangeShapeType="1"/>
            <a:stCxn id="15364" idx="7"/>
            <a:endCxn id="15365" idx="3"/>
          </p:cNvCxnSpPr>
          <p:nvPr/>
        </p:nvCxnSpPr>
        <p:spPr bwMode="auto">
          <a:xfrm flipV="1">
            <a:off x="2957514" y="1595439"/>
            <a:ext cx="892175" cy="1101725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5368" name="AutoShape 7"/>
          <p:cNvCxnSpPr>
            <a:cxnSpLocks noChangeShapeType="1"/>
            <a:stCxn id="15364" idx="6"/>
            <a:endCxn id="15366" idx="2"/>
          </p:cNvCxnSpPr>
          <p:nvPr/>
        </p:nvCxnSpPr>
        <p:spPr bwMode="auto">
          <a:xfrm>
            <a:off x="3001963" y="2794000"/>
            <a:ext cx="2095500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5369" name="AutoShape 8"/>
          <p:cNvCxnSpPr>
            <a:cxnSpLocks noChangeShapeType="1"/>
            <a:stCxn id="15365" idx="6"/>
            <a:endCxn id="15371" idx="2"/>
          </p:cNvCxnSpPr>
          <p:nvPr/>
        </p:nvCxnSpPr>
        <p:spPr bwMode="auto">
          <a:xfrm>
            <a:off x="4071939" y="1498600"/>
            <a:ext cx="209232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5370" name="AutoShape 9"/>
          <p:cNvCxnSpPr>
            <a:cxnSpLocks noChangeShapeType="1"/>
            <a:stCxn id="15365" idx="5"/>
            <a:endCxn id="15366" idx="1"/>
          </p:cNvCxnSpPr>
          <p:nvPr/>
        </p:nvCxnSpPr>
        <p:spPr bwMode="auto">
          <a:xfrm>
            <a:off x="4027489" y="1595439"/>
            <a:ext cx="1114425" cy="1101725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5371" name="Oval 10"/>
          <p:cNvSpPr>
            <a:spLocks noChangeAspect="1" noChangeArrowheads="1"/>
          </p:cNvSpPr>
          <p:nvPr/>
        </p:nvSpPr>
        <p:spPr bwMode="auto">
          <a:xfrm>
            <a:off x="6172201" y="1371601"/>
            <a:ext cx="250825" cy="252413"/>
          </a:xfrm>
          <a:prstGeom prst="ellipse">
            <a:avLst/>
          </a:prstGeom>
          <a:solidFill>
            <a:srgbClr val="003399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5372" name="Oval 11"/>
          <p:cNvSpPr>
            <a:spLocks noChangeAspect="1" noChangeArrowheads="1"/>
          </p:cNvSpPr>
          <p:nvPr/>
        </p:nvSpPr>
        <p:spPr bwMode="auto">
          <a:xfrm>
            <a:off x="7543801" y="2668589"/>
            <a:ext cx="250825" cy="250825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7</a:t>
            </a:r>
          </a:p>
        </p:txBody>
      </p:sp>
      <p:cxnSp>
        <p:nvCxnSpPr>
          <p:cNvPr id="15373" name="AutoShape 12"/>
          <p:cNvCxnSpPr>
            <a:cxnSpLocks noChangeShapeType="1"/>
            <a:stCxn id="15376" idx="3"/>
            <a:endCxn id="15372" idx="7"/>
          </p:cNvCxnSpPr>
          <p:nvPr/>
        </p:nvCxnSpPr>
        <p:spPr bwMode="auto">
          <a:xfrm flipH="1">
            <a:off x="7758114" y="1595439"/>
            <a:ext cx="1171575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5374" name="AutoShape 13"/>
          <p:cNvCxnSpPr>
            <a:cxnSpLocks noChangeShapeType="1"/>
            <a:stCxn id="15372" idx="2"/>
            <a:endCxn id="15366" idx="6"/>
          </p:cNvCxnSpPr>
          <p:nvPr/>
        </p:nvCxnSpPr>
        <p:spPr bwMode="auto">
          <a:xfrm flipH="1">
            <a:off x="5364163" y="2794000"/>
            <a:ext cx="21717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5375" name="AutoShape 14"/>
          <p:cNvCxnSpPr>
            <a:cxnSpLocks noChangeShapeType="1"/>
            <a:stCxn id="15382" idx="0"/>
            <a:endCxn id="15376" idx="4"/>
          </p:cNvCxnSpPr>
          <p:nvPr/>
        </p:nvCxnSpPr>
        <p:spPr bwMode="auto">
          <a:xfrm flipV="1">
            <a:off x="9018588" y="1631951"/>
            <a:ext cx="0" cy="22463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5376" name="Oval 15"/>
          <p:cNvSpPr>
            <a:spLocks noChangeAspect="1" noChangeArrowheads="1"/>
          </p:cNvSpPr>
          <p:nvPr/>
        </p:nvSpPr>
        <p:spPr bwMode="auto">
          <a:xfrm>
            <a:off x="8893176" y="1371601"/>
            <a:ext cx="250825" cy="252413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8</a:t>
            </a:r>
          </a:p>
        </p:txBody>
      </p:sp>
      <p:cxnSp>
        <p:nvCxnSpPr>
          <p:cNvPr id="15377" name="AutoShape 16"/>
          <p:cNvCxnSpPr>
            <a:cxnSpLocks noChangeShapeType="1"/>
            <a:stCxn id="15371" idx="6"/>
            <a:endCxn id="15376" idx="2"/>
          </p:cNvCxnSpPr>
          <p:nvPr/>
        </p:nvCxnSpPr>
        <p:spPr bwMode="auto">
          <a:xfrm>
            <a:off x="6430964" y="1498600"/>
            <a:ext cx="24542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5378" name="AutoShape 17"/>
          <p:cNvCxnSpPr>
            <a:cxnSpLocks noChangeShapeType="1"/>
            <a:stCxn id="15371" idx="5"/>
            <a:endCxn id="15372" idx="1"/>
          </p:cNvCxnSpPr>
          <p:nvPr/>
        </p:nvCxnSpPr>
        <p:spPr bwMode="auto">
          <a:xfrm>
            <a:off x="6386513" y="1595439"/>
            <a:ext cx="1193800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5379" name="Oval 18"/>
          <p:cNvSpPr>
            <a:spLocks noChangeAspect="1" noChangeArrowheads="1"/>
          </p:cNvSpPr>
          <p:nvPr/>
        </p:nvSpPr>
        <p:spPr bwMode="auto">
          <a:xfrm>
            <a:off x="3813176" y="3886201"/>
            <a:ext cx="250825" cy="252413"/>
          </a:xfrm>
          <a:prstGeom prst="ellipse">
            <a:avLst/>
          </a:prstGeom>
          <a:solidFill>
            <a:schemeClr val="accent1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5380" name="AutoShape 19"/>
          <p:cNvCxnSpPr>
            <a:cxnSpLocks noChangeShapeType="1"/>
            <a:stCxn id="15379" idx="6"/>
            <a:endCxn id="15381" idx="2"/>
          </p:cNvCxnSpPr>
          <p:nvPr/>
        </p:nvCxnSpPr>
        <p:spPr bwMode="auto">
          <a:xfrm>
            <a:off x="4071939" y="4013200"/>
            <a:ext cx="20923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5381" name="Oval 20"/>
          <p:cNvSpPr>
            <a:spLocks noChangeAspect="1" noChangeArrowheads="1"/>
          </p:cNvSpPr>
          <p:nvPr/>
        </p:nvSpPr>
        <p:spPr bwMode="auto">
          <a:xfrm>
            <a:off x="6172201" y="3886201"/>
            <a:ext cx="250825" cy="252413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6</a:t>
            </a:r>
          </a:p>
        </p:txBody>
      </p:sp>
      <p:sp>
        <p:nvSpPr>
          <p:cNvPr id="15382" name="Oval 21"/>
          <p:cNvSpPr>
            <a:spLocks noChangeAspect="1" noChangeArrowheads="1"/>
          </p:cNvSpPr>
          <p:nvPr/>
        </p:nvSpPr>
        <p:spPr bwMode="auto">
          <a:xfrm>
            <a:off x="8893176" y="3886201"/>
            <a:ext cx="250825" cy="252413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9</a:t>
            </a:r>
          </a:p>
        </p:txBody>
      </p:sp>
      <p:cxnSp>
        <p:nvCxnSpPr>
          <p:cNvPr id="15383" name="AutoShape 22"/>
          <p:cNvCxnSpPr>
            <a:cxnSpLocks noChangeShapeType="1"/>
            <a:stCxn id="15381" idx="6"/>
            <a:endCxn id="15382" idx="2"/>
          </p:cNvCxnSpPr>
          <p:nvPr/>
        </p:nvCxnSpPr>
        <p:spPr bwMode="auto">
          <a:xfrm>
            <a:off x="6430964" y="4013200"/>
            <a:ext cx="24542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5384" name="AutoShape 23"/>
          <p:cNvCxnSpPr>
            <a:cxnSpLocks noChangeShapeType="1"/>
            <a:stCxn id="15364" idx="5"/>
            <a:endCxn id="15379" idx="1"/>
          </p:cNvCxnSpPr>
          <p:nvPr/>
        </p:nvCxnSpPr>
        <p:spPr bwMode="auto">
          <a:xfrm>
            <a:off x="2957514" y="2890839"/>
            <a:ext cx="892175" cy="1023937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5385" name="AutoShape 24"/>
          <p:cNvCxnSpPr>
            <a:cxnSpLocks noChangeShapeType="1"/>
            <a:stCxn id="15379" idx="7"/>
            <a:endCxn id="15366" idx="3"/>
          </p:cNvCxnSpPr>
          <p:nvPr/>
        </p:nvCxnSpPr>
        <p:spPr bwMode="auto">
          <a:xfrm flipV="1">
            <a:off x="4027489" y="2890839"/>
            <a:ext cx="1114425" cy="1023937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5386" name="AutoShape 25"/>
          <p:cNvCxnSpPr>
            <a:cxnSpLocks noChangeShapeType="1"/>
            <a:stCxn id="15366" idx="5"/>
            <a:endCxn id="15381" idx="1"/>
          </p:cNvCxnSpPr>
          <p:nvPr/>
        </p:nvCxnSpPr>
        <p:spPr bwMode="auto">
          <a:xfrm>
            <a:off x="5319713" y="2890839"/>
            <a:ext cx="889000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5387" name="AutoShape 26"/>
          <p:cNvCxnSpPr>
            <a:cxnSpLocks noChangeShapeType="1"/>
            <a:stCxn id="15382" idx="1"/>
            <a:endCxn id="15372" idx="5"/>
          </p:cNvCxnSpPr>
          <p:nvPr/>
        </p:nvCxnSpPr>
        <p:spPr bwMode="auto">
          <a:xfrm flipH="1" flipV="1">
            <a:off x="7758114" y="2890839"/>
            <a:ext cx="1171575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5388" name="AutoShape 27"/>
          <p:cNvCxnSpPr>
            <a:cxnSpLocks noChangeShapeType="1"/>
            <a:stCxn id="15381" idx="7"/>
            <a:endCxn id="15372" idx="3"/>
          </p:cNvCxnSpPr>
          <p:nvPr/>
        </p:nvCxnSpPr>
        <p:spPr bwMode="auto">
          <a:xfrm flipV="1">
            <a:off x="6386513" y="2890839"/>
            <a:ext cx="1193800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5389" name="AutoShape 28"/>
          <p:cNvCxnSpPr>
            <a:cxnSpLocks noChangeShapeType="1"/>
            <a:stCxn id="15371" idx="3"/>
            <a:endCxn id="15366" idx="7"/>
          </p:cNvCxnSpPr>
          <p:nvPr/>
        </p:nvCxnSpPr>
        <p:spPr bwMode="auto">
          <a:xfrm flipH="1">
            <a:off x="5319713" y="1595439"/>
            <a:ext cx="889000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5390" name="Text Box 29"/>
          <p:cNvSpPr txBox="1">
            <a:spLocks noChangeArrowheads="1"/>
          </p:cNvSpPr>
          <p:nvPr/>
        </p:nvSpPr>
        <p:spPr bwMode="auto">
          <a:xfrm>
            <a:off x="2362201" y="26670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0</a:t>
            </a:r>
          </a:p>
        </p:txBody>
      </p:sp>
      <p:sp>
        <p:nvSpPr>
          <p:cNvPr id="15391" name="Text Box 30"/>
          <p:cNvSpPr txBox="1">
            <a:spLocks noChangeArrowheads="1"/>
          </p:cNvSpPr>
          <p:nvPr/>
        </p:nvSpPr>
        <p:spPr bwMode="auto">
          <a:xfrm>
            <a:off x="2971800" y="5105400"/>
            <a:ext cx="1905000" cy="381000"/>
          </a:xfrm>
          <a:prstGeom prst="rect">
            <a:avLst/>
          </a:prstGeom>
          <a:solidFill>
            <a:schemeClr val="tx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Undiscovered</a:t>
            </a:r>
          </a:p>
        </p:txBody>
      </p:sp>
      <p:sp>
        <p:nvSpPr>
          <p:cNvPr id="15392" name="Text Box 31"/>
          <p:cNvSpPr txBox="1">
            <a:spLocks noChangeArrowheads="1"/>
          </p:cNvSpPr>
          <p:nvPr/>
        </p:nvSpPr>
        <p:spPr bwMode="auto">
          <a:xfrm>
            <a:off x="2971800" y="5486400"/>
            <a:ext cx="1905000" cy="381000"/>
          </a:xfrm>
          <a:prstGeom prst="rect">
            <a:avLst/>
          </a:prstGeom>
          <a:solidFill>
            <a:srgbClr val="003399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Discovered</a:t>
            </a:r>
          </a:p>
        </p:txBody>
      </p:sp>
      <p:sp>
        <p:nvSpPr>
          <p:cNvPr id="15393" name="Text Box 32"/>
          <p:cNvSpPr txBox="1">
            <a:spLocks noChangeArrowheads="1"/>
          </p:cNvSpPr>
          <p:nvPr/>
        </p:nvSpPr>
        <p:spPr bwMode="auto">
          <a:xfrm>
            <a:off x="2971800" y="6248400"/>
            <a:ext cx="1905000" cy="381000"/>
          </a:xfrm>
          <a:prstGeom prst="rect">
            <a:avLst/>
          </a:prstGeom>
          <a:solidFill>
            <a:srgbClr val="006600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Finished</a:t>
            </a:r>
          </a:p>
        </p:txBody>
      </p:sp>
      <p:sp>
        <p:nvSpPr>
          <p:cNvPr id="15394" name="Text Box 33"/>
          <p:cNvSpPr txBox="1">
            <a:spLocks noChangeArrowheads="1"/>
          </p:cNvSpPr>
          <p:nvPr/>
        </p:nvSpPr>
        <p:spPr bwMode="auto">
          <a:xfrm>
            <a:off x="5562600" y="5410200"/>
            <a:ext cx="4191000" cy="381000"/>
          </a:xfrm>
          <a:prstGeom prst="rect">
            <a:avLst/>
          </a:prstGeom>
          <a:solidFill>
            <a:schemeClr val="accent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/>
              <a:t> Queue: 3 5 4  </a:t>
            </a:r>
          </a:p>
        </p:txBody>
      </p:sp>
      <p:sp>
        <p:nvSpPr>
          <p:cNvPr id="15395" name="Text Box 34"/>
          <p:cNvSpPr txBox="1">
            <a:spLocks noChangeArrowheads="1"/>
          </p:cNvSpPr>
          <p:nvPr/>
        </p:nvSpPr>
        <p:spPr bwMode="auto">
          <a:xfrm>
            <a:off x="2971800" y="5867400"/>
            <a:ext cx="1905000" cy="381000"/>
          </a:xfrm>
          <a:prstGeom prst="rect">
            <a:avLst/>
          </a:prstGeom>
          <a:solidFill>
            <a:schemeClr val="accent1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Top of queue</a:t>
            </a:r>
          </a:p>
        </p:txBody>
      </p:sp>
      <p:sp>
        <p:nvSpPr>
          <p:cNvPr id="15396" name="Text Box 35"/>
          <p:cNvSpPr txBox="1">
            <a:spLocks noChangeArrowheads="1"/>
          </p:cNvSpPr>
          <p:nvPr/>
        </p:nvSpPr>
        <p:spPr bwMode="auto">
          <a:xfrm>
            <a:off x="3775076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15397" name="Text Box 36"/>
          <p:cNvSpPr txBox="1">
            <a:spLocks noChangeArrowheads="1"/>
          </p:cNvSpPr>
          <p:nvPr/>
        </p:nvSpPr>
        <p:spPr bwMode="auto">
          <a:xfrm>
            <a:off x="3733801" y="42672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15398" name="Text Box 37"/>
          <p:cNvSpPr txBox="1">
            <a:spLocks noChangeArrowheads="1"/>
          </p:cNvSpPr>
          <p:nvPr/>
        </p:nvSpPr>
        <p:spPr bwMode="auto">
          <a:xfrm>
            <a:off x="5070476" y="2971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15399" name="Text Box 38"/>
          <p:cNvSpPr txBox="1">
            <a:spLocks noChangeArrowheads="1"/>
          </p:cNvSpPr>
          <p:nvPr/>
        </p:nvSpPr>
        <p:spPr bwMode="auto">
          <a:xfrm>
            <a:off x="6137276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2</a:t>
            </a:r>
          </a:p>
        </p:txBody>
      </p:sp>
      <p:cxnSp>
        <p:nvCxnSpPr>
          <p:cNvPr id="375847" name="AutoShape 39"/>
          <p:cNvCxnSpPr>
            <a:cxnSpLocks noChangeShapeType="1"/>
            <a:stCxn id="15379" idx="6"/>
            <a:endCxn id="15381" idx="2"/>
          </p:cNvCxnSpPr>
          <p:nvPr/>
        </p:nvCxnSpPr>
        <p:spPr bwMode="auto">
          <a:xfrm>
            <a:off x="4071939" y="4013200"/>
            <a:ext cx="2092325" cy="0"/>
          </a:xfrm>
          <a:prstGeom prst="straightConnector1">
            <a:avLst/>
          </a:prstGeom>
          <a:noFill/>
          <a:ln w="508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75848" name="Oval 40"/>
          <p:cNvSpPr>
            <a:spLocks noChangeAspect="1" noChangeArrowheads="1"/>
          </p:cNvSpPr>
          <p:nvPr/>
        </p:nvSpPr>
        <p:spPr bwMode="auto">
          <a:xfrm>
            <a:off x="6172201" y="3886201"/>
            <a:ext cx="250825" cy="250825"/>
          </a:xfrm>
          <a:prstGeom prst="ellipse">
            <a:avLst/>
          </a:prstGeom>
          <a:solidFill>
            <a:srgbClr val="003399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75849" name="Text Box 41"/>
          <p:cNvSpPr txBox="1">
            <a:spLocks noChangeArrowheads="1"/>
          </p:cNvSpPr>
          <p:nvPr/>
        </p:nvSpPr>
        <p:spPr bwMode="auto">
          <a:xfrm>
            <a:off x="6137276" y="42672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0250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5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848" grpId="0" animBg="1" autoUpdateAnimBg="0"/>
      <p:bldP spid="375849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2"/>
          <p:cNvSpPr>
            <a:spLocks noGrp="1" noChangeArrowheads="1"/>
          </p:cNvSpPr>
          <p:nvPr>
            <p:ph type="title"/>
          </p:nvPr>
        </p:nvSpPr>
        <p:spPr>
          <a:xfrm>
            <a:off x="1897553" y="158751"/>
            <a:ext cx="7543800" cy="853336"/>
          </a:xfrm>
        </p:spPr>
        <p:txBody>
          <a:bodyPr/>
          <a:lstStyle/>
          <a:p>
            <a:r>
              <a:rPr lang="en-US" dirty="0" smtClean="0"/>
              <a:t>Breadth First Search</a:t>
            </a:r>
          </a:p>
        </p:txBody>
      </p:sp>
      <p:sp>
        <p:nvSpPr>
          <p:cNvPr id="40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8EA2F0-5B68-4B1E-8428-F6CE24C0C5BF}" type="slidenum">
              <a:rPr lang="en-US"/>
              <a:pPr>
                <a:defRPr/>
              </a:pPr>
              <a:t>24</a:t>
            </a:fld>
            <a:endParaRPr lang="en-US" sz="1400"/>
          </a:p>
        </p:txBody>
      </p:sp>
      <p:sp>
        <p:nvSpPr>
          <p:cNvPr id="16388" name="Oval 3"/>
          <p:cNvSpPr>
            <a:spLocks noChangeAspect="1" noChangeArrowheads="1"/>
          </p:cNvSpPr>
          <p:nvPr/>
        </p:nvSpPr>
        <p:spPr bwMode="auto">
          <a:xfrm>
            <a:off x="2743201" y="2668589"/>
            <a:ext cx="250825" cy="250825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16389" name="Oval 4"/>
          <p:cNvSpPr>
            <a:spLocks noChangeAspect="1" noChangeArrowheads="1"/>
          </p:cNvSpPr>
          <p:nvPr/>
        </p:nvSpPr>
        <p:spPr bwMode="auto">
          <a:xfrm>
            <a:off x="3813176" y="13716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6390" name="Oval 5"/>
          <p:cNvSpPr>
            <a:spLocks noChangeAspect="1" noChangeArrowheads="1"/>
          </p:cNvSpPr>
          <p:nvPr/>
        </p:nvSpPr>
        <p:spPr bwMode="auto">
          <a:xfrm>
            <a:off x="5105401" y="2668589"/>
            <a:ext cx="250825" cy="250825"/>
          </a:xfrm>
          <a:prstGeom prst="ellipse">
            <a:avLst/>
          </a:prstGeom>
          <a:solidFill>
            <a:srgbClr val="003399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16391" name="AutoShape 6"/>
          <p:cNvCxnSpPr>
            <a:cxnSpLocks noChangeShapeType="1"/>
            <a:stCxn id="16388" idx="7"/>
            <a:endCxn id="16389" idx="3"/>
          </p:cNvCxnSpPr>
          <p:nvPr/>
        </p:nvCxnSpPr>
        <p:spPr bwMode="auto">
          <a:xfrm flipV="1">
            <a:off x="2957514" y="1595439"/>
            <a:ext cx="892175" cy="1101725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6392" name="AutoShape 7"/>
          <p:cNvCxnSpPr>
            <a:cxnSpLocks noChangeShapeType="1"/>
            <a:stCxn id="16388" idx="6"/>
            <a:endCxn id="16390" idx="2"/>
          </p:cNvCxnSpPr>
          <p:nvPr/>
        </p:nvCxnSpPr>
        <p:spPr bwMode="auto">
          <a:xfrm>
            <a:off x="3001963" y="2794000"/>
            <a:ext cx="2095500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6393" name="AutoShape 8"/>
          <p:cNvCxnSpPr>
            <a:cxnSpLocks noChangeShapeType="1"/>
            <a:stCxn id="16389" idx="6"/>
            <a:endCxn id="16395" idx="2"/>
          </p:cNvCxnSpPr>
          <p:nvPr/>
        </p:nvCxnSpPr>
        <p:spPr bwMode="auto">
          <a:xfrm>
            <a:off x="4071939" y="1498600"/>
            <a:ext cx="209232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6394" name="AutoShape 9"/>
          <p:cNvCxnSpPr>
            <a:cxnSpLocks noChangeShapeType="1"/>
            <a:stCxn id="16389" idx="5"/>
            <a:endCxn id="16390" idx="1"/>
          </p:cNvCxnSpPr>
          <p:nvPr/>
        </p:nvCxnSpPr>
        <p:spPr bwMode="auto">
          <a:xfrm>
            <a:off x="4027489" y="1595439"/>
            <a:ext cx="1114425" cy="1101725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6395" name="Oval 10"/>
          <p:cNvSpPr>
            <a:spLocks noChangeAspect="1" noChangeArrowheads="1"/>
          </p:cNvSpPr>
          <p:nvPr/>
        </p:nvSpPr>
        <p:spPr bwMode="auto">
          <a:xfrm>
            <a:off x="6172201" y="1371601"/>
            <a:ext cx="250825" cy="252413"/>
          </a:xfrm>
          <a:prstGeom prst="ellipse">
            <a:avLst/>
          </a:prstGeom>
          <a:solidFill>
            <a:srgbClr val="003399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396" name="Oval 11"/>
          <p:cNvSpPr>
            <a:spLocks noChangeAspect="1" noChangeArrowheads="1"/>
          </p:cNvSpPr>
          <p:nvPr/>
        </p:nvSpPr>
        <p:spPr bwMode="auto">
          <a:xfrm>
            <a:off x="7543801" y="2668589"/>
            <a:ext cx="250825" cy="250825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7</a:t>
            </a:r>
          </a:p>
        </p:txBody>
      </p:sp>
      <p:cxnSp>
        <p:nvCxnSpPr>
          <p:cNvPr id="16397" name="AutoShape 12"/>
          <p:cNvCxnSpPr>
            <a:cxnSpLocks noChangeShapeType="1"/>
            <a:stCxn id="16400" idx="3"/>
            <a:endCxn id="16396" idx="7"/>
          </p:cNvCxnSpPr>
          <p:nvPr/>
        </p:nvCxnSpPr>
        <p:spPr bwMode="auto">
          <a:xfrm flipH="1">
            <a:off x="7758114" y="1595439"/>
            <a:ext cx="1171575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6398" name="AutoShape 13"/>
          <p:cNvCxnSpPr>
            <a:cxnSpLocks noChangeShapeType="1"/>
            <a:stCxn id="16396" idx="2"/>
            <a:endCxn id="16390" idx="6"/>
          </p:cNvCxnSpPr>
          <p:nvPr/>
        </p:nvCxnSpPr>
        <p:spPr bwMode="auto">
          <a:xfrm flipH="1">
            <a:off x="5364163" y="2794000"/>
            <a:ext cx="21717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6399" name="AutoShape 14"/>
          <p:cNvCxnSpPr>
            <a:cxnSpLocks noChangeShapeType="1"/>
            <a:stCxn id="16406" idx="0"/>
            <a:endCxn id="16400" idx="4"/>
          </p:cNvCxnSpPr>
          <p:nvPr/>
        </p:nvCxnSpPr>
        <p:spPr bwMode="auto">
          <a:xfrm flipV="1">
            <a:off x="9018588" y="1631951"/>
            <a:ext cx="0" cy="22463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6400" name="Oval 15"/>
          <p:cNvSpPr>
            <a:spLocks noChangeAspect="1" noChangeArrowheads="1"/>
          </p:cNvSpPr>
          <p:nvPr/>
        </p:nvSpPr>
        <p:spPr bwMode="auto">
          <a:xfrm>
            <a:off x="8893176" y="1371601"/>
            <a:ext cx="250825" cy="252413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8</a:t>
            </a:r>
          </a:p>
        </p:txBody>
      </p:sp>
      <p:cxnSp>
        <p:nvCxnSpPr>
          <p:cNvPr id="16401" name="AutoShape 16"/>
          <p:cNvCxnSpPr>
            <a:cxnSpLocks noChangeShapeType="1"/>
            <a:stCxn id="16395" idx="6"/>
            <a:endCxn id="16400" idx="2"/>
          </p:cNvCxnSpPr>
          <p:nvPr/>
        </p:nvCxnSpPr>
        <p:spPr bwMode="auto">
          <a:xfrm>
            <a:off x="6430964" y="1498600"/>
            <a:ext cx="24542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6402" name="AutoShape 17"/>
          <p:cNvCxnSpPr>
            <a:cxnSpLocks noChangeShapeType="1"/>
            <a:stCxn id="16395" idx="5"/>
            <a:endCxn id="16396" idx="1"/>
          </p:cNvCxnSpPr>
          <p:nvPr/>
        </p:nvCxnSpPr>
        <p:spPr bwMode="auto">
          <a:xfrm>
            <a:off x="6386513" y="1595439"/>
            <a:ext cx="1193800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6403" name="Oval 18"/>
          <p:cNvSpPr>
            <a:spLocks noChangeAspect="1" noChangeArrowheads="1"/>
          </p:cNvSpPr>
          <p:nvPr/>
        </p:nvSpPr>
        <p:spPr bwMode="auto">
          <a:xfrm>
            <a:off x="3813176" y="3886201"/>
            <a:ext cx="250825" cy="252413"/>
          </a:xfrm>
          <a:prstGeom prst="ellipse">
            <a:avLst/>
          </a:prstGeom>
          <a:solidFill>
            <a:schemeClr val="accent1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6404" name="AutoShape 19"/>
          <p:cNvCxnSpPr>
            <a:cxnSpLocks noChangeShapeType="1"/>
            <a:stCxn id="16403" idx="6"/>
            <a:endCxn id="16405" idx="2"/>
          </p:cNvCxnSpPr>
          <p:nvPr/>
        </p:nvCxnSpPr>
        <p:spPr bwMode="auto">
          <a:xfrm>
            <a:off x="4071939" y="4013200"/>
            <a:ext cx="209232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6405" name="Oval 20"/>
          <p:cNvSpPr>
            <a:spLocks noChangeAspect="1" noChangeArrowheads="1"/>
          </p:cNvSpPr>
          <p:nvPr/>
        </p:nvSpPr>
        <p:spPr bwMode="auto">
          <a:xfrm>
            <a:off x="6172201" y="3886201"/>
            <a:ext cx="250825" cy="252413"/>
          </a:xfrm>
          <a:prstGeom prst="ellipse">
            <a:avLst/>
          </a:prstGeom>
          <a:solidFill>
            <a:srgbClr val="003399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6406" name="Oval 21"/>
          <p:cNvSpPr>
            <a:spLocks noChangeAspect="1" noChangeArrowheads="1"/>
          </p:cNvSpPr>
          <p:nvPr/>
        </p:nvSpPr>
        <p:spPr bwMode="auto">
          <a:xfrm>
            <a:off x="8893176" y="3886201"/>
            <a:ext cx="250825" cy="252413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9</a:t>
            </a:r>
          </a:p>
        </p:txBody>
      </p:sp>
      <p:cxnSp>
        <p:nvCxnSpPr>
          <p:cNvPr id="16407" name="AutoShape 22"/>
          <p:cNvCxnSpPr>
            <a:cxnSpLocks noChangeShapeType="1"/>
            <a:stCxn id="16405" idx="6"/>
            <a:endCxn id="16406" idx="2"/>
          </p:cNvCxnSpPr>
          <p:nvPr/>
        </p:nvCxnSpPr>
        <p:spPr bwMode="auto">
          <a:xfrm>
            <a:off x="6430964" y="4013200"/>
            <a:ext cx="24542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6408" name="AutoShape 23"/>
          <p:cNvCxnSpPr>
            <a:cxnSpLocks noChangeShapeType="1"/>
            <a:stCxn id="16388" idx="5"/>
            <a:endCxn id="16403" idx="1"/>
          </p:cNvCxnSpPr>
          <p:nvPr/>
        </p:nvCxnSpPr>
        <p:spPr bwMode="auto">
          <a:xfrm>
            <a:off x="2957514" y="2890839"/>
            <a:ext cx="892175" cy="1023937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6409" name="AutoShape 24"/>
          <p:cNvCxnSpPr>
            <a:cxnSpLocks noChangeShapeType="1"/>
            <a:stCxn id="16403" idx="7"/>
            <a:endCxn id="16390" idx="3"/>
          </p:cNvCxnSpPr>
          <p:nvPr/>
        </p:nvCxnSpPr>
        <p:spPr bwMode="auto">
          <a:xfrm flipV="1">
            <a:off x="4027489" y="2890839"/>
            <a:ext cx="1114425" cy="1023937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6410" name="AutoShape 25"/>
          <p:cNvCxnSpPr>
            <a:cxnSpLocks noChangeShapeType="1"/>
            <a:stCxn id="16390" idx="5"/>
            <a:endCxn id="16405" idx="1"/>
          </p:cNvCxnSpPr>
          <p:nvPr/>
        </p:nvCxnSpPr>
        <p:spPr bwMode="auto">
          <a:xfrm>
            <a:off x="5319713" y="2890839"/>
            <a:ext cx="889000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6411" name="AutoShape 26"/>
          <p:cNvCxnSpPr>
            <a:cxnSpLocks noChangeShapeType="1"/>
            <a:stCxn id="16406" idx="1"/>
            <a:endCxn id="16396" idx="5"/>
          </p:cNvCxnSpPr>
          <p:nvPr/>
        </p:nvCxnSpPr>
        <p:spPr bwMode="auto">
          <a:xfrm flipH="1" flipV="1">
            <a:off x="7758114" y="2890839"/>
            <a:ext cx="1171575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6412" name="AutoShape 27"/>
          <p:cNvCxnSpPr>
            <a:cxnSpLocks noChangeShapeType="1"/>
            <a:stCxn id="16405" idx="7"/>
            <a:endCxn id="16396" idx="3"/>
          </p:cNvCxnSpPr>
          <p:nvPr/>
        </p:nvCxnSpPr>
        <p:spPr bwMode="auto">
          <a:xfrm flipV="1">
            <a:off x="6386513" y="2890839"/>
            <a:ext cx="1193800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6413" name="AutoShape 28"/>
          <p:cNvCxnSpPr>
            <a:cxnSpLocks noChangeShapeType="1"/>
            <a:stCxn id="16395" idx="3"/>
            <a:endCxn id="16390" idx="7"/>
          </p:cNvCxnSpPr>
          <p:nvPr/>
        </p:nvCxnSpPr>
        <p:spPr bwMode="auto">
          <a:xfrm flipH="1">
            <a:off x="5319713" y="1595439"/>
            <a:ext cx="889000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6414" name="Text Box 29"/>
          <p:cNvSpPr txBox="1">
            <a:spLocks noChangeArrowheads="1"/>
          </p:cNvSpPr>
          <p:nvPr/>
        </p:nvSpPr>
        <p:spPr bwMode="auto">
          <a:xfrm>
            <a:off x="2362201" y="26670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0</a:t>
            </a:r>
          </a:p>
        </p:txBody>
      </p:sp>
      <p:sp>
        <p:nvSpPr>
          <p:cNvPr id="16415" name="Text Box 30"/>
          <p:cNvSpPr txBox="1">
            <a:spLocks noChangeArrowheads="1"/>
          </p:cNvSpPr>
          <p:nvPr/>
        </p:nvSpPr>
        <p:spPr bwMode="auto">
          <a:xfrm>
            <a:off x="2971800" y="5105400"/>
            <a:ext cx="1905000" cy="381000"/>
          </a:xfrm>
          <a:prstGeom prst="rect">
            <a:avLst/>
          </a:prstGeom>
          <a:solidFill>
            <a:schemeClr val="tx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Undiscovered</a:t>
            </a:r>
          </a:p>
        </p:txBody>
      </p:sp>
      <p:sp>
        <p:nvSpPr>
          <p:cNvPr id="16416" name="Text Box 31"/>
          <p:cNvSpPr txBox="1">
            <a:spLocks noChangeArrowheads="1"/>
          </p:cNvSpPr>
          <p:nvPr/>
        </p:nvSpPr>
        <p:spPr bwMode="auto">
          <a:xfrm>
            <a:off x="2971800" y="5486400"/>
            <a:ext cx="1905000" cy="381000"/>
          </a:xfrm>
          <a:prstGeom prst="rect">
            <a:avLst/>
          </a:prstGeom>
          <a:solidFill>
            <a:srgbClr val="003399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Discovered</a:t>
            </a:r>
          </a:p>
        </p:txBody>
      </p:sp>
      <p:sp>
        <p:nvSpPr>
          <p:cNvPr id="16417" name="Text Box 32"/>
          <p:cNvSpPr txBox="1">
            <a:spLocks noChangeArrowheads="1"/>
          </p:cNvSpPr>
          <p:nvPr/>
        </p:nvSpPr>
        <p:spPr bwMode="auto">
          <a:xfrm>
            <a:off x="2971800" y="6248400"/>
            <a:ext cx="1905000" cy="381000"/>
          </a:xfrm>
          <a:prstGeom prst="rect">
            <a:avLst/>
          </a:prstGeom>
          <a:solidFill>
            <a:srgbClr val="006600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Finished</a:t>
            </a:r>
          </a:p>
        </p:txBody>
      </p:sp>
      <p:sp>
        <p:nvSpPr>
          <p:cNvPr id="16418" name="Text Box 33"/>
          <p:cNvSpPr txBox="1">
            <a:spLocks noChangeArrowheads="1"/>
          </p:cNvSpPr>
          <p:nvPr/>
        </p:nvSpPr>
        <p:spPr bwMode="auto">
          <a:xfrm>
            <a:off x="5562600" y="5410200"/>
            <a:ext cx="4191000" cy="381000"/>
          </a:xfrm>
          <a:prstGeom prst="rect">
            <a:avLst/>
          </a:prstGeom>
          <a:solidFill>
            <a:schemeClr val="accent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/>
              <a:t> Queue: 3 5 4 6  </a:t>
            </a:r>
          </a:p>
        </p:txBody>
      </p:sp>
      <p:sp>
        <p:nvSpPr>
          <p:cNvPr id="16419" name="Text Box 34"/>
          <p:cNvSpPr txBox="1">
            <a:spLocks noChangeArrowheads="1"/>
          </p:cNvSpPr>
          <p:nvPr/>
        </p:nvSpPr>
        <p:spPr bwMode="auto">
          <a:xfrm>
            <a:off x="2971800" y="5867400"/>
            <a:ext cx="1905000" cy="381000"/>
          </a:xfrm>
          <a:prstGeom prst="rect">
            <a:avLst/>
          </a:prstGeom>
          <a:solidFill>
            <a:schemeClr val="accent1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Top of queue</a:t>
            </a:r>
          </a:p>
        </p:txBody>
      </p:sp>
      <p:sp>
        <p:nvSpPr>
          <p:cNvPr id="16420" name="Text Box 35"/>
          <p:cNvSpPr txBox="1">
            <a:spLocks noChangeArrowheads="1"/>
          </p:cNvSpPr>
          <p:nvPr/>
        </p:nvSpPr>
        <p:spPr bwMode="auto">
          <a:xfrm>
            <a:off x="3775076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16421" name="Text Box 36"/>
          <p:cNvSpPr txBox="1">
            <a:spLocks noChangeArrowheads="1"/>
          </p:cNvSpPr>
          <p:nvPr/>
        </p:nvSpPr>
        <p:spPr bwMode="auto">
          <a:xfrm>
            <a:off x="3733801" y="42672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16422" name="Text Box 37"/>
          <p:cNvSpPr txBox="1">
            <a:spLocks noChangeArrowheads="1"/>
          </p:cNvSpPr>
          <p:nvPr/>
        </p:nvSpPr>
        <p:spPr bwMode="auto">
          <a:xfrm>
            <a:off x="5070476" y="2971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16423" name="Text Box 38"/>
          <p:cNvSpPr txBox="1">
            <a:spLocks noChangeArrowheads="1"/>
          </p:cNvSpPr>
          <p:nvPr/>
        </p:nvSpPr>
        <p:spPr bwMode="auto">
          <a:xfrm>
            <a:off x="6137276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2</a:t>
            </a:r>
          </a:p>
        </p:txBody>
      </p:sp>
      <p:sp>
        <p:nvSpPr>
          <p:cNvPr id="16424" name="Text Box 41"/>
          <p:cNvSpPr txBox="1">
            <a:spLocks noChangeArrowheads="1"/>
          </p:cNvSpPr>
          <p:nvPr/>
        </p:nvSpPr>
        <p:spPr bwMode="auto">
          <a:xfrm>
            <a:off x="6137276" y="42672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4237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2"/>
          <p:cNvSpPr>
            <a:spLocks noGrp="1" noChangeArrowheads="1"/>
          </p:cNvSpPr>
          <p:nvPr>
            <p:ph type="title"/>
          </p:nvPr>
        </p:nvSpPr>
        <p:spPr>
          <a:xfrm>
            <a:off x="1897553" y="158751"/>
            <a:ext cx="7543800" cy="853336"/>
          </a:xfrm>
        </p:spPr>
        <p:txBody>
          <a:bodyPr/>
          <a:lstStyle/>
          <a:p>
            <a:r>
              <a:rPr lang="en-US" dirty="0" smtClean="0"/>
              <a:t>Breadth First Search</a:t>
            </a:r>
          </a:p>
        </p:txBody>
      </p:sp>
      <p:sp>
        <p:nvSpPr>
          <p:cNvPr id="41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B16E5C-D408-4290-BF64-D3A78EBD5131}" type="slidenum">
              <a:rPr lang="en-US"/>
              <a:pPr>
                <a:defRPr/>
              </a:pPr>
              <a:t>25</a:t>
            </a:fld>
            <a:endParaRPr lang="en-US" sz="1400"/>
          </a:p>
        </p:txBody>
      </p:sp>
      <p:sp>
        <p:nvSpPr>
          <p:cNvPr id="17412" name="Oval 3"/>
          <p:cNvSpPr>
            <a:spLocks noChangeAspect="1" noChangeArrowheads="1"/>
          </p:cNvSpPr>
          <p:nvPr/>
        </p:nvSpPr>
        <p:spPr bwMode="auto">
          <a:xfrm>
            <a:off x="2743201" y="2668589"/>
            <a:ext cx="250825" cy="250825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17413" name="Oval 4"/>
          <p:cNvSpPr>
            <a:spLocks noChangeAspect="1" noChangeArrowheads="1"/>
          </p:cNvSpPr>
          <p:nvPr/>
        </p:nvSpPr>
        <p:spPr bwMode="auto">
          <a:xfrm>
            <a:off x="3813176" y="13716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414" name="Oval 5"/>
          <p:cNvSpPr>
            <a:spLocks noChangeAspect="1" noChangeArrowheads="1"/>
          </p:cNvSpPr>
          <p:nvPr/>
        </p:nvSpPr>
        <p:spPr bwMode="auto">
          <a:xfrm>
            <a:off x="5105401" y="2668589"/>
            <a:ext cx="250825" cy="250825"/>
          </a:xfrm>
          <a:prstGeom prst="ellipse">
            <a:avLst/>
          </a:prstGeom>
          <a:solidFill>
            <a:schemeClr val="accent1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17415" name="AutoShape 6"/>
          <p:cNvCxnSpPr>
            <a:cxnSpLocks noChangeShapeType="1"/>
            <a:stCxn id="17412" idx="7"/>
            <a:endCxn id="17413" idx="3"/>
          </p:cNvCxnSpPr>
          <p:nvPr/>
        </p:nvCxnSpPr>
        <p:spPr bwMode="auto">
          <a:xfrm flipV="1">
            <a:off x="2957514" y="1595439"/>
            <a:ext cx="892175" cy="1101725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416" name="AutoShape 7"/>
          <p:cNvCxnSpPr>
            <a:cxnSpLocks noChangeShapeType="1"/>
            <a:stCxn id="17412" idx="6"/>
            <a:endCxn id="17414" idx="2"/>
          </p:cNvCxnSpPr>
          <p:nvPr/>
        </p:nvCxnSpPr>
        <p:spPr bwMode="auto">
          <a:xfrm>
            <a:off x="3001963" y="2794000"/>
            <a:ext cx="2095500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417" name="AutoShape 8"/>
          <p:cNvCxnSpPr>
            <a:cxnSpLocks noChangeShapeType="1"/>
            <a:stCxn id="17413" idx="6"/>
            <a:endCxn id="17419" idx="2"/>
          </p:cNvCxnSpPr>
          <p:nvPr/>
        </p:nvCxnSpPr>
        <p:spPr bwMode="auto">
          <a:xfrm>
            <a:off x="4071939" y="1498600"/>
            <a:ext cx="209232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418" name="AutoShape 9"/>
          <p:cNvCxnSpPr>
            <a:cxnSpLocks noChangeShapeType="1"/>
            <a:stCxn id="17413" idx="5"/>
            <a:endCxn id="17414" idx="1"/>
          </p:cNvCxnSpPr>
          <p:nvPr/>
        </p:nvCxnSpPr>
        <p:spPr bwMode="auto">
          <a:xfrm>
            <a:off x="4027489" y="1595439"/>
            <a:ext cx="1114425" cy="1101725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7419" name="Oval 10"/>
          <p:cNvSpPr>
            <a:spLocks noChangeAspect="1" noChangeArrowheads="1"/>
          </p:cNvSpPr>
          <p:nvPr/>
        </p:nvSpPr>
        <p:spPr bwMode="auto">
          <a:xfrm>
            <a:off x="6172201" y="1371601"/>
            <a:ext cx="250825" cy="252413"/>
          </a:xfrm>
          <a:prstGeom prst="ellipse">
            <a:avLst/>
          </a:prstGeom>
          <a:solidFill>
            <a:srgbClr val="003399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420" name="Oval 11"/>
          <p:cNvSpPr>
            <a:spLocks noChangeAspect="1" noChangeArrowheads="1"/>
          </p:cNvSpPr>
          <p:nvPr/>
        </p:nvSpPr>
        <p:spPr bwMode="auto">
          <a:xfrm>
            <a:off x="7543801" y="2668589"/>
            <a:ext cx="250825" cy="250825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7</a:t>
            </a:r>
          </a:p>
        </p:txBody>
      </p:sp>
      <p:cxnSp>
        <p:nvCxnSpPr>
          <p:cNvPr id="17421" name="AutoShape 12"/>
          <p:cNvCxnSpPr>
            <a:cxnSpLocks noChangeShapeType="1"/>
            <a:stCxn id="17424" idx="3"/>
            <a:endCxn id="17420" idx="7"/>
          </p:cNvCxnSpPr>
          <p:nvPr/>
        </p:nvCxnSpPr>
        <p:spPr bwMode="auto">
          <a:xfrm flipH="1">
            <a:off x="7758114" y="1595439"/>
            <a:ext cx="1171575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422" name="AutoShape 13"/>
          <p:cNvCxnSpPr>
            <a:cxnSpLocks noChangeShapeType="1"/>
            <a:stCxn id="17420" idx="2"/>
            <a:endCxn id="17414" idx="6"/>
          </p:cNvCxnSpPr>
          <p:nvPr/>
        </p:nvCxnSpPr>
        <p:spPr bwMode="auto">
          <a:xfrm flipH="1">
            <a:off x="5364163" y="2794000"/>
            <a:ext cx="21717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423" name="AutoShape 14"/>
          <p:cNvCxnSpPr>
            <a:cxnSpLocks noChangeShapeType="1"/>
            <a:stCxn id="17430" idx="0"/>
            <a:endCxn id="17424" idx="4"/>
          </p:cNvCxnSpPr>
          <p:nvPr/>
        </p:nvCxnSpPr>
        <p:spPr bwMode="auto">
          <a:xfrm flipV="1">
            <a:off x="9018588" y="1631951"/>
            <a:ext cx="0" cy="22463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7424" name="Oval 15"/>
          <p:cNvSpPr>
            <a:spLocks noChangeAspect="1" noChangeArrowheads="1"/>
          </p:cNvSpPr>
          <p:nvPr/>
        </p:nvSpPr>
        <p:spPr bwMode="auto">
          <a:xfrm>
            <a:off x="8893176" y="1371601"/>
            <a:ext cx="250825" cy="252413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8</a:t>
            </a:r>
          </a:p>
        </p:txBody>
      </p:sp>
      <p:cxnSp>
        <p:nvCxnSpPr>
          <p:cNvPr id="17425" name="AutoShape 16"/>
          <p:cNvCxnSpPr>
            <a:cxnSpLocks noChangeShapeType="1"/>
            <a:stCxn id="17419" idx="6"/>
            <a:endCxn id="17424" idx="2"/>
          </p:cNvCxnSpPr>
          <p:nvPr/>
        </p:nvCxnSpPr>
        <p:spPr bwMode="auto">
          <a:xfrm>
            <a:off x="6430964" y="1498600"/>
            <a:ext cx="24542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426" name="AutoShape 17"/>
          <p:cNvCxnSpPr>
            <a:cxnSpLocks noChangeShapeType="1"/>
            <a:stCxn id="17419" idx="5"/>
            <a:endCxn id="17420" idx="1"/>
          </p:cNvCxnSpPr>
          <p:nvPr/>
        </p:nvCxnSpPr>
        <p:spPr bwMode="auto">
          <a:xfrm>
            <a:off x="6386513" y="1595439"/>
            <a:ext cx="1193800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7427" name="Oval 18"/>
          <p:cNvSpPr>
            <a:spLocks noChangeAspect="1" noChangeArrowheads="1"/>
          </p:cNvSpPr>
          <p:nvPr/>
        </p:nvSpPr>
        <p:spPr bwMode="auto">
          <a:xfrm>
            <a:off x="3813176" y="38862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7428" name="AutoShape 19"/>
          <p:cNvCxnSpPr>
            <a:cxnSpLocks noChangeShapeType="1"/>
            <a:stCxn id="17427" idx="6"/>
            <a:endCxn id="17429" idx="2"/>
          </p:cNvCxnSpPr>
          <p:nvPr/>
        </p:nvCxnSpPr>
        <p:spPr bwMode="auto">
          <a:xfrm>
            <a:off x="4071939" y="4013200"/>
            <a:ext cx="209232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7429" name="Oval 20"/>
          <p:cNvSpPr>
            <a:spLocks noChangeAspect="1" noChangeArrowheads="1"/>
          </p:cNvSpPr>
          <p:nvPr/>
        </p:nvSpPr>
        <p:spPr bwMode="auto">
          <a:xfrm>
            <a:off x="6172201" y="3886201"/>
            <a:ext cx="250825" cy="252413"/>
          </a:xfrm>
          <a:prstGeom prst="ellipse">
            <a:avLst/>
          </a:prstGeom>
          <a:solidFill>
            <a:srgbClr val="003399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7430" name="Oval 21"/>
          <p:cNvSpPr>
            <a:spLocks noChangeAspect="1" noChangeArrowheads="1"/>
          </p:cNvSpPr>
          <p:nvPr/>
        </p:nvSpPr>
        <p:spPr bwMode="auto">
          <a:xfrm>
            <a:off x="8893176" y="3886201"/>
            <a:ext cx="250825" cy="252413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9</a:t>
            </a:r>
          </a:p>
        </p:txBody>
      </p:sp>
      <p:cxnSp>
        <p:nvCxnSpPr>
          <p:cNvPr id="17431" name="AutoShape 22"/>
          <p:cNvCxnSpPr>
            <a:cxnSpLocks noChangeShapeType="1"/>
            <a:stCxn id="17429" idx="6"/>
            <a:endCxn id="17430" idx="2"/>
          </p:cNvCxnSpPr>
          <p:nvPr/>
        </p:nvCxnSpPr>
        <p:spPr bwMode="auto">
          <a:xfrm>
            <a:off x="6430964" y="4013200"/>
            <a:ext cx="24542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432" name="AutoShape 23"/>
          <p:cNvCxnSpPr>
            <a:cxnSpLocks noChangeShapeType="1"/>
            <a:stCxn id="17412" idx="5"/>
            <a:endCxn id="17427" idx="1"/>
          </p:cNvCxnSpPr>
          <p:nvPr/>
        </p:nvCxnSpPr>
        <p:spPr bwMode="auto">
          <a:xfrm>
            <a:off x="2957514" y="2890839"/>
            <a:ext cx="892175" cy="1023937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433" name="AutoShape 24"/>
          <p:cNvCxnSpPr>
            <a:cxnSpLocks noChangeShapeType="1"/>
            <a:stCxn id="17427" idx="7"/>
            <a:endCxn id="17414" idx="3"/>
          </p:cNvCxnSpPr>
          <p:nvPr/>
        </p:nvCxnSpPr>
        <p:spPr bwMode="auto">
          <a:xfrm flipV="1">
            <a:off x="4027489" y="2890839"/>
            <a:ext cx="1114425" cy="1023937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434" name="AutoShape 25"/>
          <p:cNvCxnSpPr>
            <a:cxnSpLocks noChangeShapeType="1"/>
            <a:stCxn id="17414" idx="5"/>
            <a:endCxn id="17429" idx="1"/>
          </p:cNvCxnSpPr>
          <p:nvPr/>
        </p:nvCxnSpPr>
        <p:spPr bwMode="auto">
          <a:xfrm>
            <a:off x="5319713" y="2890839"/>
            <a:ext cx="889000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435" name="AutoShape 26"/>
          <p:cNvCxnSpPr>
            <a:cxnSpLocks noChangeShapeType="1"/>
            <a:stCxn id="17430" idx="1"/>
            <a:endCxn id="17420" idx="5"/>
          </p:cNvCxnSpPr>
          <p:nvPr/>
        </p:nvCxnSpPr>
        <p:spPr bwMode="auto">
          <a:xfrm flipH="1" flipV="1">
            <a:off x="7758114" y="2890839"/>
            <a:ext cx="1171575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436" name="AutoShape 27"/>
          <p:cNvCxnSpPr>
            <a:cxnSpLocks noChangeShapeType="1"/>
            <a:stCxn id="17429" idx="7"/>
            <a:endCxn id="17420" idx="3"/>
          </p:cNvCxnSpPr>
          <p:nvPr/>
        </p:nvCxnSpPr>
        <p:spPr bwMode="auto">
          <a:xfrm flipV="1">
            <a:off x="6386513" y="2890839"/>
            <a:ext cx="1193800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437" name="AutoShape 28"/>
          <p:cNvCxnSpPr>
            <a:cxnSpLocks noChangeShapeType="1"/>
            <a:stCxn id="17419" idx="3"/>
            <a:endCxn id="17414" idx="7"/>
          </p:cNvCxnSpPr>
          <p:nvPr/>
        </p:nvCxnSpPr>
        <p:spPr bwMode="auto">
          <a:xfrm flipH="1">
            <a:off x="5319713" y="1595439"/>
            <a:ext cx="889000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7438" name="Text Box 29"/>
          <p:cNvSpPr txBox="1">
            <a:spLocks noChangeArrowheads="1"/>
          </p:cNvSpPr>
          <p:nvPr/>
        </p:nvSpPr>
        <p:spPr bwMode="auto">
          <a:xfrm>
            <a:off x="2362201" y="26670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0</a:t>
            </a:r>
          </a:p>
        </p:txBody>
      </p:sp>
      <p:sp>
        <p:nvSpPr>
          <p:cNvPr id="17439" name="Text Box 30"/>
          <p:cNvSpPr txBox="1">
            <a:spLocks noChangeArrowheads="1"/>
          </p:cNvSpPr>
          <p:nvPr/>
        </p:nvSpPr>
        <p:spPr bwMode="auto">
          <a:xfrm>
            <a:off x="2971800" y="5105400"/>
            <a:ext cx="1905000" cy="381000"/>
          </a:xfrm>
          <a:prstGeom prst="rect">
            <a:avLst/>
          </a:prstGeom>
          <a:solidFill>
            <a:schemeClr val="tx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Undiscovered</a:t>
            </a:r>
          </a:p>
        </p:txBody>
      </p:sp>
      <p:sp>
        <p:nvSpPr>
          <p:cNvPr id="17440" name="Text Box 31"/>
          <p:cNvSpPr txBox="1">
            <a:spLocks noChangeArrowheads="1"/>
          </p:cNvSpPr>
          <p:nvPr/>
        </p:nvSpPr>
        <p:spPr bwMode="auto">
          <a:xfrm>
            <a:off x="2971800" y="5486400"/>
            <a:ext cx="1905000" cy="381000"/>
          </a:xfrm>
          <a:prstGeom prst="rect">
            <a:avLst/>
          </a:prstGeom>
          <a:solidFill>
            <a:srgbClr val="003399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Discovered</a:t>
            </a:r>
          </a:p>
        </p:txBody>
      </p:sp>
      <p:sp>
        <p:nvSpPr>
          <p:cNvPr id="17441" name="Text Box 32"/>
          <p:cNvSpPr txBox="1">
            <a:spLocks noChangeArrowheads="1"/>
          </p:cNvSpPr>
          <p:nvPr/>
        </p:nvSpPr>
        <p:spPr bwMode="auto">
          <a:xfrm>
            <a:off x="2971800" y="6248400"/>
            <a:ext cx="1905000" cy="381000"/>
          </a:xfrm>
          <a:prstGeom prst="rect">
            <a:avLst/>
          </a:prstGeom>
          <a:solidFill>
            <a:srgbClr val="006600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Finished</a:t>
            </a:r>
          </a:p>
        </p:txBody>
      </p:sp>
      <p:sp>
        <p:nvSpPr>
          <p:cNvPr id="17442" name="Text Box 33"/>
          <p:cNvSpPr txBox="1">
            <a:spLocks noChangeArrowheads="1"/>
          </p:cNvSpPr>
          <p:nvPr/>
        </p:nvSpPr>
        <p:spPr bwMode="auto">
          <a:xfrm>
            <a:off x="5562600" y="5410200"/>
            <a:ext cx="4191000" cy="381000"/>
          </a:xfrm>
          <a:prstGeom prst="rect">
            <a:avLst/>
          </a:prstGeom>
          <a:solidFill>
            <a:schemeClr val="accent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/>
              <a:t> Queue: 5 4 6  </a:t>
            </a:r>
          </a:p>
        </p:txBody>
      </p:sp>
      <p:sp>
        <p:nvSpPr>
          <p:cNvPr id="17443" name="Text Box 34"/>
          <p:cNvSpPr txBox="1">
            <a:spLocks noChangeArrowheads="1"/>
          </p:cNvSpPr>
          <p:nvPr/>
        </p:nvSpPr>
        <p:spPr bwMode="auto">
          <a:xfrm>
            <a:off x="2971800" y="5867400"/>
            <a:ext cx="1905000" cy="381000"/>
          </a:xfrm>
          <a:prstGeom prst="rect">
            <a:avLst/>
          </a:prstGeom>
          <a:solidFill>
            <a:schemeClr val="accent1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Top of queue</a:t>
            </a:r>
          </a:p>
        </p:txBody>
      </p:sp>
      <p:sp>
        <p:nvSpPr>
          <p:cNvPr id="17444" name="Text Box 35"/>
          <p:cNvSpPr txBox="1">
            <a:spLocks noChangeArrowheads="1"/>
          </p:cNvSpPr>
          <p:nvPr/>
        </p:nvSpPr>
        <p:spPr bwMode="auto">
          <a:xfrm>
            <a:off x="3775076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17445" name="Text Box 36"/>
          <p:cNvSpPr txBox="1">
            <a:spLocks noChangeArrowheads="1"/>
          </p:cNvSpPr>
          <p:nvPr/>
        </p:nvSpPr>
        <p:spPr bwMode="auto">
          <a:xfrm>
            <a:off x="3733801" y="42672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17446" name="Text Box 37"/>
          <p:cNvSpPr txBox="1">
            <a:spLocks noChangeArrowheads="1"/>
          </p:cNvSpPr>
          <p:nvPr/>
        </p:nvSpPr>
        <p:spPr bwMode="auto">
          <a:xfrm>
            <a:off x="5070476" y="2971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17447" name="Text Box 38"/>
          <p:cNvSpPr txBox="1">
            <a:spLocks noChangeArrowheads="1"/>
          </p:cNvSpPr>
          <p:nvPr/>
        </p:nvSpPr>
        <p:spPr bwMode="auto">
          <a:xfrm>
            <a:off x="6137276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2</a:t>
            </a:r>
          </a:p>
        </p:txBody>
      </p:sp>
      <p:sp>
        <p:nvSpPr>
          <p:cNvPr id="17448" name="Text Box 39"/>
          <p:cNvSpPr txBox="1">
            <a:spLocks noChangeArrowheads="1"/>
          </p:cNvSpPr>
          <p:nvPr/>
        </p:nvSpPr>
        <p:spPr bwMode="auto">
          <a:xfrm>
            <a:off x="6137276" y="42672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2</a:t>
            </a:r>
          </a:p>
        </p:txBody>
      </p:sp>
      <p:cxnSp>
        <p:nvCxnSpPr>
          <p:cNvPr id="377896" name="AutoShape 40"/>
          <p:cNvCxnSpPr>
            <a:cxnSpLocks noChangeShapeType="1"/>
            <a:stCxn id="17414" idx="5"/>
            <a:endCxn id="17429" idx="1"/>
          </p:cNvCxnSpPr>
          <p:nvPr/>
        </p:nvCxnSpPr>
        <p:spPr bwMode="auto">
          <a:xfrm>
            <a:off x="5319713" y="2890839"/>
            <a:ext cx="889000" cy="1023937"/>
          </a:xfrm>
          <a:prstGeom prst="straightConnector1">
            <a:avLst/>
          </a:prstGeom>
          <a:noFill/>
          <a:ln w="508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419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7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2"/>
          <p:cNvSpPr>
            <a:spLocks noGrp="1" noChangeArrowheads="1"/>
          </p:cNvSpPr>
          <p:nvPr>
            <p:ph type="title"/>
          </p:nvPr>
        </p:nvSpPr>
        <p:spPr>
          <a:xfrm>
            <a:off x="1897553" y="158751"/>
            <a:ext cx="7543800" cy="853336"/>
          </a:xfrm>
        </p:spPr>
        <p:txBody>
          <a:bodyPr/>
          <a:lstStyle/>
          <a:p>
            <a:r>
              <a:rPr lang="en-US" dirty="0" smtClean="0"/>
              <a:t>Breadth First Search</a:t>
            </a:r>
          </a:p>
        </p:txBody>
      </p:sp>
      <p:sp>
        <p:nvSpPr>
          <p:cNvPr id="40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2CCFD7-1599-43A3-B701-8B5DE5F423D0}" type="slidenum">
              <a:rPr lang="en-US"/>
              <a:pPr>
                <a:defRPr/>
              </a:pPr>
              <a:t>26</a:t>
            </a:fld>
            <a:endParaRPr lang="en-US" sz="1400"/>
          </a:p>
        </p:txBody>
      </p:sp>
      <p:sp>
        <p:nvSpPr>
          <p:cNvPr id="18436" name="Oval 3"/>
          <p:cNvSpPr>
            <a:spLocks noChangeAspect="1" noChangeArrowheads="1"/>
          </p:cNvSpPr>
          <p:nvPr/>
        </p:nvSpPr>
        <p:spPr bwMode="auto">
          <a:xfrm>
            <a:off x="2743201" y="2668589"/>
            <a:ext cx="250825" cy="250825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18437" name="Oval 4"/>
          <p:cNvSpPr>
            <a:spLocks noChangeAspect="1" noChangeArrowheads="1"/>
          </p:cNvSpPr>
          <p:nvPr/>
        </p:nvSpPr>
        <p:spPr bwMode="auto">
          <a:xfrm>
            <a:off x="3813176" y="13716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8438" name="Oval 5"/>
          <p:cNvSpPr>
            <a:spLocks noChangeAspect="1" noChangeArrowheads="1"/>
          </p:cNvSpPr>
          <p:nvPr/>
        </p:nvSpPr>
        <p:spPr bwMode="auto">
          <a:xfrm>
            <a:off x="5105401" y="2668589"/>
            <a:ext cx="250825" cy="250825"/>
          </a:xfrm>
          <a:prstGeom prst="ellipse">
            <a:avLst/>
          </a:prstGeom>
          <a:solidFill>
            <a:schemeClr val="accent1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18439" name="AutoShape 6"/>
          <p:cNvCxnSpPr>
            <a:cxnSpLocks noChangeShapeType="1"/>
            <a:stCxn id="18436" idx="7"/>
            <a:endCxn id="18437" idx="3"/>
          </p:cNvCxnSpPr>
          <p:nvPr/>
        </p:nvCxnSpPr>
        <p:spPr bwMode="auto">
          <a:xfrm flipV="1">
            <a:off x="2957514" y="1595439"/>
            <a:ext cx="892175" cy="1101725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8440" name="AutoShape 7"/>
          <p:cNvCxnSpPr>
            <a:cxnSpLocks noChangeShapeType="1"/>
            <a:stCxn id="18436" idx="6"/>
            <a:endCxn id="18438" idx="2"/>
          </p:cNvCxnSpPr>
          <p:nvPr/>
        </p:nvCxnSpPr>
        <p:spPr bwMode="auto">
          <a:xfrm>
            <a:off x="3001963" y="2794000"/>
            <a:ext cx="2095500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8441" name="AutoShape 8"/>
          <p:cNvCxnSpPr>
            <a:cxnSpLocks noChangeShapeType="1"/>
            <a:stCxn id="18437" idx="6"/>
            <a:endCxn id="18443" idx="2"/>
          </p:cNvCxnSpPr>
          <p:nvPr/>
        </p:nvCxnSpPr>
        <p:spPr bwMode="auto">
          <a:xfrm>
            <a:off x="4071939" y="1498600"/>
            <a:ext cx="209232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8442" name="AutoShape 9"/>
          <p:cNvCxnSpPr>
            <a:cxnSpLocks noChangeShapeType="1"/>
            <a:stCxn id="18437" idx="5"/>
            <a:endCxn id="18438" idx="1"/>
          </p:cNvCxnSpPr>
          <p:nvPr/>
        </p:nvCxnSpPr>
        <p:spPr bwMode="auto">
          <a:xfrm>
            <a:off x="4027489" y="1595439"/>
            <a:ext cx="1114425" cy="1101725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8443" name="Oval 10"/>
          <p:cNvSpPr>
            <a:spLocks noChangeAspect="1" noChangeArrowheads="1"/>
          </p:cNvSpPr>
          <p:nvPr/>
        </p:nvSpPr>
        <p:spPr bwMode="auto">
          <a:xfrm>
            <a:off x="6172201" y="1371601"/>
            <a:ext cx="250825" cy="252413"/>
          </a:xfrm>
          <a:prstGeom prst="ellipse">
            <a:avLst/>
          </a:prstGeom>
          <a:solidFill>
            <a:srgbClr val="003399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8444" name="Oval 11"/>
          <p:cNvSpPr>
            <a:spLocks noChangeAspect="1" noChangeArrowheads="1"/>
          </p:cNvSpPr>
          <p:nvPr/>
        </p:nvSpPr>
        <p:spPr bwMode="auto">
          <a:xfrm>
            <a:off x="7543801" y="2668589"/>
            <a:ext cx="250825" cy="250825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7</a:t>
            </a:r>
          </a:p>
        </p:txBody>
      </p:sp>
      <p:cxnSp>
        <p:nvCxnSpPr>
          <p:cNvPr id="18445" name="AutoShape 12"/>
          <p:cNvCxnSpPr>
            <a:cxnSpLocks noChangeShapeType="1"/>
            <a:stCxn id="18448" idx="3"/>
            <a:endCxn id="18444" idx="7"/>
          </p:cNvCxnSpPr>
          <p:nvPr/>
        </p:nvCxnSpPr>
        <p:spPr bwMode="auto">
          <a:xfrm flipH="1">
            <a:off x="7758114" y="1595439"/>
            <a:ext cx="1171575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8446" name="AutoShape 13"/>
          <p:cNvCxnSpPr>
            <a:cxnSpLocks noChangeShapeType="1"/>
            <a:stCxn id="18444" idx="2"/>
            <a:endCxn id="18438" idx="6"/>
          </p:cNvCxnSpPr>
          <p:nvPr/>
        </p:nvCxnSpPr>
        <p:spPr bwMode="auto">
          <a:xfrm flipH="1">
            <a:off x="5364163" y="2794000"/>
            <a:ext cx="21717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8447" name="AutoShape 14"/>
          <p:cNvCxnSpPr>
            <a:cxnSpLocks noChangeShapeType="1"/>
            <a:stCxn id="18454" idx="0"/>
            <a:endCxn id="18448" idx="4"/>
          </p:cNvCxnSpPr>
          <p:nvPr/>
        </p:nvCxnSpPr>
        <p:spPr bwMode="auto">
          <a:xfrm flipV="1">
            <a:off x="9018588" y="1631951"/>
            <a:ext cx="0" cy="22463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8448" name="Oval 15"/>
          <p:cNvSpPr>
            <a:spLocks noChangeAspect="1" noChangeArrowheads="1"/>
          </p:cNvSpPr>
          <p:nvPr/>
        </p:nvSpPr>
        <p:spPr bwMode="auto">
          <a:xfrm>
            <a:off x="8893176" y="1371601"/>
            <a:ext cx="250825" cy="252413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8</a:t>
            </a:r>
          </a:p>
        </p:txBody>
      </p:sp>
      <p:cxnSp>
        <p:nvCxnSpPr>
          <p:cNvPr id="18449" name="AutoShape 16"/>
          <p:cNvCxnSpPr>
            <a:cxnSpLocks noChangeShapeType="1"/>
            <a:stCxn id="18443" idx="6"/>
            <a:endCxn id="18448" idx="2"/>
          </p:cNvCxnSpPr>
          <p:nvPr/>
        </p:nvCxnSpPr>
        <p:spPr bwMode="auto">
          <a:xfrm>
            <a:off x="6430964" y="1498600"/>
            <a:ext cx="24542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8450" name="AutoShape 17"/>
          <p:cNvCxnSpPr>
            <a:cxnSpLocks noChangeShapeType="1"/>
            <a:stCxn id="18443" idx="5"/>
            <a:endCxn id="18444" idx="1"/>
          </p:cNvCxnSpPr>
          <p:nvPr/>
        </p:nvCxnSpPr>
        <p:spPr bwMode="auto">
          <a:xfrm>
            <a:off x="6386513" y="1595439"/>
            <a:ext cx="1193800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8451" name="Oval 18"/>
          <p:cNvSpPr>
            <a:spLocks noChangeAspect="1" noChangeArrowheads="1"/>
          </p:cNvSpPr>
          <p:nvPr/>
        </p:nvSpPr>
        <p:spPr bwMode="auto">
          <a:xfrm>
            <a:off x="3813176" y="38862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8452" name="AutoShape 19"/>
          <p:cNvCxnSpPr>
            <a:cxnSpLocks noChangeShapeType="1"/>
            <a:stCxn id="18451" idx="6"/>
            <a:endCxn id="18453" idx="2"/>
          </p:cNvCxnSpPr>
          <p:nvPr/>
        </p:nvCxnSpPr>
        <p:spPr bwMode="auto">
          <a:xfrm>
            <a:off x="4071939" y="4013200"/>
            <a:ext cx="209232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8453" name="Oval 20"/>
          <p:cNvSpPr>
            <a:spLocks noChangeAspect="1" noChangeArrowheads="1"/>
          </p:cNvSpPr>
          <p:nvPr/>
        </p:nvSpPr>
        <p:spPr bwMode="auto">
          <a:xfrm>
            <a:off x="6172201" y="3886201"/>
            <a:ext cx="250825" cy="252413"/>
          </a:xfrm>
          <a:prstGeom prst="ellipse">
            <a:avLst/>
          </a:prstGeom>
          <a:solidFill>
            <a:srgbClr val="003399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8454" name="Oval 21"/>
          <p:cNvSpPr>
            <a:spLocks noChangeAspect="1" noChangeArrowheads="1"/>
          </p:cNvSpPr>
          <p:nvPr/>
        </p:nvSpPr>
        <p:spPr bwMode="auto">
          <a:xfrm>
            <a:off x="8893176" y="3886201"/>
            <a:ext cx="250825" cy="252413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9</a:t>
            </a:r>
          </a:p>
        </p:txBody>
      </p:sp>
      <p:cxnSp>
        <p:nvCxnSpPr>
          <p:cNvPr id="18455" name="AutoShape 22"/>
          <p:cNvCxnSpPr>
            <a:cxnSpLocks noChangeShapeType="1"/>
            <a:stCxn id="18453" idx="6"/>
            <a:endCxn id="18454" idx="2"/>
          </p:cNvCxnSpPr>
          <p:nvPr/>
        </p:nvCxnSpPr>
        <p:spPr bwMode="auto">
          <a:xfrm>
            <a:off x="6430964" y="4013200"/>
            <a:ext cx="24542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8456" name="AutoShape 23"/>
          <p:cNvCxnSpPr>
            <a:cxnSpLocks noChangeShapeType="1"/>
            <a:stCxn id="18436" idx="5"/>
            <a:endCxn id="18451" idx="1"/>
          </p:cNvCxnSpPr>
          <p:nvPr/>
        </p:nvCxnSpPr>
        <p:spPr bwMode="auto">
          <a:xfrm>
            <a:off x="2957514" y="2890839"/>
            <a:ext cx="892175" cy="1023937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8457" name="AutoShape 24"/>
          <p:cNvCxnSpPr>
            <a:cxnSpLocks noChangeShapeType="1"/>
            <a:stCxn id="18451" idx="7"/>
            <a:endCxn id="18438" idx="3"/>
          </p:cNvCxnSpPr>
          <p:nvPr/>
        </p:nvCxnSpPr>
        <p:spPr bwMode="auto">
          <a:xfrm flipV="1">
            <a:off x="4027489" y="2890839"/>
            <a:ext cx="1114425" cy="1023937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8458" name="AutoShape 26"/>
          <p:cNvCxnSpPr>
            <a:cxnSpLocks noChangeShapeType="1"/>
            <a:stCxn id="18454" idx="1"/>
            <a:endCxn id="18444" idx="5"/>
          </p:cNvCxnSpPr>
          <p:nvPr/>
        </p:nvCxnSpPr>
        <p:spPr bwMode="auto">
          <a:xfrm flipH="1" flipV="1">
            <a:off x="7758114" y="2890839"/>
            <a:ext cx="1171575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8459" name="AutoShape 27"/>
          <p:cNvCxnSpPr>
            <a:cxnSpLocks noChangeShapeType="1"/>
            <a:stCxn id="18453" idx="7"/>
            <a:endCxn id="18444" idx="3"/>
          </p:cNvCxnSpPr>
          <p:nvPr/>
        </p:nvCxnSpPr>
        <p:spPr bwMode="auto">
          <a:xfrm flipV="1">
            <a:off x="6386513" y="2890839"/>
            <a:ext cx="1193800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8460" name="AutoShape 28"/>
          <p:cNvCxnSpPr>
            <a:cxnSpLocks noChangeShapeType="1"/>
            <a:stCxn id="18443" idx="3"/>
            <a:endCxn id="18438" idx="7"/>
          </p:cNvCxnSpPr>
          <p:nvPr/>
        </p:nvCxnSpPr>
        <p:spPr bwMode="auto">
          <a:xfrm flipH="1">
            <a:off x="5319713" y="1595439"/>
            <a:ext cx="889000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8461" name="Text Box 29"/>
          <p:cNvSpPr txBox="1">
            <a:spLocks noChangeArrowheads="1"/>
          </p:cNvSpPr>
          <p:nvPr/>
        </p:nvSpPr>
        <p:spPr bwMode="auto">
          <a:xfrm>
            <a:off x="2362201" y="26670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0</a:t>
            </a:r>
          </a:p>
        </p:txBody>
      </p:sp>
      <p:sp>
        <p:nvSpPr>
          <p:cNvPr id="18462" name="Text Box 30"/>
          <p:cNvSpPr txBox="1">
            <a:spLocks noChangeArrowheads="1"/>
          </p:cNvSpPr>
          <p:nvPr/>
        </p:nvSpPr>
        <p:spPr bwMode="auto">
          <a:xfrm>
            <a:off x="2971800" y="5105400"/>
            <a:ext cx="1905000" cy="381000"/>
          </a:xfrm>
          <a:prstGeom prst="rect">
            <a:avLst/>
          </a:prstGeom>
          <a:solidFill>
            <a:schemeClr val="tx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Undiscovered</a:t>
            </a:r>
          </a:p>
        </p:txBody>
      </p:sp>
      <p:sp>
        <p:nvSpPr>
          <p:cNvPr id="18463" name="Text Box 31"/>
          <p:cNvSpPr txBox="1">
            <a:spLocks noChangeArrowheads="1"/>
          </p:cNvSpPr>
          <p:nvPr/>
        </p:nvSpPr>
        <p:spPr bwMode="auto">
          <a:xfrm>
            <a:off x="2971800" y="5486400"/>
            <a:ext cx="1905000" cy="381000"/>
          </a:xfrm>
          <a:prstGeom prst="rect">
            <a:avLst/>
          </a:prstGeom>
          <a:solidFill>
            <a:srgbClr val="003399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Discovered</a:t>
            </a:r>
          </a:p>
        </p:txBody>
      </p:sp>
      <p:sp>
        <p:nvSpPr>
          <p:cNvPr id="18464" name="Text Box 32"/>
          <p:cNvSpPr txBox="1">
            <a:spLocks noChangeArrowheads="1"/>
          </p:cNvSpPr>
          <p:nvPr/>
        </p:nvSpPr>
        <p:spPr bwMode="auto">
          <a:xfrm>
            <a:off x="2971800" y="6248400"/>
            <a:ext cx="1905000" cy="381000"/>
          </a:xfrm>
          <a:prstGeom prst="rect">
            <a:avLst/>
          </a:prstGeom>
          <a:solidFill>
            <a:srgbClr val="006600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Finished</a:t>
            </a:r>
          </a:p>
        </p:txBody>
      </p:sp>
      <p:sp>
        <p:nvSpPr>
          <p:cNvPr id="18465" name="Text Box 33"/>
          <p:cNvSpPr txBox="1">
            <a:spLocks noChangeArrowheads="1"/>
          </p:cNvSpPr>
          <p:nvPr/>
        </p:nvSpPr>
        <p:spPr bwMode="auto">
          <a:xfrm>
            <a:off x="5562600" y="5410200"/>
            <a:ext cx="4191000" cy="381000"/>
          </a:xfrm>
          <a:prstGeom prst="rect">
            <a:avLst/>
          </a:prstGeom>
          <a:solidFill>
            <a:schemeClr val="accent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/>
              <a:t> Queue: 5 4 6  </a:t>
            </a:r>
          </a:p>
        </p:txBody>
      </p:sp>
      <p:sp>
        <p:nvSpPr>
          <p:cNvPr id="18466" name="Text Box 34"/>
          <p:cNvSpPr txBox="1">
            <a:spLocks noChangeArrowheads="1"/>
          </p:cNvSpPr>
          <p:nvPr/>
        </p:nvSpPr>
        <p:spPr bwMode="auto">
          <a:xfrm>
            <a:off x="2971800" y="5867400"/>
            <a:ext cx="1905000" cy="381000"/>
          </a:xfrm>
          <a:prstGeom prst="rect">
            <a:avLst/>
          </a:prstGeom>
          <a:solidFill>
            <a:schemeClr val="accent1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Top of queue</a:t>
            </a:r>
          </a:p>
        </p:txBody>
      </p:sp>
      <p:sp>
        <p:nvSpPr>
          <p:cNvPr id="18467" name="Text Box 35"/>
          <p:cNvSpPr txBox="1">
            <a:spLocks noChangeArrowheads="1"/>
          </p:cNvSpPr>
          <p:nvPr/>
        </p:nvSpPr>
        <p:spPr bwMode="auto">
          <a:xfrm>
            <a:off x="3775076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18468" name="Text Box 36"/>
          <p:cNvSpPr txBox="1">
            <a:spLocks noChangeArrowheads="1"/>
          </p:cNvSpPr>
          <p:nvPr/>
        </p:nvSpPr>
        <p:spPr bwMode="auto">
          <a:xfrm>
            <a:off x="3733801" y="42672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18469" name="Text Box 37"/>
          <p:cNvSpPr txBox="1">
            <a:spLocks noChangeArrowheads="1"/>
          </p:cNvSpPr>
          <p:nvPr/>
        </p:nvSpPr>
        <p:spPr bwMode="auto">
          <a:xfrm>
            <a:off x="5070476" y="2971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18470" name="Text Box 38"/>
          <p:cNvSpPr txBox="1">
            <a:spLocks noChangeArrowheads="1"/>
          </p:cNvSpPr>
          <p:nvPr/>
        </p:nvSpPr>
        <p:spPr bwMode="auto">
          <a:xfrm>
            <a:off x="6137276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2</a:t>
            </a:r>
          </a:p>
        </p:txBody>
      </p:sp>
      <p:sp>
        <p:nvSpPr>
          <p:cNvPr id="18471" name="Text Box 39"/>
          <p:cNvSpPr txBox="1">
            <a:spLocks noChangeArrowheads="1"/>
          </p:cNvSpPr>
          <p:nvPr/>
        </p:nvSpPr>
        <p:spPr bwMode="auto">
          <a:xfrm>
            <a:off x="6137276" y="42672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2</a:t>
            </a:r>
          </a:p>
        </p:txBody>
      </p:sp>
      <p:cxnSp>
        <p:nvCxnSpPr>
          <p:cNvPr id="18472" name="AutoShape 41"/>
          <p:cNvCxnSpPr>
            <a:cxnSpLocks noChangeShapeType="1"/>
          </p:cNvCxnSpPr>
          <p:nvPr/>
        </p:nvCxnSpPr>
        <p:spPr bwMode="auto">
          <a:xfrm>
            <a:off x="5319713" y="2890839"/>
            <a:ext cx="889000" cy="1023937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2827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2"/>
          <p:cNvSpPr>
            <a:spLocks noGrp="1" noChangeArrowheads="1"/>
          </p:cNvSpPr>
          <p:nvPr>
            <p:ph type="title"/>
          </p:nvPr>
        </p:nvSpPr>
        <p:spPr>
          <a:xfrm>
            <a:off x="1897553" y="158751"/>
            <a:ext cx="7543800" cy="853336"/>
          </a:xfrm>
        </p:spPr>
        <p:txBody>
          <a:bodyPr/>
          <a:lstStyle/>
          <a:p>
            <a:r>
              <a:rPr lang="en-US" dirty="0" smtClean="0"/>
              <a:t>Breadth First Search</a:t>
            </a:r>
          </a:p>
        </p:txBody>
      </p:sp>
      <p:sp>
        <p:nvSpPr>
          <p:cNvPr id="41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15AAE6-FCA6-4E57-B169-64854FDADDED}" type="slidenum">
              <a:rPr lang="en-US"/>
              <a:pPr>
                <a:defRPr/>
              </a:pPr>
              <a:t>27</a:t>
            </a:fld>
            <a:endParaRPr lang="en-US" sz="1400"/>
          </a:p>
        </p:txBody>
      </p:sp>
      <p:sp>
        <p:nvSpPr>
          <p:cNvPr id="19460" name="Oval 3"/>
          <p:cNvSpPr>
            <a:spLocks noChangeAspect="1" noChangeArrowheads="1"/>
          </p:cNvSpPr>
          <p:nvPr/>
        </p:nvSpPr>
        <p:spPr bwMode="auto">
          <a:xfrm>
            <a:off x="2743201" y="2668589"/>
            <a:ext cx="250825" cy="250825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19461" name="Oval 4"/>
          <p:cNvSpPr>
            <a:spLocks noChangeAspect="1" noChangeArrowheads="1"/>
          </p:cNvSpPr>
          <p:nvPr/>
        </p:nvSpPr>
        <p:spPr bwMode="auto">
          <a:xfrm>
            <a:off x="3813176" y="13716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9462" name="Oval 5"/>
          <p:cNvSpPr>
            <a:spLocks noChangeAspect="1" noChangeArrowheads="1"/>
          </p:cNvSpPr>
          <p:nvPr/>
        </p:nvSpPr>
        <p:spPr bwMode="auto">
          <a:xfrm>
            <a:off x="5105401" y="2668589"/>
            <a:ext cx="250825" cy="250825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19463" name="AutoShape 6"/>
          <p:cNvCxnSpPr>
            <a:cxnSpLocks noChangeShapeType="1"/>
            <a:stCxn id="19460" idx="7"/>
            <a:endCxn id="19461" idx="3"/>
          </p:cNvCxnSpPr>
          <p:nvPr/>
        </p:nvCxnSpPr>
        <p:spPr bwMode="auto">
          <a:xfrm flipV="1">
            <a:off x="2957514" y="1595439"/>
            <a:ext cx="892175" cy="1101725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9464" name="AutoShape 7"/>
          <p:cNvCxnSpPr>
            <a:cxnSpLocks noChangeShapeType="1"/>
            <a:stCxn id="19460" idx="6"/>
            <a:endCxn id="19462" idx="2"/>
          </p:cNvCxnSpPr>
          <p:nvPr/>
        </p:nvCxnSpPr>
        <p:spPr bwMode="auto">
          <a:xfrm>
            <a:off x="3001963" y="2794000"/>
            <a:ext cx="2095500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9465" name="AutoShape 8"/>
          <p:cNvCxnSpPr>
            <a:cxnSpLocks noChangeShapeType="1"/>
            <a:stCxn id="19461" idx="6"/>
            <a:endCxn id="19467" idx="2"/>
          </p:cNvCxnSpPr>
          <p:nvPr/>
        </p:nvCxnSpPr>
        <p:spPr bwMode="auto">
          <a:xfrm>
            <a:off x="4071939" y="1498600"/>
            <a:ext cx="209232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9466" name="AutoShape 9"/>
          <p:cNvCxnSpPr>
            <a:cxnSpLocks noChangeShapeType="1"/>
            <a:stCxn id="19461" idx="5"/>
            <a:endCxn id="19462" idx="1"/>
          </p:cNvCxnSpPr>
          <p:nvPr/>
        </p:nvCxnSpPr>
        <p:spPr bwMode="auto">
          <a:xfrm>
            <a:off x="4027489" y="1595439"/>
            <a:ext cx="1114425" cy="1101725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9467" name="Oval 10"/>
          <p:cNvSpPr>
            <a:spLocks noChangeAspect="1" noChangeArrowheads="1"/>
          </p:cNvSpPr>
          <p:nvPr/>
        </p:nvSpPr>
        <p:spPr bwMode="auto">
          <a:xfrm>
            <a:off x="6172201" y="1371601"/>
            <a:ext cx="250825" cy="252413"/>
          </a:xfrm>
          <a:prstGeom prst="ellipse">
            <a:avLst/>
          </a:prstGeom>
          <a:solidFill>
            <a:schemeClr val="accent1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468" name="Oval 11"/>
          <p:cNvSpPr>
            <a:spLocks noChangeAspect="1" noChangeArrowheads="1"/>
          </p:cNvSpPr>
          <p:nvPr/>
        </p:nvSpPr>
        <p:spPr bwMode="auto">
          <a:xfrm>
            <a:off x="7543801" y="2668589"/>
            <a:ext cx="250825" cy="250825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7</a:t>
            </a:r>
          </a:p>
        </p:txBody>
      </p:sp>
      <p:cxnSp>
        <p:nvCxnSpPr>
          <p:cNvPr id="19469" name="AutoShape 12"/>
          <p:cNvCxnSpPr>
            <a:cxnSpLocks noChangeShapeType="1"/>
            <a:stCxn id="19472" idx="3"/>
            <a:endCxn id="19468" idx="7"/>
          </p:cNvCxnSpPr>
          <p:nvPr/>
        </p:nvCxnSpPr>
        <p:spPr bwMode="auto">
          <a:xfrm flipH="1">
            <a:off x="7758114" y="1595439"/>
            <a:ext cx="1171575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9470" name="AutoShape 13"/>
          <p:cNvCxnSpPr>
            <a:cxnSpLocks noChangeShapeType="1"/>
            <a:stCxn id="19468" idx="2"/>
            <a:endCxn id="19462" idx="6"/>
          </p:cNvCxnSpPr>
          <p:nvPr/>
        </p:nvCxnSpPr>
        <p:spPr bwMode="auto">
          <a:xfrm flipH="1">
            <a:off x="5364163" y="2794000"/>
            <a:ext cx="21717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9471" name="AutoShape 14"/>
          <p:cNvCxnSpPr>
            <a:cxnSpLocks noChangeShapeType="1"/>
            <a:stCxn id="19478" idx="0"/>
            <a:endCxn id="19472" idx="4"/>
          </p:cNvCxnSpPr>
          <p:nvPr/>
        </p:nvCxnSpPr>
        <p:spPr bwMode="auto">
          <a:xfrm flipV="1">
            <a:off x="9018588" y="1631951"/>
            <a:ext cx="0" cy="22463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9472" name="Oval 15"/>
          <p:cNvSpPr>
            <a:spLocks noChangeAspect="1" noChangeArrowheads="1"/>
          </p:cNvSpPr>
          <p:nvPr/>
        </p:nvSpPr>
        <p:spPr bwMode="auto">
          <a:xfrm>
            <a:off x="8893176" y="1371601"/>
            <a:ext cx="250825" cy="252413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8</a:t>
            </a:r>
          </a:p>
        </p:txBody>
      </p:sp>
      <p:cxnSp>
        <p:nvCxnSpPr>
          <p:cNvPr id="19473" name="AutoShape 16"/>
          <p:cNvCxnSpPr>
            <a:cxnSpLocks noChangeShapeType="1"/>
            <a:stCxn id="19467" idx="6"/>
            <a:endCxn id="19472" idx="2"/>
          </p:cNvCxnSpPr>
          <p:nvPr/>
        </p:nvCxnSpPr>
        <p:spPr bwMode="auto">
          <a:xfrm>
            <a:off x="6430964" y="1498600"/>
            <a:ext cx="24542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9474" name="AutoShape 17"/>
          <p:cNvCxnSpPr>
            <a:cxnSpLocks noChangeShapeType="1"/>
            <a:stCxn id="19467" idx="5"/>
            <a:endCxn id="19468" idx="1"/>
          </p:cNvCxnSpPr>
          <p:nvPr/>
        </p:nvCxnSpPr>
        <p:spPr bwMode="auto">
          <a:xfrm>
            <a:off x="6386513" y="1595439"/>
            <a:ext cx="1193800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9475" name="Oval 18"/>
          <p:cNvSpPr>
            <a:spLocks noChangeAspect="1" noChangeArrowheads="1"/>
          </p:cNvSpPr>
          <p:nvPr/>
        </p:nvSpPr>
        <p:spPr bwMode="auto">
          <a:xfrm>
            <a:off x="3813176" y="38862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9476" name="AutoShape 19"/>
          <p:cNvCxnSpPr>
            <a:cxnSpLocks noChangeShapeType="1"/>
            <a:stCxn id="19475" idx="6"/>
            <a:endCxn id="19477" idx="2"/>
          </p:cNvCxnSpPr>
          <p:nvPr/>
        </p:nvCxnSpPr>
        <p:spPr bwMode="auto">
          <a:xfrm>
            <a:off x="4071939" y="4013200"/>
            <a:ext cx="209232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9477" name="Oval 20"/>
          <p:cNvSpPr>
            <a:spLocks noChangeAspect="1" noChangeArrowheads="1"/>
          </p:cNvSpPr>
          <p:nvPr/>
        </p:nvSpPr>
        <p:spPr bwMode="auto">
          <a:xfrm>
            <a:off x="6172201" y="3886201"/>
            <a:ext cx="250825" cy="252413"/>
          </a:xfrm>
          <a:prstGeom prst="ellipse">
            <a:avLst/>
          </a:prstGeom>
          <a:solidFill>
            <a:srgbClr val="003399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9478" name="Oval 21"/>
          <p:cNvSpPr>
            <a:spLocks noChangeAspect="1" noChangeArrowheads="1"/>
          </p:cNvSpPr>
          <p:nvPr/>
        </p:nvSpPr>
        <p:spPr bwMode="auto">
          <a:xfrm>
            <a:off x="8893176" y="3886201"/>
            <a:ext cx="250825" cy="252413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9</a:t>
            </a:r>
          </a:p>
        </p:txBody>
      </p:sp>
      <p:cxnSp>
        <p:nvCxnSpPr>
          <p:cNvPr id="19479" name="AutoShape 22"/>
          <p:cNvCxnSpPr>
            <a:cxnSpLocks noChangeShapeType="1"/>
            <a:stCxn id="19477" idx="6"/>
            <a:endCxn id="19478" idx="2"/>
          </p:cNvCxnSpPr>
          <p:nvPr/>
        </p:nvCxnSpPr>
        <p:spPr bwMode="auto">
          <a:xfrm>
            <a:off x="6430964" y="4013200"/>
            <a:ext cx="24542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9480" name="AutoShape 23"/>
          <p:cNvCxnSpPr>
            <a:cxnSpLocks noChangeShapeType="1"/>
            <a:stCxn id="19460" idx="5"/>
            <a:endCxn id="19475" idx="1"/>
          </p:cNvCxnSpPr>
          <p:nvPr/>
        </p:nvCxnSpPr>
        <p:spPr bwMode="auto">
          <a:xfrm>
            <a:off x="2957514" y="2890839"/>
            <a:ext cx="892175" cy="1023937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9481" name="AutoShape 24"/>
          <p:cNvCxnSpPr>
            <a:cxnSpLocks noChangeShapeType="1"/>
            <a:stCxn id="19475" idx="7"/>
            <a:endCxn id="19462" idx="3"/>
          </p:cNvCxnSpPr>
          <p:nvPr/>
        </p:nvCxnSpPr>
        <p:spPr bwMode="auto">
          <a:xfrm flipV="1">
            <a:off x="4027489" y="2890839"/>
            <a:ext cx="1114425" cy="1023937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9482" name="AutoShape 25"/>
          <p:cNvCxnSpPr>
            <a:cxnSpLocks noChangeShapeType="1"/>
            <a:stCxn id="19462" idx="5"/>
            <a:endCxn id="19477" idx="1"/>
          </p:cNvCxnSpPr>
          <p:nvPr/>
        </p:nvCxnSpPr>
        <p:spPr bwMode="auto">
          <a:xfrm>
            <a:off x="5319713" y="2890839"/>
            <a:ext cx="889000" cy="1023937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9483" name="AutoShape 26"/>
          <p:cNvCxnSpPr>
            <a:cxnSpLocks noChangeShapeType="1"/>
            <a:stCxn id="19478" idx="1"/>
            <a:endCxn id="19468" idx="5"/>
          </p:cNvCxnSpPr>
          <p:nvPr/>
        </p:nvCxnSpPr>
        <p:spPr bwMode="auto">
          <a:xfrm flipH="1" flipV="1">
            <a:off x="7758114" y="2890839"/>
            <a:ext cx="1171575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9484" name="AutoShape 27"/>
          <p:cNvCxnSpPr>
            <a:cxnSpLocks noChangeShapeType="1"/>
            <a:stCxn id="19477" idx="7"/>
            <a:endCxn id="19468" idx="3"/>
          </p:cNvCxnSpPr>
          <p:nvPr/>
        </p:nvCxnSpPr>
        <p:spPr bwMode="auto">
          <a:xfrm flipV="1">
            <a:off x="6386513" y="2890839"/>
            <a:ext cx="1193800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9485" name="AutoShape 28"/>
          <p:cNvCxnSpPr>
            <a:cxnSpLocks noChangeShapeType="1"/>
            <a:stCxn id="19467" idx="3"/>
            <a:endCxn id="19462" idx="7"/>
          </p:cNvCxnSpPr>
          <p:nvPr/>
        </p:nvCxnSpPr>
        <p:spPr bwMode="auto">
          <a:xfrm flipH="1">
            <a:off x="5319713" y="1595439"/>
            <a:ext cx="889000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9486" name="Text Box 29"/>
          <p:cNvSpPr txBox="1">
            <a:spLocks noChangeArrowheads="1"/>
          </p:cNvSpPr>
          <p:nvPr/>
        </p:nvSpPr>
        <p:spPr bwMode="auto">
          <a:xfrm>
            <a:off x="2362201" y="26670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0</a:t>
            </a:r>
          </a:p>
        </p:txBody>
      </p:sp>
      <p:sp>
        <p:nvSpPr>
          <p:cNvPr id="19487" name="Text Box 30"/>
          <p:cNvSpPr txBox="1">
            <a:spLocks noChangeArrowheads="1"/>
          </p:cNvSpPr>
          <p:nvPr/>
        </p:nvSpPr>
        <p:spPr bwMode="auto">
          <a:xfrm>
            <a:off x="2971800" y="5105400"/>
            <a:ext cx="1905000" cy="381000"/>
          </a:xfrm>
          <a:prstGeom prst="rect">
            <a:avLst/>
          </a:prstGeom>
          <a:solidFill>
            <a:schemeClr val="tx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Undiscovered</a:t>
            </a:r>
          </a:p>
        </p:txBody>
      </p:sp>
      <p:sp>
        <p:nvSpPr>
          <p:cNvPr id="19488" name="Text Box 31"/>
          <p:cNvSpPr txBox="1">
            <a:spLocks noChangeArrowheads="1"/>
          </p:cNvSpPr>
          <p:nvPr/>
        </p:nvSpPr>
        <p:spPr bwMode="auto">
          <a:xfrm>
            <a:off x="2971800" y="5486400"/>
            <a:ext cx="1905000" cy="381000"/>
          </a:xfrm>
          <a:prstGeom prst="rect">
            <a:avLst/>
          </a:prstGeom>
          <a:solidFill>
            <a:srgbClr val="003399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Discovered</a:t>
            </a:r>
          </a:p>
        </p:txBody>
      </p:sp>
      <p:sp>
        <p:nvSpPr>
          <p:cNvPr id="19489" name="Text Box 32"/>
          <p:cNvSpPr txBox="1">
            <a:spLocks noChangeArrowheads="1"/>
          </p:cNvSpPr>
          <p:nvPr/>
        </p:nvSpPr>
        <p:spPr bwMode="auto">
          <a:xfrm>
            <a:off x="2971800" y="6248400"/>
            <a:ext cx="1905000" cy="381000"/>
          </a:xfrm>
          <a:prstGeom prst="rect">
            <a:avLst/>
          </a:prstGeom>
          <a:solidFill>
            <a:srgbClr val="006600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Finished</a:t>
            </a:r>
          </a:p>
        </p:txBody>
      </p:sp>
      <p:sp>
        <p:nvSpPr>
          <p:cNvPr id="19490" name="Text Box 33"/>
          <p:cNvSpPr txBox="1">
            <a:spLocks noChangeArrowheads="1"/>
          </p:cNvSpPr>
          <p:nvPr/>
        </p:nvSpPr>
        <p:spPr bwMode="auto">
          <a:xfrm>
            <a:off x="5562600" y="5410200"/>
            <a:ext cx="4191000" cy="381000"/>
          </a:xfrm>
          <a:prstGeom prst="rect">
            <a:avLst/>
          </a:prstGeom>
          <a:solidFill>
            <a:schemeClr val="accent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/>
              <a:t> Queue: 4 6  </a:t>
            </a:r>
          </a:p>
        </p:txBody>
      </p:sp>
      <p:sp>
        <p:nvSpPr>
          <p:cNvPr id="19491" name="Text Box 34"/>
          <p:cNvSpPr txBox="1">
            <a:spLocks noChangeArrowheads="1"/>
          </p:cNvSpPr>
          <p:nvPr/>
        </p:nvSpPr>
        <p:spPr bwMode="auto">
          <a:xfrm>
            <a:off x="2971800" y="5867400"/>
            <a:ext cx="1905000" cy="381000"/>
          </a:xfrm>
          <a:prstGeom prst="rect">
            <a:avLst/>
          </a:prstGeom>
          <a:solidFill>
            <a:schemeClr val="accent1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Top of queue</a:t>
            </a:r>
          </a:p>
        </p:txBody>
      </p:sp>
      <p:sp>
        <p:nvSpPr>
          <p:cNvPr id="19492" name="Text Box 35"/>
          <p:cNvSpPr txBox="1">
            <a:spLocks noChangeArrowheads="1"/>
          </p:cNvSpPr>
          <p:nvPr/>
        </p:nvSpPr>
        <p:spPr bwMode="auto">
          <a:xfrm>
            <a:off x="3775076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19493" name="Text Box 36"/>
          <p:cNvSpPr txBox="1">
            <a:spLocks noChangeArrowheads="1"/>
          </p:cNvSpPr>
          <p:nvPr/>
        </p:nvSpPr>
        <p:spPr bwMode="auto">
          <a:xfrm>
            <a:off x="3733801" y="42672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19494" name="Text Box 37"/>
          <p:cNvSpPr txBox="1">
            <a:spLocks noChangeArrowheads="1"/>
          </p:cNvSpPr>
          <p:nvPr/>
        </p:nvSpPr>
        <p:spPr bwMode="auto">
          <a:xfrm>
            <a:off x="5070476" y="2971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19495" name="Text Box 38"/>
          <p:cNvSpPr txBox="1">
            <a:spLocks noChangeArrowheads="1"/>
          </p:cNvSpPr>
          <p:nvPr/>
        </p:nvSpPr>
        <p:spPr bwMode="auto">
          <a:xfrm>
            <a:off x="6137276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2</a:t>
            </a:r>
          </a:p>
        </p:txBody>
      </p:sp>
      <p:sp>
        <p:nvSpPr>
          <p:cNvPr id="19496" name="Text Box 39"/>
          <p:cNvSpPr txBox="1">
            <a:spLocks noChangeArrowheads="1"/>
          </p:cNvSpPr>
          <p:nvPr/>
        </p:nvSpPr>
        <p:spPr bwMode="auto">
          <a:xfrm>
            <a:off x="6137276" y="42672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2</a:t>
            </a:r>
          </a:p>
        </p:txBody>
      </p:sp>
      <p:cxnSp>
        <p:nvCxnSpPr>
          <p:cNvPr id="378921" name="AutoShape 41"/>
          <p:cNvCxnSpPr>
            <a:cxnSpLocks noChangeShapeType="1"/>
            <a:stCxn id="19467" idx="3"/>
            <a:endCxn id="19462" idx="7"/>
          </p:cNvCxnSpPr>
          <p:nvPr/>
        </p:nvCxnSpPr>
        <p:spPr bwMode="auto">
          <a:xfrm flipH="1">
            <a:off x="5319713" y="1595439"/>
            <a:ext cx="889000" cy="1101725"/>
          </a:xfrm>
          <a:prstGeom prst="straightConnector1">
            <a:avLst/>
          </a:prstGeom>
          <a:noFill/>
          <a:ln w="508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5141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78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2"/>
          <p:cNvSpPr>
            <a:spLocks noGrp="1" noChangeArrowheads="1"/>
          </p:cNvSpPr>
          <p:nvPr>
            <p:ph type="title"/>
          </p:nvPr>
        </p:nvSpPr>
        <p:spPr>
          <a:xfrm>
            <a:off x="1897553" y="158751"/>
            <a:ext cx="7543800" cy="853336"/>
          </a:xfrm>
        </p:spPr>
        <p:txBody>
          <a:bodyPr/>
          <a:lstStyle/>
          <a:p>
            <a:r>
              <a:rPr lang="en-US" dirty="0" smtClean="0"/>
              <a:t>Breadth First Search</a:t>
            </a:r>
          </a:p>
        </p:txBody>
      </p:sp>
      <p:sp>
        <p:nvSpPr>
          <p:cNvPr id="4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51A7F0-F43C-41C6-AEB4-A5AF598A065D}" type="slidenum">
              <a:rPr lang="en-US"/>
              <a:pPr>
                <a:defRPr/>
              </a:pPr>
              <a:t>28</a:t>
            </a:fld>
            <a:endParaRPr lang="en-US" sz="1400"/>
          </a:p>
        </p:txBody>
      </p:sp>
      <p:sp>
        <p:nvSpPr>
          <p:cNvPr id="20484" name="Oval 3"/>
          <p:cNvSpPr>
            <a:spLocks noChangeAspect="1" noChangeArrowheads="1"/>
          </p:cNvSpPr>
          <p:nvPr/>
        </p:nvSpPr>
        <p:spPr bwMode="auto">
          <a:xfrm>
            <a:off x="2743201" y="2668589"/>
            <a:ext cx="250825" cy="250825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20485" name="Oval 4"/>
          <p:cNvSpPr>
            <a:spLocks noChangeAspect="1" noChangeArrowheads="1"/>
          </p:cNvSpPr>
          <p:nvPr/>
        </p:nvSpPr>
        <p:spPr bwMode="auto">
          <a:xfrm>
            <a:off x="3813176" y="13716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0486" name="Oval 5"/>
          <p:cNvSpPr>
            <a:spLocks noChangeAspect="1" noChangeArrowheads="1"/>
          </p:cNvSpPr>
          <p:nvPr/>
        </p:nvSpPr>
        <p:spPr bwMode="auto">
          <a:xfrm>
            <a:off x="5105401" y="2668589"/>
            <a:ext cx="250825" cy="250825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0487" name="AutoShape 6"/>
          <p:cNvCxnSpPr>
            <a:cxnSpLocks noChangeShapeType="1"/>
            <a:stCxn id="20484" idx="7"/>
            <a:endCxn id="20485" idx="3"/>
          </p:cNvCxnSpPr>
          <p:nvPr/>
        </p:nvCxnSpPr>
        <p:spPr bwMode="auto">
          <a:xfrm flipV="1">
            <a:off x="2957514" y="1595439"/>
            <a:ext cx="892175" cy="1101725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0488" name="AutoShape 7"/>
          <p:cNvCxnSpPr>
            <a:cxnSpLocks noChangeShapeType="1"/>
            <a:stCxn id="20484" idx="6"/>
            <a:endCxn id="20486" idx="2"/>
          </p:cNvCxnSpPr>
          <p:nvPr/>
        </p:nvCxnSpPr>
        <p:spPr bwMode="auto">
          <a:xfrm>
            <a:off x="3001963" y="2794000"/>
            <a:ext cx="2095500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0489" name="AutoShape 8"/>
          <p:cNvCxnSpPr>
            <a:cxnSpLocks noChangeShapeType="1"/>
            <a:stCxn id="20485" idx="6"/>
            <a:endCxn id="20491" idx="2"/>
          </p:cNvCxnSpPr>
          <p:nvPr/>
        </p:nvCxnSpPr>
        <p:spPr bwMode="auto">
          <a:xfrm>
            <a:off x="4071939" y="1498600"/>
            <a:ext cx="209232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0490" name="AutoShape 9"/>
          <p:cNvCxnSpPr>
            <a:cxnSpLocks noChangeShapeType="1"/>
            <a:stCxn id="20485" idx="5"/>
            <a:endCxn id="20486" idx="1"/>
          </p:cNvCxnSpPr>
          <p:nvPr/>
        </p:nvCxnSpPr>
        <p:spPr bwMode="auto">
          <a:xfrm>
            <a:off x="4027489" y="1595439"/>
            <a:ext cx="1114425" cy="1101725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0491" name="Oval 10"/>
          <p:cNvSpPr>
            <a:spLocks noChangeAspect="1" noChangeArrowheads="1"/>
          </p:cNvSpPr>
          <p:nvPr/>
        </p:nvSpPr>
        <p:spPr bwMode="auto">
          <a:xfrm>
            <a:off x="6172201" y="1371601"/>
            <a:ext cx="250825" cy="252413"/>
          </a:xfrm>
          <a:prstGeom prst="ellipse">
            <a:avLst/>
          </a:prstGeom>
          <a:solidFill>
            <a:schemeClr val="accent1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0492" name="Oval 11"/>
          <p:cNvSpPr>
            <a:spLocks noChangeAspect="1" noChangeArrowheads="1"/>
          </p:cNvSpPr>
          <p:nvPr/>
        </p:nvSpPr>
        <p:spPr bwMode="auto">
          <a:xfrm>
            <a:off x="7543801" y="2668589"/>
            <a:ext cx="250825" cy="250825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7</a:t>
            </a:r>
          </a:p>
        </p:txBody>
      </p:sp>
      <p:cxnSp>
        <p:nvCxnSpPr>
          <p:cNvPr id="20493" name="AutoShape 12"/>
          <p:cNvCxnSpPr>
            <a:cxnSpLocks noChangeShapeType="1"/>
            <a:stCxn id="20496" idx="3"/>
            <a:endCxn id="20492" idx="7"/>
          </p:cNvCxnSpPr>
          <p:nvPr/>
        </p:nvCxnSpPr>
        <p:spPr bwMode="auto">
          <a:xfrm flipH="1">
            <a:off x="7758114" y="1595439"/>
            <a:ext cx="1171575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0494" name="AutoShape 13"/>
          <p:cNvCxnSpPr>
            <a:cxnSpLocks noChangeShapeType="1"/>
            <a:stCxn id="20492" idx="2"/>
            <a:endCxn id="20486" idx="6"/>
          </p:cNvCxnSpPr>
          <p:nvPr/>
        </p:nvCxnSpPr>
        <p:spPr bwMode="auto">
          <a:xfrm flipH="1">
            <a:off x="5364163" y="2794000"/>
            <a:ext cx="21717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0495" name="AutoShape 14"/>
          <p:cNvCxnSpPr>
            <a:cxnSpLocks noChangeShapeType="1"/>
            <a:stCxn id="20502" idx="0"/>
            <a:endCxn id="20496" idx="4"/>
          </p:cNvCxnSpPr>
          <p:nvPr/>
        </p:nvCxnSpPr>
        <p:spPr bwMode="auto">
          <a:xfrm flipV="1">
            <a:off x="9018588" y="1631951"/>
            <a:ext cx="0" cy="22463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0496" name="Oval 15"/>
          <p:cNvSpPr>
            <a:spLocks noChangeAspect="1" noChangeArrowheads="1"/>
          </p:cNvSpPr>
          <p:nvPr/>
        </p:nvSpPr>
        <p:spPr bwMode="auto">
          <a:xfrm>
            <a:off x="8893176" y="1371601"/>
            <a:ext cx="250825" cy="252413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8</a:t>
            </a:r>
          </a:p>
        </p:txBody>
      </p:sp>
      <p:cxnSp>
        <p:nvCxnSpPr>
          <p:cNvPr id="20497" name="AutoShape 16"/>
          <p:cNvCxnSpPr>
            <a:cxnSpLocks noChangeShapeType="1"/>
            <a:stCxn id="20491" idx="6"/>
            <a:endCxn id="20496" idx="2"/>
          </p:cNvCxnSpPr>
          <p:nvPr/>
        </p:nvCxnSpPr>
        <p:spPr bwMode="auto">
          <a:xfrm>
            <a:off x="6430964" y="1498600"/>
            <a:ext cx="24542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0498" name="AutoShape 17"/>
          <p:cNvCxnSpPr>
            <a:cxnSpLocks noChangeShapeType="1"/>
            <a:stCxn id="20491" idx="5"/>
            <a:endCxn id="20492" idx="1"/>
          </p:cNvCxnSpPr>
          <p:nvPr/>
        </p:nvCxnSpPr>
        <p:spPr bwMode="auto">
          <a:xfrm>
            <a:off x="6386513" y="1595439"/>
            <a:ext cx="1193800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0499" name="Oval 18"/>
          <p:cNvSpPr>
            <a:spLocks noChangeAspect="1" noChangeArrowheads="1"/>
          </p:cNvSpPr>
          <p:nvPr/>
        </p:nvSpPr>
        <p:spPr bwMode="auto">
          <a:xfrm>
            <a:off x="3813176" y="38862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20500" name="AutoShape 19"/>
          <p:cNvCxnSpPr>
            <a:cxnSpLocks noChangeShapeType="1"/>
            <a:stCxn id="20499" idx="6"/>
            <a:endCxn id="20501" idx="2"/>
          </p:cNvCxnSpPr>
          <p:nvPr/>
        </p:nvCxnSpPr>
        <p:spPr bwMode="auto">
          <a:xfrm>
            <a:off x="4071939" y="4013200"/>
            <a:ext cx="209232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0501" name="Oval 20"/>
          <p:cNvSpPr>
            <a:spLocks noChangeAspect="1" noChangeArrowheads="1"/>
          </p:cNvSpPr>
          <p:nvPr/>
        </p:nvSpPr>
        <p:spPr bwMode="auto">
          <a:xfrm>
            <a:off x="6172201" y="3886201"/>
            <a:ext cx="250825" cy="252413"/>
          </a:xfrm>
          <a:prstGeom prst="ellipse">
            <a:avLst/>
          </a:prstGeom>
          <a:solidFill>
            <a:srgbClr val="003399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0502" name="Oval 21"/>
          <p:cNvSpPr>
            <a:spLocks noChangeAspect="1" noChangeArrowheads="1"/>
          </p:cNvSpPr>
          <p:nvPr/>
        </p:nvSpPr>
        <p:spPr bwMode="auto">
          <a:xfrm>
            <a:off x="8893176" y="3886201"/>
            <a:ext cx="250825" cy="252413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9</a:t>
            </a:r>
          </a:p>
        </p:txBody>
      </p:sp>
      <p:cxnSp>
        <p:nvCxnSpPr>
          <p:cNvPr id="20503" name="AutoShape 22"/>
          <p:cNvCxnSpPr>
            <a:cxnSpLocks noChangeShapeType="1"/>
            <a:stCxn id="20501" idx="6"/>
            <a:endCxn id="20502" idx="2"/>
          </p:cNvCxnSpPr>
          <p:nvPr/>
        </p:nvCxnSpPr>
        <p:spPr bwMode="auto">
          <a:xfrm>
            <a:off x="6430964" y="4013200"/>
            <a:ext cx="24542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0504" name="AutoShape 23"/>
          <p:cNvCxnSpPr>
            <a:cxnSpLocks noChangeShapeType="1"/>
            <a:stCxn id="20484" idx="5"/>
            <a:endCxn id="20499" idx="1"/>
          </p:cNvCxnSpPr>
          <p:nvPr/>
        </p:nvCxnSpPr>
        <p:spPr bwMode="auto">
          <a:xfrm>
            <a:off x="2957514" y="2890839"/>
            <a:ext cx="892175" cy="1023937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0505" name="AutoShape 24"/>
          <p:cNvCxnSpPr>
            <a:cxnSpLocks noChangeShapeType="1"/>
            <a:stCxn id="20499" idx="7"/>
            <a:endCxn id="20486" idx="3"/>
          </p:cNvCxnSpPr>
          <p:nvPr/>
        </p:nvCxnSpPr>
        <p:spPr bwMode="auto">
          <a:xfrm flipV="1">
            <a:off x="4027489" y="2890839"/>
            <a:ext cx="1114425" cy="1023937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0506" name="AutoShape 25"/>
          <p:cNvCxnSpPr>
            <a:cxnSpLocks noChangeShapeType="1"/>
            <a:stCxn id="20486" idx="5"/>
            <a:endCxn id="20501" idx="1"/>
          </p:cNvCxnSpPr>
          <p:nvPr/>
        </p:nvCxnSpPr>
        <p:spPr bwMode="auto">
          <a:xfrm>
            <a:off x="5319713" y="2890839"/>
            <a:ext cx="889000" cy="1023937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0507" name="AutoShape 26"/>
          <p:cNvCxnSpPr>
            <a:cxnSpLocks noChangeShapeType="1"/>
            <a:stCxn id="20502" idx="1"/>
            <a:endCxn id="20492" idx="5"/>
          </p:cNvCxnSpPr>
          <p:nvPr/>
        </p:nvCxnSpPr>
        <p:spPr bwMode="auto">
          <a:xfrm flipH="1" flipV="1">
            <a:off x="7758114" y="2890839"/>
            <a:ext cx="1171575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0508" name="AutoShape 27"/>
          <p:cNvCxnSpPr>
            <a:cxnSpLocks noChangeShapeType="1"/>
            <a:stCxn id="20501" idx="7"/>
            <a:endCxn id="20492" idx="3"/>
          </p:cNvCxnSpPr>
          <p:nvPr/>
        </p:nvCxnSpPr>
        <p:spPr bwMode="auto">
          <a:xfrm flipV="1">
            <a:off x="6386513" y="2890839"/>
            <a:ext cx="1193800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0509" name="AutoShape 28"/>
          <p:cNvCxnSpPr>
            <a:cxnSpLocks noChangeShapeType="1"/>
            <a:stCxn id="20491" idx="3"/>
            <a:endCxn id="20486" idx="7"/>
          </p:cNvCxnSpPr>
          <p:nvPr/>
        </p:nvCxnSpPr>
        <p:spPr bwMode="auto">
          <a:xfrm flipH="1">
            <a:off x="5319713" y="1595439"/>
            <a:ext cx="889000" cy="1101725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0510" name="Text Box 29"/>
          <p:cNvSpPr txBox="1">
            <a:spLocks noChangeArrowheads="1"/>
          </p:cNvSpPr>
          <p:nvPr/>
        </p:nvSpPr>
        <p:spPr bwMode="auto">
          <a:xfrm>
            <a:off x="2362201" y="26670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0</a:t>
            </a:r>
          </a:p>
        </p:txBody>
      </p:sp>
      <p:sp>
        <p:nvSpPr>
          <p:cNvPr id="20511" name="Text Box 30"/>
          <p:cNvSpPr txBox="1">
            <a:spLocks noChangeArrowheads="1"/>
          </p:cNvSpPr>
          <p:nvPr/>
        </p:nvSpPr>
        <p:spPr bwMode="auto">
          <a:xfrm>
            <a:off x="2971800" y="5105400"/>
            <a:ext cx="1905000" cy="381000"/>
          </a:xfrm>
          <a:prstGeom prst="rect">
            <a:avLst/>
          </a:prstGeom>
          <a:solidFill>
            <a:schemeClr val="tx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Undiscovered</a:t>
            </a:r>
          </a:p>
        </p:txBody>
      </p:sp>
      <p:sp>
        <p:nvSpPr>
          <p:cNvPr id="20512" name="Text Box 31"/>
          <p:cNvSpPr txBox="1">
            <a:spLocks noChangeArrowheads="1"/>
          </p:cNvSpPr>
          <p:nvPr/>
        </p:nvSpPr>
        <p:spPr bwMode="auto">
          <a:xfrm>
            <a:off x="2971800" y="5486400"/>
            <a:ext cx="1905000" cy="381000"/>
          </a:xfrm>
          <a:prstGeom prst="rect">
            <a:avLst/>
          </a:prstGeom>
          <a:solidFill>
            <a:srgbClr val="003399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Discovered</a:t>
            </a:r>
          </a:p>
        </p:txBody>
      </p:sp>
      <p:sp>
        <p:nvSpPr>
          <p:cNvPr id="20513" name="Text Box 32"/>
          <p:cNvSpPr txBox="1">
            <a:spLocks noChangeArrowheads="1"/>
          </p:cNvSpPr>
          <p:nvPr/>
        </p:nvSpPr>
        <p:spPr bwMode="auto">
          <a:xfrm>
            <a:off x="2971800" y="6248400"/>
            <a:ext cx="1905000" cy="381000"/>
          </a:xfrm>
          <a:prstGeom prst="rect">
            <a:avLst/>
          </a:prstGeom>
          <a:solidFill>
            <a:srgbClr val="006600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Finished</a:t>
            </a:r>
          </a:p>
        </p:txBody>
      </p:sp>
      <p:sp>
        <p:nvSpPr>
          <p:cNvPr id="20514" name="Text Box 33"/>
          <p:cNvSpPr txBox="1">
            <a:spLocks noChangeArrowheads="1"/>
          </p:cNvSpPr>
          <p:nvPr/>
        </p:nvSpPr>
        <p:spPr bwMode="auto">
          <a:xfrm>
            <a:off x="5562600" y="5410200"/>
            <a:ext cx="4191000" cy="381000"/>
          </a:xfrm>
          <a:prstGeom prst="rect">
            <a:avLst/>
          </a:prstGeom>
          <a:solidFill>
            <a:schemeClr val="accent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/>
              <a:t> Queue: 4 6  </a:t>
            </a:r>
          </a:p>
        </p:txBody>
      </p:sp>
      <p:sp>
        <p:nvSpPr>
          <p:cNvPr id="20515" name="Text Box 34"/>
          <p:cNvSpPr txBox="1">
            <a:spLocks noChangeArrowheads="1"/>
          </p:cNvSpPr>
          <p:nvPr/>
        </p:nvSpPr>
        <p:spPr bwMode="auto">
          <a:xfrm>
            <a:off x="2971800" y="5867400"/>
            <a:ext cx="1905000" cy="381000"/>
          </a:xfrm>
          <a:prstGeom prst="rect">
            <a:avLst/>
          </a:prstGeom>
          <a:solidFill>
            <a:schemeClr val="accent1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Top of queue</a:t>
            </a:r>
          </a:p>
        </p:txBody>
      </p:sp>
      <p:sp>
        <p:nvSpPr>
          <p:cNvPr id="20516" name="Text Box 35"/>
          <p:cNvSpPr txBox="1">
            <a:spLocks noChangeArrowheads="1"/>
          </p:cNvSpPr>
          <p:nvPr/>
        </p:nvSpPr>
        <p:spPr bwMode="auto">
          <a:xfrm>
            <a:off x="3775076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20517" name="Text Box 36"/>
          <p:cNvSpPr txBox="1">
            <a:spLocks noChangeArrowheads="1"/>
          </p:cNvSpPr>
          <p:nvPr/>
        </p:nvSpPr>
        <p:spPr bwMode="auto">
          <a:xfrm>
            <a:off x="3733801" y="42672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20518" name="Text Box 37"/>
          <p:cNvSpPr txBox="1">
            <a:spLocks noChangeArrowheads="1"/>
          </p:cNvSpPr>
          <p:nvPr/>
        </p:nvSpPr>
        <p:spPr bwMode="auto">
          <a:xfrm>
            <a:off x="5070476" y="2971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20519" name="Text Box 38"/>
          <p:cNvSpPr txBox="1">
            <a:spLocks noChangeArrowheads="1"/>
          </p:cNvSpPr>
          <p:nvPr/>
        </p:nvSpPr>
        <p:spPr bwMode="auto">
          <a:xfrm>
            <a:off x="6137276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2</a:t>
            </a:r>
          </a:p>
        </p:txBody>
      </p:sp>
      <p:sp>
        <p:nvSpPr>
          <p:cNvPr id="20520" name="Text Box 39"/>
          <p:cNvSpPr txBox="1">
            <a:spLocks noChangeArrowheads="1"/>
          </p:cNvSpPr>
          <p:nvPr/>
        </p:nvSpPr>
        <p:spPr bwMode="auto">
          <a:xfrm>
            <a:off x="6137276" y="42672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2</a:t>
            </a:r>
          </a:p>
        </p:txBody>
      </p:sp>
      <p:cxnSp>
        <p:nvCxnSpPr>
          <p:cNvPr id="379945" name="AutoShape 41"/>
          <p:cNvCxnSpPr>
            <a:cxnSpLocks noChangeShapeType="1"/>
            <a:stCxn id="20491" idx="6"/>
            <a:endCxn id="20496" idx="2"/>
          </p:cNvCxnSpPr>
          <p:nvPr/>
        </p:nvCxnSpPr>
        <p:spPr bwMode="auto">
          <a:xfrm>
            <a:off x="6430964" y="1498600"/>
            <a:ext cx="2454275" cy="0"/>
          </a:xfrm>
          <a:prstGeom prst="straightConnector1">
            <a:avLst/>
          </a:prstGeom>
          <a:noFill/>
          <a:ln w="508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79946" name="Oval 42"/>
          <p:cNvSpPr>
            <a:spLocks noChangeAspect="1" noChangeArrowheads="1"/>
          </p:cNvSpPr>
          <p:nvPr/>
        </p:nvSpPr>
        <p:spPr bwMode="auto">
          <a:xfrm>
            <a:off x="8893176" y="1371601"/>
            <a:ext cx="250825" cy="252413"/>
          </a:xfrm>
          <a:prstGeom prst="ellipse">
            <a:avLst/>
          </a:prstGeom>
          <a:solidFill>
            <a:srgbClr val="003399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379947" name="Text Box 43"/>
          <p:cNvSpPr txBox="1">
            <a:spLocks noChangeArrowheads="1"/>
          </p:cNvSpPr>
          <p:nvPr/>
        </p:nvSpPr>
        <p:spPr bwMode="auto">
          <a:xfrm>
            <a:off x="8839201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44777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9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946" grpId="0" animBg="1" autoUpdateAnimBg="0"/>
      <p:bldP spid="379947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2"/>
          <p:cNvSpPr>
            <a:spLocks noGrp="1" noChangeArrowheads="1"/>
          </p:cNvSpPr>
          <p:nvPr>
            <p:ph type="title"/>
          </p:nvPr>
        </p:nvSpPr>
        <p:spPr>
          <a:xfrm>
            <a:off x="1897553" y="158751"/>
            <a:ext cx="7543800" cy="853336"/>
          </a:xfrm>
        </p:spPr>
        <p:txBody>
          <a:bodyPr/>
          <a:lstStyle/>
          <a:p>
            <a:r>
              <a:rPr lang="en-US" dirty="0" smtClean="0"/>
              <a:t>Breadth First Search</a:t>
            </a:r>
          </a:p>
        </p:txBody>
      </p:sp>
      <p:sp>
        <p:nvSpPr>
          <p:cNvPr id="41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7DA331-B001-4F99-8C4D-E7D5693A164F}" type="slidenum">
              <a:rPr lang="en-US"/>
              <a:pPr>
                <a:defRPr/>
              </a:pPr>
              <a:t>29</a:t>
            </a:fld>
            <a:endParaRPr lang="en-US" sz="1400"/>
          </a:p>
        </p:txBody>
      </p:sp>
      <p:sp>
        <p:nvSpPr>
          <p:cNvPr id="21508" name="Oval 3"/>
          <p:cNvSpPr>
            <a:spLocks noChangeAspect="1" noChangeArrowheads="1"/>
          </p:cNvSpPr>
          <p:nvPr/>
        </p:nvSpPr>
        <p:spPr bwMode="auto">
          <a:xfrm>
            <a:off x="2743201" y="2668589"/>
            <a:ext cx="250825" cy="250825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21509" name="Oval 4"/>
          <p:cNvSpPr>
            <a:spLocks noChangeAspect="1" noChangeArrowheads="1"/>
          </p:cNvSpPr>
          <p:nvPr/>
        </p:nvSpPr>
        <p:spPr bwMode="auto">
          <a:xfrm>
            <a:off x="3813176" y="13716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1510" name="Oval 5"/>
          <p:cNvSpPr>
            <a:spLocks noChangeAspect="1" noChangeArrowheads="1"/>
          </p:cNvSpPr>
          <p:nvPr/>
        </p:nvSpPr>
        <p:spPr bwMode="auto">
          <a:xfrm>
            <a:off x="5105401" y="2668589"/>
            <a:ext cx="250825" cy="250825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1511" name="AutoShape 6"/>
          <p:cNvCxnSpPr>
            <a:cxnSpLocks noChangeShapeType="1"/>
            <a:stCxn id="21508" idx="7"/>
            <a:endCxn id="21509" idx="3"/>
          </p:cNvCxnSpPr>
          <p:nvPr/>
        </p:nvCxnSpPr>
        <p:spPr bwMode="auto">
          <a:xfrm flipV="1">
            <a:off x="2957514" y="1595439"/>
            <a:ext cx="892175" cy="1101725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1512" name="AutoShape 7"/>
          <p:cNvCxnSpPr>
            <a:cxnSpLocks noChangeShapeType="1"/>
            <a:stCxn id="21508" idx="6"/>
            <a:endCxn id="21510" idx="2"/>
          </p:cNvCxnSpPr>
          <p:nvPr/>
        </p:nvCxnSpPr>
        <p:spPr bwMode="auto">
          <a:xfrm>
            <a:off x="3001963" y="2794000"/>
            <a:ext cx="2095500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1513" name="AutoShape 8"/>
          <p:cNvCxnSpPr>
            <a:cxnSpLocks noChangeShapeType="1"/>
            <a:stCxn id="21509" idx="6"/>
            <a:endCxn id="21515" idx="2"/>
          </p:cNvCxnSpPr>
          <p:nvPr/>
        </p:nvCxnSpPr>
        <p:spPr bwMode="auto">
          <a:xfrm>
            <a:off x="4071939" y="1498600"/>
            <a:ext cx="209232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1514" name="AutoShape 9"/>
          <p:cNvCxnSpPr>
            <a:cxnSpLocks noChangeShapeType="1"/>
            <a:stCxn id="21509" idx="5"/>
            <a:endCxn id="21510" idx="1"/>
          </p:cNvCxnSpPr>
          <p:nvPr/>
        </p:nvCxnSpPr>
        <p:spPr bwMode="auto">
          <a:xfrm>
            <a:off x="4027489" y="1595439"/>
            <a:ext cx="1114425" cy="1101725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1515" name="Oval 10"/>
          <p:cNvSpPr>
            <a:spLocks noChangeAspect="1" noChangeArrowheads="1"/>
          </p:cNvSpPr>
          <p:nvPr/>
        </p:nvSpPr>
        <p:spPr bwMode="auto">
          <a:xfrm>
            <a:off x="6172201" y="1371601"/>
            <a:ext cx="250825" cy="252413"/>
          </a:xfrm>
          <a:prstGeom prst="ellipse">
            <a:avLst/>
          </a:prstGeom>
          <a:solidFill>
            <a:schemeClr val="accent1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1516" name="Oval 11"/>
          <p:cNvSpPr>
            <a:spLocks noChangeAspect="1" noChangeArrowheads="1"/>
          </p:cNvSpPr>
          <p:nvPr/>
        </p:nvSpPr>
        <p:spPr bwMode="auto">
          <a:xfrm>
            <a:off x="7543801" y="2668589"/>
            <a:ext cx="250825" cy="250825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7</a:t>
            </a:r>
          </a:p>
        </p:txBody>
      </p:sp>
      <p:cxnSp>
        <p:nvCxnSpPr>
          <p:cNvPr id="21517" name="AutoShape 12"/>
          <p:cNvCxnSpPr>
            <a:cxnSpLocks noChangeShapeType="1"/>
            <a:stCxn id="21520" idx="3"/>
            <a:endCxn id="21516" idx="7"/>
          </p:cNvCxnSpPr>
          <p:nvPr/>
        </p:nvCxnSpPr>
        <p:spPr bwMode="auto">
          <a:xfrm flipH="1">
            <a:off x="7758114" y="1595439"/>
            <a:ext cx="1171575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1518" name="AutoShape 13"/>
          <p:cNvCxnSpPr>
            <a:cxnSpLocks noChangeShapeType="1"/>
            <a:stCxn id="21516" idx="2"/>
            <a:endCxn id="21510" idx="6"/>
          </p:cNvCxnSpPr>
          <p:nvPr/>
        </p:nvCxnSpPr>
        <p:spPr bwMode="auto">
          <a:xfrm flipH="1">
            <a:off x="5364163" y="2794000"/>
            <a:ext cx="21717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1519" name="AutoShape 14"/>
          <p:cNvCxnSpPr>
            <a:cxnSpLocks noChangeShapeType="1"/>
            <a:stCxn id="21526" idx="0"/>
            <a:endCxn id="21520" idx="4"/>
          </p:cNvCxnSpPr>
          <p:nvPr/>
        </p:nvCxnSpPr>
        <p:spPr bwMode="auto">
          <a:xfrm flipV="1">
            <a:off x="9018588" y="1631951"/>
            <a:ext cx="0" cy="22463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1520" name="Oval 15"/>
          <p:cNvSpPr>
            <a:spLocks noChangeAspect="1" noChangeArrowheads="1"/>
          </p:cNvSpPr>
          <p:nvPr/>
        </p:nvSpPr>
        <p:spPr bwMode="auto">
          <a:xfrm>
            <a:off x="8893176" y="1371601"/>
            <a:ext cx="250825" cy="252413"/>
          </a:xfrm>
          <a:prstGeom prst="ellipse">
            <a:avLst/>
          </a:prstGeom>
          <a:solidFill>
            <a:srgbClr val="003399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21521" name="AutoShape 16"/>
          <p:cNvCxnSpPr>
            <a:cxnSpLocks noChangeShapeType="1"/>
            <a:stCxn id="21515" idx="6"/>
            <a:endCxn id="21520" idx="2"/>
          </p:cNvCxnSpPr>
          <p:nvPr/>
        </p:nvCxnSpPr>
        <p:spPr bwMode="auto">
          <a:xfrm>
            <a:off x="6430964" y="1498600"/>
            <a:ext cx="245427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1522" name="AutoShape 17"/>
          <p:cNvCxnSpPr>
            <a:cxnSpLocks noChangeShapeType="1"/>
            <a:stCxn id="21515" idx="5"/>
            <a:endCxn id="21516" idx="1"/>
          </p:cNvCxnSpPr>
          <p:nvPr/>
        </p:nvCxnSpPr>
        <p:spPr bwMode="auto">
          <a:xfrm>
            <a:off x="6386513" y="1595439"/>
            <a:ext cx="1193800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1523" name="Oval 18"/>
          <p:cNvSpPr>
            <a:spLocks noChangeAspect="1" noChangeArrowheads="1"/>
          </p:cNvSpPr>
          <p:nvPr/>
        </p:nvSpPr>
        <p:spPr bwMode="auto">
          <a:xfrm>
            <a:off x="3813176" y="38862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21524" name="AutoShape 19"/>
          <p:cNvCxnSpPr>
            <a:cxnSpLocks noChangeShapeType="1"/>
            <a:stCxn id="21523" idx="6"/>
            <a:endCxn id="21525" idx="2"/>
          </p:cNvCxnSpPr>
          <p:nvPr/>
        </p:nvCxnSpPr>
        <p:spPr bwMode="auto">
          <a:xfrm>
            <a:off x="4071939" y="4013200"/>
            <a:ext cx="209232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1525" name="Oval 20"/>
          <p:cNvSpPr>
            <a:spLocks noChangeAspect="1" noChangeArrowheads="1"/>
          </p:cNvSpPr>
          <p:nvPr/>
        </p:nvSpPr>
        <p:spPr bwMode="auto">
          <a:xfrm>
            <a:off x="6172201" y="3886201"/>
            <a:ext cx="250825" cy="252413"/>
          </a:xfrm>
          <a:prstGeom prst="ellipse">
            <a:avLst/>
          </a:prstGeom>
          <a:solidFill>
            <a:srgbClr val="003399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1526" name="Oval 21"/>
          <p:cNvSpPr>
            <a:spLocks noChangeAspect="1" noChangeArrowheads="1"/>
          </p:cNvSpPr>
          <p:nvPr/>
        </p:nvSpPr>
        <p:spPr bwMode="auto">
          <a:xfrm>
            <a:off x="8893176" y="3886201"/>
            <a:ext cx="250825" cy="252413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9</a:t>
            </a:r>
          </a:p>
        </p:txBody>
      </p:sp>
      <p:cxnSp>
        <p:nvCxnSpPr>
          <p:cNvPr id="21527" name="AutoShape 22"/>
          <p:cNvCxnSpPr>
            <a:cxnSpLocks noChangeShapeType="1"/>
            <a:stCxn id="21525" idx="6"/>
            <a:endCxn id="21526" idx="2"/>
          </p:cNvCxnSpPr>
          <p:nvPr/>
        </p:nvCxnSpPr>
        <p:spPr bwMode="auto">
          <a:xfrm>
            <a:off x="6430964" y="4013200"/>
            <a:ext cx="24542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1528" name="AutoShape 23"/>
          <p:cNvCxnSpPr>
            <a:cxnSpLocks noChangeShapeType="1"/>
            <a:stCxn id="21508" idx="5"/>
            <a:endCxn id="21523" idx="1"/>
          </p:cNvCxnSpPr>
          <p:nvPr/>
        </p:nvCxnSpPr>
        <p:spPr bwMode="auto">
          <a:xfrm>
            <a:off x="2957514" y="2890839"/>
            <a:ext cx="892175" cy="1023937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1529" name="AutoShape 24"/>
          <p:cNvCxnSpPr>
            <a:cxnSpLocks noChangeShapeType="1"/>
            <a:stCxn id="21523" idx="7"/>
            <a:endCxn id="21510" idx="3"/>
          </p:cNvCxnSpPr>
          <p:nvPr/>
        </p:nvCxnSpPr>
        <p:spPr bwMode="auto">
          <a:xfrm flipV="1">
            <a:off x="4027489" y="2890839"/>
            <a:ext cx="1114425" cy="1023937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1530" name="AutoShape 25"/>
          <p:cNvCxnSpPr>
            <a:cxnSpLocks noChangeShapeType="1"/>
            <a:stCxn id="21510" idx="5"/>
            <a:endCxn id="21525" idx="1"/>
          </p:cNvCxnSpPr>
          <p:nvPr/>
        </p:nvCxnSpPr>
        <p:spPr bwMode="auto">
          <a:xfrm>
            <a:off x="5319713" y="2890839"/>
            <a:ext cx="889000" cy="1023937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1531" name="AutoShape 26"/>
          <p:cNvCxnSpPr>
            <a:cxnSpLocks noChangeShapeType="1"/>
            <a:stCxn id="21526" idx="1"/>
            <a:endCxn id="21516" idx="5"/>
          </p:cNvCxnSpPr>
          <p:nvPr/>
        </p:nvCxnSpPr>
        <p:spPr bwMode="auto">
          <a:xfrm flipH="1" flipV="1">
            <a:off x="7758114" y="2890839"/>
            <a:ext cx="1171575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1532" name="AutoShape 27"/>
          <p:cNvCxnSpPr>
            <a:cxnSpLocks noChangeShapeType="1"/>
            <a:stCxn id="21525" idx="7"/>
            <a:endCxn id="21516" idx="3"/>
          </p:cNvCxnSpPr>
          <p:nvPr/>
        </p:nvCxnSpPr>
        <p:spPr bwMode="auto">
          <a:xfrm flipV="1">
            <a:off x="6386513" y="2890839"/>
            <a:ext cx="1193800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1533" name="AutoShape 28"/>
          <p:cNvCxnSpPr>
            <a:cxnSpLocks noChangeShapeType="1"/>
            <a:stCxn id="21515" idx="3"/>
            <a:endCxn id="21510" idx="7"/>
          </p:cNvCxnSpPr>
          <p:nvPr/>
        </p:nvCxnSpPr>
        <p:spPr bwMode="auto">
          <a:xfrm flipH="1">
            <a:off x="5319713" y="1595439"/>
            <a:ext cx="889000" cy="1101725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1534" name="Text Box 29"/>
          <p:cNvSpPr txBox="1">
            <a:spLocks noChangeArrowheads="1"/>
          </p:cNvSpPr>
          <p:nvPr/>
        </p:nvSpPr>
        <p:spPr bwMode="auto">
          <a:xfrm>
            <a:off x="2362201" y="26670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0</a:t>
            </a:r>
          </a:p>
        </p:txBody>
      </p:sp>
      <p:sp>
        <p:nvSpPr>
          <p:cNvPr id="21535" name="Text Box 30"/>
          <p:cNvSpPr txBox="1">
            <a:spLocks noChangeArrowheads="1"/>
          </p:cNvSpPr>
          <p:nvPr/>
        </p:nvSpPr>
        <p:spPr bwMode="auto">
          <a:xfrm>
            <a:off x="2971800" y="5105400"/>
            <a:ext cx="1905000" cy="381000"/>
          </a:xfrm>
          <a:prstGeom prst="rect">
            <a:avLst/>
          </a:prstGeom>
          <a:solidFill>
            <a:schemeClr val="tx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Undiscovered</a:t>
            </a:r>
          </a:p>
        </p:txBody>
      </p:sp>
      <p:sp>
        <p:nvSpPr>
          <p:cNvPr id="21536" name="Text Box 31"/>
          <p:cNvSpPr txBox="1">
            <a:spLocks noChangeArrowheads="1"/>
          </p:cNvSpPr>
          <p:nvPr/>
        </p:nvSpPr>
        <p:spPr bwMode="auto">
          <a:xfrm>
            <a:off x="2971800" y="5486400"/>
            <a:ext cx="1905000" cy="381000"/>
          </a:xfrm>
          <a:prstGeom prst="rect">
            <a:avLst/>
          </a:prstGeom>
          <a:solidFill>
            <a:srgbClr val="003399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Discovered</a:t>
            </a:r>
          </a:p>
        </p:txBody>
      </p:sp>
      <p:sp>
        <p:nvSpPr>
          <p:cNvPr id="21537" name="Text Box 32"/>
          <p:cNvSpPr txBox="1">
            <a:spLocks noChangeArrowheads="1"/>
          </p:cNvSpPr>
          <p:nvPr/>
        </p:nvSpPr>
        <p:spPr bwMode="auto">
          <a:xfrm>
            <a:off x="2971800" y="6248400"/>
            <a:ext cx="1905000" cy="381000"/>
          </a:xfrm>
          <a:prstGeom prst="rect">
            <a:avLst/>
          </a:prstGeom>
          <a:solidFill>
            <a:srgbClr val="006600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Finished</a:t>
            </a:r>
          </a:p>
        </p:txBody>
      </p:sp>
      <p:sp>
        <p:nvSpPr>
          <p:cNvPr id="21538" name="Text Box 33"/>
          <p:cNvSpPr txBox="1">
            <a:spLocks noChangeArrowheads="1"/>
          </p:cNvSpPr>
          <p:nvPr/>
        </p:nvSpPr>
        <p:spPr bwMode="auto">
          <a:xfrm>
            <a:off x="5562600" y="5410200"/>
            <a:ext cx="4191000" cy="381000"/>
          </a:xfrm>
          <a:prstGeom prst="rect">
            <a:avLst/>
          </a:prstGeom>
          <a:solidFill>
            <a:schemeClr val="accent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/>
              <a:t> Queue: 4 6 8  </a:t>
            </a:r>
          </a:p>
        </p:txBody>
      </p:sp>
      <p:sp>
        <p:nvSpPr>
          <p:cNvPr id="21539" name="Text Box 34"/>
          <p:cNvSpPr txBox="1">
            <a:spLocks noChangeArrowheads="1"/>
          </p:cNvSpPr>
          <p:nvPr/>
        </p:nvSpPr>
        <p:spPr bwMode="auto">
          <a:xfrm>
            <a:off x="2971800" y="5867400"/>
            <a:ext cx="1905000" cy="381000"/>
          </a:xfrm>
          <a:prstGeom prst="rect">
            <a:avLst/>
          </a:prstGeom>
          <a:solidFill>
            <a:schemeClr val="accent1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Top of queue</a:t>
            </a:r>
          </a:p>
        </p:txBody>
      </p:sp>
      <p:sp>
        <p:nvSpPr>
          <p:cNvPr id="21540" name="Text Box 35"/>
          <p:cNvSpPr txBox="1">
            <a:spLocks noChangeArrowheads="1"/>
          </p:cNvSpPr>
          <p:nvPr/>
        </p:nvSpPr>
        <p:spPr bwMode="auto">
          <a:xfrm>
            <a:off x="3775076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21541" name="Text Box 36"/>
          <p:cNvSpPr txBox="1">
            <a:spLocks noChangeArrowheads="1"/>
          </p:cNvSpPr>
          <p:nvPr/>
        </p:nvSpPr>
        <p:spPr bwMode="auto">
          <a:xfrm>
            <a:off x="3733801" y="42672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21542" name="Text Box 37"/>
          <p:cNvSpPr txBox="1">
            <a:spLocks noChangeArrowheads="1"/>
          </p:cNvSpPr>
          <p:nvPr/>
        </p:nvSpPr>
        <p:spPr bwMode="auto">
          <a:xfrm>
            <a:off x="5070476" y="2971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21543" name="Text Box 38"/>
          <p:cNvSpPr txBox="1">
            <a:spLocks noChangeArrowheads="1"/>
          </p:cNvSpPr>
          <p:nvPr/>
        </p:nvSpPr>
        <p:spPr bwMode="auto">
          <a:xfrm>
            <a:off x="6137276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2</a:t>
            </a:r>
          </a:p>
        </p:txBody>
      </p:sp>
      <p:sp>
        <p:nvSpPr>
          <p:cNvPr id="21544" name="Text Box 39"/>
          <p:cNvSpPr txBox="1">
            <a:spLocks noChangeArrowheads="1"/>
          </p:cNvSpPr>
          <p:nvPr/>
        </p:nvSpPr>
        <p:spPr bwMode="auto">
          <a:xfrm>
            <a:off x="6137276" y="42672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2</a:t>
            </a:r>
          </a:p>
        </p:txBody>
      </p:sp>
      <p:sp>
        <p:nvSpPr>
          <p:cNvPr id="21545" name="Text Box 42"/>
          <p:cNvSpPr txBox="1">
            <a:spLocks noChangeArrowheads="1"/>
          </p:cNvSpPr>
          <p:nvPr/>
        </p:nvSpPr>
        <p:spPr bwMode="auto">
          <a:xfrm>
            <a:off x="8839201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0899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5" descr="sp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2" y="2349499"/>
            <a:ext cx="5457329" cy="275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Shortest Path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idx="1"/>
          </p:nvPr>
        </p:nvSpPr>
        <p:spPr>
          <a:xfrm>
            <a:off x="1097280" y="1845733"/>
            <a:ext cx="10058400" cy="4391293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</a:t>
            </a:r>
            <a:r>
              <a:rPr lang="en-US" altLang="en-US" sz="2400" dirty="0" smtClean="0">
                <a:latin typeface="Arial" charset="0"/>
                <a:cs typeface="Arial" charset="0"/>
              </a:rPr>
              <a:t>After some consideration, we may determine that the shortest path is as follows, with length 14</a:t>
            </a: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Other paths exists, but they are longer</a:t>
            </a:r>
          </a:p>
        </p:txBody>
      </p:sp>
    </p:spTree>
    <p:extLst>
      <p:ext uri="{BB962C8B-B14F-4D97-AF65-F5344CB8AC3E}">
        <p14:creationId xmlns:p14="http://schemas.microsoft.com/office/powerpoint/2010/main" val="138232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97553" y="158751"/>
            <a:ext cx="7543800" cy="853336"/>
          </a:xfrm>
        </p:spPr>
        <p:txBody>
          <a:bodyPr/>
          <a:lstStyle/>
          <a:p>
            <a:r>
              <a:rPr lang="en-US" dirty="0" smtClean="0"/>
              <a:t>Breadth First Search</a:t>
            </a:r>
          </a:p>
        </p:txBody>
      </p:sp>
      <p:sp>
        <p:nvSpPr>
          <p:cNvPr id="44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82F720-4264-48E3-BC24-33FDE0163C57}" type="slidenum">
              <a:rPr lang="en-US"/>
              <a:pPr>
                <a:defRPr/>
              </a:pPr>
              <a:t>30</a:t>
            </a:fld>
            <a:endParaRPr lang="en-US" sz="1400"/>
          </a:p>
        </p:txBody>
      </p:sp>
      <p:sp>
        <p:nvSpPr>
          <p:cNvPr id="22532" name="Oval 3"/>
          <p:cNvSpPr>
            <a:spLocks noChangeAspect="1" noChangeArrowheads="1"/>
          </p:cNvSpPr>
          <p:nvPr/>
        </p:nvSpPr>
        <p:spPr bwMode="auto">
          <a:xfrm>
            <a:off x="2743201" y="2668589"/>
            <a:ext cx="250825" cy="250825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22533" name="Oval 4"/>
          <p:cNvSpPr>
            <a:spLocks noChangeAspect="1" noChangeArrowheads="1"/>
          </p:cNvSpPr>
          <p:nvPr/>
        </p:nvSpPr>
        <p:spPr bwMode="auto">
          <a:xfrm>
            <a:off x="3813176" y="13716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2534" name="Oval 5"/>
          <p:cNvSpPr>
            <a:spLocks noChangeAspect="1" noChangeArrowheads="1"/>
          </p:cNvSpPr>
          <p:nvPr/>
        </p:nvSpPr>
        <p:spPr bwMode="auto">
          <a:xfrm>
            <a:off x="5105401" y="2668589"/>
            <a:ext cx="250825" cy="250825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2535" name="AutoShape 6"/>
          <p:cNvCxnSpPr>
            <a:cxnSpLocks noChangeShapeType="1"/>
            <a:stCxn id="22532" idx="7"/>
            <a:endCxn id="22533" idx="3"/>
          </p:cNvCxnSpPr>
          <p:nvPr/>
        </p:nvCxnSpPr>
        <p:spPr bwMode="auto">
          <a:xfrm flipV="1">
            <a:off x="2957514" y="1595439"/>
            <a:ext cx="892175" cy="1101725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2536" name="AutoShape 7"/>
          <p:cNvCxnSpPr>
            <a:cxnSpLocks noChangeShapeType="1"/>
            <a:stCxn id="22532" idx="6"/>
            <a:endCxn id="22534" idx="2"/>
          </p:cNvCxnSpPr>
          <p:nvPr/>
        </p:nvCxnSpPr>
        <p:spPr bwMode="auto">
          <a:xfrm>
            <a:off x="3001963" y="2794000"/>
            <a:ext cx="2095500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2537" name="AutoShape 8"/>
          <p:cNvCxnSpPr>
            <a:cxnSpLocks noChangeShapeType="1"/>
            <a:stCxn id="22533" idx="6"/>
            <a:endCxn id="22539" idx="2"/>
          </p:cNvCxnSpPr>
          <p:nvPr/>
        </p:nvCxnSpPr>
        <p:spPr bwMode="auto">
          <a:xfrm>
            <a:off x="4071939" y="1498600"/>
            <a:ext cx="209232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2538" name="AutoShape 9"/>
          <p:cNvCxnSpPr>
            <a:cxnSpLocks noChangeShapeType="1"/>
            <a:stCxn id="22533" idx="5"/>
            <a:endCxn id="22534" idx="1"/>
          </p:cNvCxnSpPr>
          <p:nvPr/>
        </p:nvCxnSpPr>
        <p:spPr bwMode="auto">
          <a:xfrm>
            <a:off x="4027489" y="1595439"/>
            <a:ext cx="1114425" cy="1101725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2539" name="Oval 10"/>
          <p:cNvSpPr>
            <a:spLocks noChangeAspect="1" noChangeArrowheads="1"/>
          </p:cNvSpPr>
          <p:nvPr/>
        </p:nvSpPr>
        <p:spPr bwMode="auto">
          <a:xfrm>
            <a:off x="6172201" y="13716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2540" name="Oval 11"/>
          <p:cNvSpPr>
            <a:spLocks noChangeAspect="1" noChangeArrowheads="1"/>
          </p:cNvSpPr>
          <p:nvPr/>
        </p:nvSpPr>
        <p:spPr bwMode="auto">
          <a:xfrm>
            <a:off x="7543801" y="2668589"/>
            <a:ext cx="250825" cy="250825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7</a:t>
            </a:r>
          </a:p>
        </p:txBody>
      </p:sp>
      <p:cxnSp>
        <p:nvCxnSpPr>
          <p:cNvPr id="22541" name="AutoShape 12"/>
          <p:cNvCxnSpPr>
            <a:cxnSpLocks noChangeShapeType="1"/>
            <a:stCxn id="22544" idx="3"/>
            <a:endCxn id="381994" idx="7"/>
          </p:cNvCxnSpPr>
          <p:nvPr/>
        </p:nvCxnSpPr>
        <p:spPr bwMode="auto">
          <a:xfrm flipH="1">
            <a:off x="7758114" y="1595439"/>
            <a:ext cx="1171575" cy="11001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2542" name="AutoShape 13"/>
          <p:cNvCxnSpPr>
            <a:cxnSpLocks noChangeShapeType="1"/>
            <a:stCxn id="22540" idx="2"/>
            <a:endCxn id="22534" idx="6"/>
          </p:cNvCxnSpPr>
          <p:nvPr/>
        </p:nvCxnSpPr>
        <p:spPr bwMode="auto">
          <a:xfrm flipH="1">
            <a:off x="5364163" y="2794000"/>
            <a:ext cx="21717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2543" name="AutoShape 14"/>
          <p:cNvCxnSpPr>
            <a:cxnSpLocks noChangeShapeType="1"/>
            <a:stCxn id="22550" idx="0"/>
            <a:endCxn id="22544" idx="4"/>
          </p:cNvCxnSpPr>
          <p:nvPr/>
        </p:nvCxnSpPr>
        <p:spPr bwMode="auto">
          <a:xfrm flipV="1">
            <a:off x="9018588" y="1631951"/>
            <a:ext cx="0" cy="22463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2544" name="Oval 15"/>
          <p:cNvSpPr>
            <a:spLocks noChangeAspect="1" noChangeArrowheads="1"/>
          </p:cNvSpPr>
          <p:nvPr/>
        </p:nvSpPr>
        <p:spPr bwMode="auto">
          <a:xfrm>
            <a:off x="8893176" y="1371601"/>
            <a:ext cx="250825" cy="252413"/>
          </a:xfrm>
          <a:prstGeom prst="ellipse">
            <a:avLst/>
          </a:prstGeom>
          <a:solidFill>
            <a:srgbClr val="003399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22545" name="AutoShape 16"/>
          <p:cNvCxnSpPr>
            <a:cxnSpLocks noChangeShapeType="1"/>
            <a:stCxn id="22539" idx="6"/>
            <a:endCxn id="22544" idx="2"/>
          </p:cNvCxnSpPr>
          <p:nvPr/>
        </p:nvCxnSpPr>
        <p:spPr bwMode="auto">
          <a:xfrm>
            <a:off x="6430964" y="1498600"/>
            <a:ext cx="245427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2546" name="AutoShape 17"/>
          <p:cNvCxnSpPr>
            <a:cxnSpLocks noChangeShapeType="1"/>
            <a:stCxn id="22539" idx="5"/>
            <a:endCxn id="22540" idx="1"/>
          </p:cNvCxnSpPr>
          <p:nvPr/>
        </p:nvCxnSpPr>
        <p:spPr bwMode="auto">
          <a:xfrm>
            <a:off x="6386513" y="1595439"/>
            <a:ext cx="1193800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2547" name="Oval 18"/>
          <p:cNvSpPr>
            <a:spLocks noChangeAspect="1" noChangeArrowheads="1"/>
          </p:cNvSpPr>
          <p:nvPr/>
        </p:nvSpPr>
        <p:spPr bwMode="auto">
          <a:xfrm>
            <a:off x="3813176" y="38862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22548" name="AutoShape 19"/>
          <p:cNvCxnSpPr>
            <a:cxnSpLocks noChangeShapeType="1"/>
            <a:stCxn id="22547" idx="6"/>
            <a:endCxn id="22549" idx="2"/>
          </p:cNvCxnSpPr>
          <p:nvPr/>
        </p:nvCxnSpPr>
        <p:spPr bwMode="auto">
          <a:xfrm>
            <a:off x="4071939" y="4013200"/>
            <a:ext cx="209232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2549" name="Oval 20"/>
          <p:cNvSpPr>
            <a:spLocks noChangeAspect="1" noChangeArrowheads="1"/>
          </p:cNvSpPr>
          <p:nvPr/>
        </p:nvSpPr>
        <p:spPr bwMode="auto">
          <a:xfrm>
            <a:off x="6172201" y="3886201"/>
            <a:ext cx="250825" cy="252413"/>
          </a:xfrm>
          <a:prstGeom prst="ellipse">
            <a:avLst/>
          </a:prstGeom>
          <a:solidFill>
            <a:schemeClr val="accent1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2550" name="Oval 21"/>
          <p:cNvSpPr>
            <a:spLocks noChangeAspect="1" noChangeArrowheads="1"/>
          </p:cNvSpPr>
          <p:nvPr/>
        </p:nvSpPr>
        <p:spPr bwMode="auto">
          <a:xfrm>
            <a:off x="8893176" y="3886201"/>
            <a:ext cx="250825" cy="252413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9</a:t>
            </a:r>
          </a:p>
        </p:txBody>
      </p:sp>
      <p:cxnSp>
        <p:nvCxnSpPr>
          <p:cNvPr id="22551" name="AutoShape 22"/>
          <p:cNvCxnSpPr>
            <a:cxnSpLocks noChangeShapeType="1"/>
            <a:stCxn id="22549" idx="6"/>
            <a:endCxn id="22550" idx="2"/>
          </p:cNvCxnSpPr>
          <p:nvPr/>
        </p:nvCxnSpPr>
        <p:spPr bwMode="auto">
          <a:xfrm>
            <a:off x="6430964" y="4013200"/>
            <a:ext cx="24542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2552" name="AutoShape 23"/>
          <p:cNvCxnSpPr>
            <a:cxnSpLocks noChangeShapeType="1"/>
            <a:stCxn id="22532" idx="5"/>
            <a:endCxn id="22547" idx="1"/>
          </p:cNvCxnSpPr>
          <p:nvPr/>
        </p:nvCxnSpPr>
        <p:spPr bwMode="auto">
          <a:xfrm>
            <a:off x="2957514" y="2890839"/>
            <a:ext cx="892175" cy="1023937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2553" name="AutoShape 24"/>
          <p:cNvCxnSpPr>
            <a:cxnSpLocks noChangeShapeType="1"/>
            <a:stCxn id="22547" idx="7"/>
            <a:endCxn id="22534" idx="3"/>
          </p:cNvCxnSpPr>
          <p:nvPr/>
        </p:nvCxnSpPr>
        <p:spPr bwMode="auto">
          <a:xfrm flipV="1">
            <a:off x="4027489" y="2890839"/>
            <a:ext cx="1114425" cy="1023937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2554" name="AutoShape 25"/>
          <p:cNvCxnSpPr>
            <a:cxnSpLocks noChangeShapeType="1"/>
            <a:stCxn id="22534" idx="5"/>
            <a:endCxn id="22549" idx="1"/>
          </p:cNvCxnSpPr>
          <p:nvPr/>
        </p:nvCxnSpPr>
        <p:spPr bwMode="auto">
          <a:xfrm>
            <a:off x="5319713" y="2890839"/>
            <a:ext cx="889000" cy="1023937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2555" name="AutoShape 26"/>
          <p:cNvCxnSpPr>
            <a:cxnSpLocks noChangeShapeType="1"/>
            <a:stCxn id="22550" idx="1"/>
            <a:endCxn id="22540" idx="5"/>
          </p:cNvCxnSpPr>
          <p:nvPr/>
        </p:nvCxnSpPr>
        <p:spPr bwMode="auto">
          <a:xfrm flipH="1" flipV="1">
            <a:off x="7758114" y="2890839"/>
            <a:ext cx="1171575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2556" name="AutoShape 27"/>
          <p:cNvCxnSpPr>
            <a:cxnSpLocks noChangeShapeType="1"/>
            <a:stCxn id="22549" idx="7"/>
            <a:endCxn id="22540" idx="3"/>
          </p:cNvCxnSpPr>
          <p:nvPr/>
        </p:nvCxnSpPr>
        <p:spPr bwMode="auto">
          <a:xfrm flipV="1">
            <a:off x="6386513" y="2890839"/>
            <a:ext cx="1193800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2557" name="AutoShape 28"/>
          <p:cNvCxnSpPr>
            <a:cxnSpLocks noChangeShapeType="1"/>
            <a:stCxn id="22539" idx="3"/>
            <a:endCxn id="22534" idx="7"/>
          </p:cNvCxnSpPr>
          <p:nvPr/>
        </p:nvCxnSpPr>
        <p:spPr bwMode="auto">
          <a:xfrm flipH="1">
            <a:off x="5319713" y="1595439"/>
            <a:ext cx="889000" cy="1101725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2558" name="Text Box 29"/>
          <p:cNvSpPr txBox="1">
            <a:spLocks noChangeArrowheads="1"/>
          </p:cNvSpPr>
          <p:nvPr/>
        </p:nvSpPr>
        <p:spPr bwMode="auto">
          <a:xfrm>
            <a:off x="2362201" y="26670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0</a:t>
            </a:r>
          </a:p>
        </p:txBody>
      </p:sp>
      <p:sp>
        <p:nvSpPr>
          <p:cNvPr id="22559" name="Text Box 30"/>
          <p:cNvSpPr txBox="1">
            <a:spLocks noChangeArrowheads="1"/>
          </p:cNvSpPr>
          <p:nvPr/>
        </p:nvSpPr>
        <p:spPr bwMode="auto">
          <a:xfrm>
            <a:off x="2971800" y="5105400"/>
            <a:ext cx="1905000" cy="381000"/>
          </a:xfrm>
          <a:prstGeom prst="rect">
            <a:avLst/>
          </a:prstGeom>
          <a:solidFill>
            <a:schemeClr val="tx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Undiscovered</a:t>
            </a:r>
          </a:p>
        </p:txBody>
      </p:sp>
      <p:sp>
        <p:nvSpPr>
          <p:cNvPr id="22560" name="Text Box 31"/>
          <p:cNvSpPr txBox="1">
            <a:spLocks noChangeArrowheads="1"/>
          </p:cNvSpPr>
          <p:nvPr/>
        </p:nvSpPr>
        <p:spPr bwMode="auto">
          <a:xfrm>
            <a:off x="2971800" y="5486400"/>
            <a:ext cx="1905000" cy="381000"/>
          </a:xfrm>
          <a:prstGeom prst="rect">
            <a:avLst/>
          </a:prstGeom>
          <a:solidFill>
            <a:srgbClr val="003399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Discovered</a:t>
            </a:r>
          </a:p>
        </p:txBody>
      </p:sp>
      <p:sp>
        <p:nvSpPr>
          <p:cNvPr id="22561" name="Text Box 32"/>
          <p:cNvSpPr txBox="1">
            <a:spLocks noChangeArrowheads="1"/>
          </p:cNvSpPr>
          <p:nvPr/>
        </p:nvSpPr>
        <p:spPr bwMode="auto">
          <a:xfrm>
            <a:off x="2971800" y="6248400"/>
            <a:ext cx="1905000" cy="381000"/>
          </a:xfrm>
          <a:prstGeom prst="rect">
            <a:avLst/>
          </a:prstGeom>
          <a:solidFill>
            <a:srgbClr val="006600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Finished</a:t>
            </a:r>
          </a:p>
        </p:txBody>
      </p:sp>
      <p:sp>
        <p:nvSpPr>
          <p:cNvPr id="22562" name="Text Box 33"/>
          <p:cNvSpPr txBox="1">
            <a:spLocks noChangeArrowheads="1"/>
          </p:cNvSpPr>
          <p:nvPr/>
        </p:nvSpPr>
        <p:spPr bwMode="auto">
          <a:xfrm>
            <a:off x="5562600" y="5410200"/>
            <a:ext cx="4191000" cy="381000"/>
          </a:xfrm>
          <a:prstGeom prst="rect">
            <a:avLst/>
          </a:prstGeom>
          <a:solidFill>
            <a:schemeClr val="accent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/>
              <a:t> Queue: 6 8  </a:t>
            </a:r>
          </a:p>
        </p:txBody>
      </p:sp>
      <p:sp>
        <p:nvSpPr>
          <p:cNvPr id="22563" name="Text Box 34"/>
          <p:cNvSpPr txBox="1">
            <a:spLocks noChangeArrowheads="1"/>
          </p:cNvSpPr>
          <p:nvPr/>
        </p:nvSpPr>
        <p:spPr bwMode="auto">
          <a:xfrm>
            <a:off x="2971800" y="5867400"/>
            <a:ext cx="1905000" cy="381000"/>
          </a:xfrm>
          <a:prstGeom prst="rect">
            <a:avLst/>
          </a:prstGeom>
          <a:solidFill>
            <a:schemeClr val="accent1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Top of queue</a:t>
            </a:r>
          </a:p>
        </p:txBody>
      </p:sp>
      <p:sp>
        <p:nvSpPr>
          <p:cNvPr id="22564" name="Text Box 35"/>
          <p:cNvSpPr txBox="1">
            <a:spLocks noChangeArrowheads="1"/>
          </p:cNvSpPr>
          <p:nvPr/>
        </p:nvSpPr>
        <p:spPr bwMode="auto">
          <a:xfrm>
            <a:off x="3775076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22565" name="Text Box 36"/>
          <p:cNvSpPr txBox="1">
            <a:spLocks noChangeArrowheads="1"/>
          </p:cNvSpPr>
          <p:nvPr/>
        </p:nvSpPr>
        <p:spPr bwMode="auto">
          <a:xfrm>
            <a:off x="3733801" y="42672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22566" name="Text Box 37"/>
          <p:cNvSpPr txBox="1">
            <a:spLocks noChangeArrowheads="1"/>
          </p:cNvSpPr>
          <p:nvPr/>
        </p:nvSpPr>
        <p:spPr bwMode="auto">
          <a:xfrm>
            <a:off x="5070476" y="2971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22567" name="Text Box 38"/>
          <p:cNvSpPr txBox="1">
            <a:spLocks noChangeArrowheads="1"/>
          </p:cNvSpPr>
          <p:nvPr/>
        </p:nvSpPr>
        <p:spPr bwMode="auto">
          <a:xfrm>
            <a:off x="6137276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2</a:t>
            </a:r>
          </a:p>
        </p:txBody>
      </p:sp>
      <p:sp>
        <p:nvSpPr>
          <p:cNvPr id="22568" name="Text Box 39"/>
          <p:cNvSpPr txBox="1">
            <a:spLocks noChangeArrowheads="1"/>
          </p:cNvSpPr>
          <p:nvPr/>
        </p:nvSpPr>
        <p:spPr bwMode="auto">
          <a:xfrm>
            <a:off x="6137276" y="42672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2</a:t>
            </a:r>
          </a:p>
        </p:txBody>
      </p:sp>
      <p:sp>
        <p:nvSpPr>
          <p:cNvPr id="22569" name="Text Box 40"/>
          <p:cNvSpPr txBox="1">
            <a:spLocks noChangeArrowheads="1"/>
          </p:cNvSpPr>
          <p:nvPr/>
        </p:nvSpPr>
        <p:spPr bwMode="auto">
          <a:xfrm>
            <a:off x="8839201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3</a:t>
            </a:r>
          </a:p>
        </p:txBody>
      </p:sp>
      <p:cxnSp>
        <p:nvCxnSpPr>
          <p:cNvPr id="381993" name="AutoShape 41"/>
          <p:cNvCxnSpPr>
            <a:cxnSpLocks noChangeShapeType="1"/>
            <a:stCxn id="22549" idx="7"/>
            <a:endCxn id="22540" idx="3"/>
          </p:cNvCxnSpPr>
          <p:nvPr/>
        </p:nvCxnSpPr>
        <p:spPr bwMode="auto">
          <a:xfrm flipV="1">
            <a:off x="6386513" y="2890839"/>
            <a:ext cx="1193800" cy="1023937"/>
          </a:xfrm>
          <a:prstGeom prst="straightConnector1">
            <a:avLst/>
          </a:prstGeom>
          <a:noFill/>
          <a:ln w="508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81994" name="Oval 42"/>
          <p:cNvSpPr>
            <a:spLocks noChangeAspect="1" noChangeArrowheads="1"/>
          </p:cNvSpPr>
          <p:nvPr/>
        </p:nvSpPr>
        <p:spPr bwMode="auto">
          <a:xfrm>
            <a:off x="7543801" y="2667001"/>
            <a:ext cx="250825" cy="252413"/>
          </a:xfrm>
          <a:prstGeom prst="ellipse">
            <a:avLst/>
          </a:prstGeom>
          <a:solidFill>
            <a:srgbClr val="003399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81995" name="Text Box 43"/>
          <p:cNvSpPr txBox="1">
            <a:spLocks noChangeArrowheads="1"/>
          </p:cNvSpPr>
          <p:nvPr/>
        </p:nvSpPr>
        <p:spPr bwMode="auto">
          <a:xfrm>
            <a:off x="7508876" y="2971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9299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1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1994" grpId="0" animBg="1" autoUpdateAnimBg="0"/>
      <p:bldP spid="381995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"/>
          <p:cNvSpPr>
            <a:spLocks noGrp="1" noChangeArrowheads="1"/>
          </p:cNvSpPr>
          <p:nvPr>
            <p:ph type="title"/>
          </p:nvPr>
        </p:nvSpPr>
        <p:spPr>
          <a:xfrm>
            <a:off x="1897553" y="158751"/>
            <a:ext cx="7543800" cy="853336"/>
          </a:xfrm>
        </p:spPr>
        <p:txBody>
          <a:bodyPr/>
          <a:lstStyle/>
          <a:p>
            <a:r>
              <a:rPr lang="en-US" dirty="0" smtClean="0"/>
              <a:t>Breadth First Search</a:t>
            </a:r>
          </a:p>
        </p:txBody>
      </p:sp>
      <p:sp>
        <p:nvSpPr>
          <p:cNvPr id="45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C68A79-259E-4EFC-A354-792EE1CB5D74}" type="slidenum">
              <a:rPr lang="en-US"/>
              <a:pPr>
                <a:defRPr/>
              </a:pPr>
              <a:t>31</a:t>
            </a:fld>
            <a:endParaRPr lang="en-US" sz="1400"/>
          </a:p>
        </p:txBody>
      </p:sp>
      <p:sp>
        <p:nvSpPr>
          <p:cNvPr id="23556" name="Oval 3"/>
          <p:cNvSpPr>
            <a:spLocks noChangeAspect="1" noChangeArrowheads="1"/>
          </p:cNvSpPr>
          <p:nvPr/>
        </p:nvSpPr>
        <p:spPr bwMode="auto">
          <a:xfrm>
            <a:off x="2743201" y="2668589"/>
            <a:ext cx="250825" cy="250825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23557" name="Oval 4"/>
          <p:cNvSpPr>
            <a:spLocks noChangeAspect="1" noChangeArrowheads="1"/>
          </p:cNvSpPr>
          <p:nvPr/>
        </p:nvSpPr>
        <p:spPr bwMode="auto">
          <a:xfrm>
            <a:off x="3813176" y="13716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3558" name="Oval 5"/>
          <p:cNvSpPr>
            <a:spLocks noChangeAspect="1" noChangeArrowheads="1"/>
          </p:cNvSpPr>
          <p:nvPr/>
        </p:nvSpPr>
        <p:spPr bwMode="auto">
          <a:xfrm>
            <a:off x="5105401" y="2668589"/>
            <a:ext cx="250825" cy="250825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3559" name="AutoShape 6"/>
          <p:cNvCxnSpPr>
            <a:cxnSpLocks noChangeShapeType="1"/>
            <a:stCxn id="23556" idx="7"/>
            <a:endCxn id="23557" idx="3"/>
          </p:cNvCxnSpPr>
          <p:nvPr/>
        </p:nvCxnSpPr>
        <p:spPr bwMode="auto">
          <a:xfrm flipV="1">
            <a:off x="2957514" y="1595439"/>
            <a:ext cx="892175" cy="1101725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3560" name="AutoShape 7"/>
          <p:cNvCxnSpPr>
            <a:cxnSpLocks noChangeShapeType="1"/>
            <a:stCxn id="23556" idx="6"/>
            <a:endCxn id="23558" idx="2"/>
          </p:cNvCxnSpPr>
          <p:nvPr/>
        </p:nvCxnSpPr>
        <p:spPr bwMode="auto">
          <a:xfrm>
            <a:off x="3001963" y="2794000"/>
            <a:ext cx="2095500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3561" name="AutoShape 8"/>
          <p:cNvCxnSpPr>
            <a:cxnSpLocks noChangeShapeType="1"/>
            <a:stCxn id="23557" idx="6"/>
            <a:endCxn id="23563" idx="2"/>
          </p:cNvCxnSpPr>
          <p:nvPr/>
        </p:nvCxnSpPr>
        <p:spPr bwMode="auto">
          <a:xfrm>
            <a:off x="4071939" y="1498600"/>
            <a:ext cx="209232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3562" name="AutoShape 9"/>
          <p:cNvCxnSpPr>
            <a:cxnSpLocks noChangeShapeType="1"/>
            <a:stCxn id="23557" idx="5"/>
            <a:endCxn id="23558" idx="1"/>
          </p:cNvCxnSpPr>
          <p:nvPr/>
        </p:nvCxnSpPr>
        <p:spPr bwMode="auto">
          <a:xfrm>
            <a:off x="4027489" y="1595439"/>
            <a:ext cx="1114425" cy="1101725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3563" name="Oval 10"/>
          <p:cNvSpPr>
            <a:spLocks noChangeAspect="1" noChangeArrowheads="1"/>
          </p:cNvSpPr>
          <p:nvPr/>
        </p:nvSpPr>
        <p:spPr bwMode="auto">
          <a:xfrm>
            <a:off x="6172201" y="13716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3564" name="Oval 11"/>
          <p:cNvSpPr>
            <a:spLocks noChangeAspect="1" noChangeArrowheads="1"/>
          </p:cNvSpPr>
          <p:nvPr/>
        </p:nvSpPr>
        <p:spPr bwMode="auto">
          <a:xfrm>
            <a:off x="7543801" y="2668589"/>
            <a:ext cx="250825" cy="250825"/>
          </a:xfrm>
          <a:prstGeom prst="ellipse">
            <a:avLst/>
          </a:prstGeom>
          <a:solidFill>
            <a:srgbClr val="003399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7</a:t>
            </a:r>
          </a:p>
        </p:txBody>
      </p:sp>
      <p:cxnSp>
        <p:nvCxnSpPr>
          <p:cNvPr id="23565" name="AutoShape 12"/>
          <p:cNvCxnSpPr>
            <a:cxnSpLocks noChangeShapeType="1"/>
            <a:stCxn id="23568" idx="3"/>
            <a:endCxn id="23564" idx="7"/>
          </p:cNvCxnSpPr>
          <p:nvPr/>
        </p:nvCxnSpPr>
        <p:spPr bwMode="auto">
          <a:xfrm flipH="1">
            <a:off x="7758114" y="1595439"/>
            <a:ext cx="1171575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3566" name="AutoShape 13"/>
          <p:cNvCxnSpPr>
            <a:cxnSpLocks noChangeShapeType="1"/>
            <a:stCxn id="23564" idx="2"/>
            <a:endCxn id="23558" idx="6"/>
          </p:cNvCxnSpPr>
          <p:nvPr/>
        </p:nvCxnSpPr>
        <p:spPr bwMode="auto">
          <a:xfrm flipH="1">
            <a:off x="5364163" y="2794000"/>
            <a:ext cx="21717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3567" name="AutoShape 14"/>
          <p:cNvCxnSpPr>
            <a:cxnSpLocks noChangeShapeType="1"/>
            <a:stCxn id="23574" idx="0"/>
            <a:endCxn id="23568" idx="4"/>
          </p:cNvCxnSpPr>
          <p:nvPr/>
        </p:nvCxnSpPr>
        <p:spPr bwMode="auto">
          <a:xfrm flipV="1">
            <a:off x="9018588" y="1631951"/>
            <a:ext cx="0" cy="22463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3568" name="Oval 15"/>
          <p:cNvSpPr>
            <a:spLocks noChangeAspect="1" noChangeArrowheads="1"/>
          </p:cNvSpPr>
          <p:nvPr/>
        </p:nvSpPr>
        <p:spPr bwMode="auto">
          <a:xfrm>
            <a:off x="8893176" y="1371601"/>
            <a:ext cx="250825" cy="252413"/>
          </a:xfrm>
          <a:prstGeom prst="ellipse">
            <a:avLst/>
          </a:prstGeom>
          <a:solidFill>
            <a:srgbClr val="003399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23569" name="AutoShape 16"/>
          <p:cNvCxnSpPr>
            <a:cxnSpLocks noChangeShapeType="1"/>
            <a:stCxn id="23563" idx="6"/>
            <a:endCxn id="23568" idx="2"/>
          </p:cNvCxnSpPr>
          <p:nvPr/>
        </p:nvCxnSpPr>
        <p:spPr bwMode="auto">
          <a:xfrm>
            <a:off x="6430964" y="1498600"/>
            <a:ext cx="245427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3570" name="AutoShape 17"/>
          <p:cNvCxnSpPr>
            <a:cxnSpLocks noChangeShapeType="1"/>
            <a:stCxn id="23563" idx="5"/>
            <a:endCxn id="23564" idx="1"/>
          </p:cNvCxnSpPr>
          <p:nvPr/>
        </p:nvCxnSpPr>
        <p:spPr bwMode="auto">
          <a:xfrm>
            <a:off x="6386513" y="1595439"/>
            <a:ext cx="1193800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3571" name="Oval 18"/>
          <p:cNvSpPr>
            <a:spLocks noChangeAspect="1" noChangeArrowheads="1"/>
          </p:cNvSpPr>
          <p:nvPr/>
        </p:nvSpPr>
        <p:spPr bwMode="auto">
          <a:xfrm>
            <a:off x="3813176" y="38862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23572" name="AutoShape 19"/>
          <p:cNvCxnSpPr>
            <a:cxnSpLocks noChangeShapeType="1"/>
            <a:stCxn id="23571" idx="6"/>
            <a:endCxn id="23573" idx="2"/>
          </p:cNvCxnSpPr>
          <p:nvPr/>
        </p:nvCxnSpPr>
        <p:spPr bwMode="auto">
          <a:xfrm>
            <a:off x="4071939" y="4013200"/>
            <a:ext cx="209232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3573" name="Oval 20"/>
          <p:cNvSpPr>
            <a:spLocks noChangeAspect="1" noChangeArrowheads="1"/>
          </p:cNvSpPr>
          <p:nvPr/>
        </p:nvSpPr>
        <p:spPr bwMode="auto">
          <a:xfrm>
            <a:off x="6172201" y="3886201"/>
            <a:ext cx="250825" cy="252413"/>
          </a:xfrm>
          <a:prstGeom prst="ellipse">
            <a:avLst/>
          </a:prstGeom>
          <a:solidFill>
            <a:schemeClr val="accent1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3574" name="Oval 21"/>
          <p:cNvSpPr>
            <a:spLocks noChangeAspect="1" noChangeArrowheads="1"/>
          </p:cNvSpPr>
          <p:nvPr/>
        </p:nvSpPr>
        <p:spPr bwMode="auto">
          <a:xfrm>
            <a:off x="8893176" y="3886201"/>
            <a:ext cx="250825" cy="252413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/>
              <a:t>9</a:t>
            </a:r>
          </a:p>
        </p:txBody>
      </p:sp>
      <p:cxnSp>
        <p:nvCxnSpPr>
          <p:cNvPr id="23575" name="AutoShape 22"/>
          <p:cNvCxnSpPr>
            <a:cxnSpLocks noChangeShapeType="1"/>
            <a:stCxn id="23573" idx="6"/>
            <a:endCxn id="23574" idx="2"/>
          </p:cNvCxnSpPr>
          <p:nvPr/>
        </p:nvCxnSpPr>
        <p:spPr bwMode="auto">
          <a:xfrm>
            <a:off x="6430964" y="4013200"/>
            <a:ext cx="24542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3576" name="AutoShape 23"/>
          <p:cNvCxnSpPr>
            <a:cxnSpLocks noChangeShapeType="1"/>
            <a:stCxn id="23556" idx="5"/>
            <a:endCxn id="23571" idx="1"/>
          </p:cNvCxnSpPr>
          <p:nvPr/>
        </p:nvCxnSpPr>
        <p:spPr bwMode="auto">
          <a:xfrm>
            <a:off x="2957514" y="2890839"/>
            <a:ext cx="892175" cy="1023937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3577" name="AutoShape 24"/>
          <p:cNvCxnSpPr>
            <a:cxnSpLocks noChangeShapeType="1"/>
            <a:stCxn id="23571" idx="7"/>
            <a:endCxn id="23558" idx="3"/>
          </p:cNvCxnSpPr>
          <p:nvPr/>
        </p:nvCxnSpPr>
        <p:spPr bwMode="auto">
          <a:xfrm flipV="1">
            <a:off x="4027489" y="2890839"/>
            <a:ext cx="1114425" cy="1023937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3578" name="AutoShape 25"/>
          <p:cNvCxnSpPr>
            <a:cxnSpLocks noChangeShapeType="1"/>
            <a:stCxn id="23558" idx="5"/>
            <a:endCxn id="23573" idx="1"/>
          </p:cNvCxnSpPr>
          <p:nvPr/>
        </p:nvCxnSpPr>
        <p:spPr bwMode="auto">
          <a:xfrm>
            <a:off x="5319713" y="2890839"/>
            <a:ext cx="889000" cy="1023937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3579" name="AutoShape 26"/>
          <p:cNvCxnSpPr>
            <a:cxnSpLocks noChangeShapeType="1"/>
            <a:stCxn id="23574" idx="1"/>
            <a:endCxn id="23564" idx="5"/>
          </p:cNvCxnSpPr>
          <p:nvPr/>
        </p:nvCxnSpPr>
        <p:spPr bwMode="auto">
          <a:xfrm flipH="1" flipV="1">
            <a:off x="7758114" y="2890839"/>
            <a:ext cx="1171575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3580" name="AutoShape 27"/>
          <p:cNvCxnSpPr>
            <a:cxnSpLocks noChangeShapeType="1"/>
            <a:stCxn id="23573" idx="7"/>
            <a:endCxn id="23564" idx="3"/>
          </p:cNvCxnSpPr>
          <p:nvPr/>
        </p:nvCxnSpPr>
        <p:spPr bwMode="auto">
          <a:xfrm flipV="1">
            <a:off x="6386513" y="2890839"/>
            <a:ext cx="1193800" cy="1023937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3581" name="AutoShape 28"/>
          <p:cNvCxnSpPr>
            <a:cxnSpLocks noChangeShapeType="1"/>
            <a:stCxn id="23563" idx="3"/>
            <a:endCxn id="23558" idx="7"/>
          </p:cNvCxnSpPr>
          <p:nvPr/>
        </p:nvCxnSpPr>
        <p:spPr bwMode="auto">
          <a:xfrm flipH="1">
            <a:off x="5319713" y="1595439"/>
            <a:ext cx="889000" cy="1101725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3582" name="Text Box 29"/>
          <p:cNvSpPr txBox="1">
            <a:spLocks noChangeArrowheads="1"/>
          </p:cNvSpPr>
          <p:nvPr/>
        </p:nvSpPr>
        <p:spPr bwMode="auto">
          <a:xfrm>
            <a:off x="2362201" y="26670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0</a:t>
            </a:r>
          </a:p>
        </p:txBody>
      </p:sp>
      <p:sp>
        <p:nvSpPr>
          <p:cNvPr id="23583" name="Text Box 30"/>
          <p:cNvSpPr txBox="1">
            <a:spLocks noChangeArrowheads="1"/>
          </p:cNvSpPr>
          <p:nvPr/>
        </p:nvSpPr>
        <p:spPr bwMode="auto">
          <a:xfrm>
            <a:off x="2971800" y="5105400"/>
            <a:ext cx="1905000" cy="381000"/>
          </a:xfrm>
          <a:prstGeom prst="rect">
            <a:avLst/>
          </a:prstGeom>
          <a:solidFill>
            <a:schemeClr val="tx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Undiscovered</a:t>
            </a:r>
          </a:p>
        </p:txBody>
      </p:sp>
      <p:sp>
        <p:nvSpPr>
          <p:cNvPr id="23584" name="Text Box 31"/>
          <p:cNvSpPr txBox="1">
            <a:spLocks noChangeArrowheads="1"/>
          </p:cNvSpPr>
          <p:nvPr/>
        </p:nvSpPr>
        <p:spPr bwMode="auto">
          <a:xfrm>
            <a:off x="2971800" y="5486400"/>
            <a:ext cx="1905000" cy="381000"/>
          </a:xfrm>
          <a:prstGeom prst="rect">
            <a:avLst/>
          </a:prstGeom>
          <a:solidFill>
            <a:srgbClr val="003399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Discovered</a:t>
            </a:r>
          </a:p>
        </p:txBody>
      </p:sp>
      <p:sp>
        <p:nvSpPr>
          <p:cNvPr id="23585" name="Text Box 32"/>
          <p:cNvSpPr txBox="1">
            <a:spLocks noChangeArrowheads="1"/>
          </p:cNvSpPr>
          <p:nvPr/>
        </p:nvSpPr>
        <p:spPr bwMode="auto">
          <a:xfrm>
            <a:off x="2971800" y="6248400"/>
            <a:ext cx="1905000" cy="381000"/>
          </a:xfrm>
          <a:prstGeom prst="rect">
            <a:avLst/>
          </a:prstGeom>
          <a:solidFill>
            <a:srgbClr val="006600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Finished</a:t>
            </a:r>
          </a:p>
        </p:txBody>
      </p:sp>
      <p:sp>
        <p:nvSpPr>
          <p:cNvPr id="23586" name="Text Box 33"/>
          <p:cNvSpPr txBox="1">
            <a:spLocks noChangeArrowheads="1"/>
          </p:cNvSpPr>
          <p:nvPr/>
        </p:nvSpPr>
        <p:spPr bwMode="auto">
          <a:xfrm>
            <a:off x="5562600" y="5410200"/>
            <a:ext cx="4191000" cy="381000"/>
          </a:xfrm>
          <a:prstGeom prst="rect">
            <a:avLst/>
          </a:prstGeom>
          <a:solidFill>
            <a:schemeClr val="accent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/>
              <a:t> Queue: 6 8 7  </a:t>
            </a:r>
          </a:p>
        </p:txBody>
      </p:sp>
      <p:sp>
        <p:nvSpPr>
          <p:cNvPr id="23587" name="Text Box 34"/>
          <p:cNvSpPr txBox="1">
            <a:spLocks noChangeArrowheads="1"/>
          </p:cNvSpPr>
          <p:nvPr/>
        </p:nvSpPr>
        <p:spPr bwMode="auto">
          <a:xfrm>
            <a:off x="2971800" y="5867400"/>
            <a:ext cx="1905000" cy="381000"/>
          </a:xfrm>
          <a:prstGeom prst="rect">
            <a:avLst/>
          </a:prstGeom>
          <a:solidFill>
            <a:schemeClr val="accent1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Top of queue</a:t>
            </a:r>
          </a:p>
        </p:txBody>
      </p:sp>
      <p:sp>
        <p:nvSpPr>
          <p:cNvPr id="23588" name="Text Box 35"/>
          <p:cNvSpPr txBox="1">
            <a:spLocks noChangeArrowheads="1"/>
          </p:cNvSpPr>
          <p:nvPr/>
        </p:nvSpPr>
        <p:spPr bwMode="auto">
          <a:xfrm>
            <a:off x="3775076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23589" name="Text Box 36"/>
          <p:cNvSpPr txBox="1">
            <a:spLocks noChangeArrowheads="1"/>
          </p:cNvSpPr>
          <p:nvPr/>
        </p:nvSpPr>
        <p:spPr bwMode="auto">
          <a:xfrm>
            <a:off x="3733801" y="42672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23590" name="Text Box 37"/>
          <p:cNvSpPr txBox="1">
            <a:spLocks noChangeArrowheads="1"/>
          </p:cNvSpPr>
          <p:nvPr/>
        </p:nvSpPr>
        <p:spPr bwMode="auto">
          <a:xfrm>
            <a:off x="5070476" y="2971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23591" name="Text Box 38"/>
          <p:cNvSpPr txBox="1">
            <a:spLocks noChangeArrowheads="1"/>
          </p:cNvSpPr>
          <p:nvPr/>
        </p:nvSpPr>
        <p:spPr bwMode="auto">
          <a:xfrm>
            <a:off x="6137276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2</a:t>
            </a:r>
          </a:p>
        </p:txBody>
      </p:sp>
      <p:sp>
        <p:nvSpPr>
          <p:cNvPr id="23592" name="Text Box 39"/>
          <p:cNvSpPr txBox="1">
            <a:spLocks noChangeArrowheads="1"/>
          </p:cNvSpPr>
          <p:nvPr/>
        </p:nvSpPr>
        <p:spPr bwMode="auto">
          <a:xfrm>
            <a:off x="6137276" y="42672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2</a:t>
            </a:r>
          </a:p>
        </p:txBody>
      </p:sp>
      <p:sp>
        <p:nvSpPr>
          <p:cNvPr id="23593" name="Text Box 40"/>
          <p:cNvSpPr txBox="1">
            <a:spLocks noChangeArrowheads="1"/>
          </p:cNvSpPr>
          <p:nvPr/>
        </p:nvSpPr>
        <p:spPr bwMode="auto">
          <a:xfrm>
            <a:off x="8839201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3</a:t>
            </a:r>
          </a:p>
        </p:txBody>
      </p:sp>
      <p:cxnSp>
        <p:nvCxnSpPr>
          <p:cNvPr id="383017" name="AutoShape 41"/>
          <p:cNvCxnSpPr>
            <a:cxnSpLocks noChangeShapeType="1"/>
            <a:stCxn id="23573" idx="6"/>
            <a:endCxn id="23574" idx="2"/>
          </p:cNvCxnSpPr>
          <p:nvPr/>
        </p:nvCxnSpPr>
        <p:spPr bwMode="auto">
          <a:xfrm>
            <a:off x="6430964" y="4013200"/>
            <a:ext cx="2454275" cy="0"/>
          </a:xfrm>
          <a:prstGeom prst="straightConnector1">
            <a:avLst/>
          </a:prstGeom>
          <a:noFill/>
          <a:ln w="508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83018" name="Oval 42"/>
          <p:cNvSpPr>
            <a:spLocks noChangeAspect="1" noChangeArrowheads="1"/>
          </p:cNvSpPr>
          <p:nvPr/>
        </p:nvSpPr>
        <p:spPr bwMode="auto">
          <a:xfrm>
            <a:off x="8893176" y="3886201"/>
            <a:ext cx="250825" cy="252413"/>
          </a:xfrm>
          <a:prstGeom prst="ellipse">
            <a:avLst/>
          </a:prstGeom>
          <a:solidFill>
            <a:srgbClr val="003399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23596" name="Text Box 43"/>
          <p:cNvSpPr txBox="1">
            <a:spLocks noChangeArrowheads="1"/>
          </p:cNvSpPr>
          <p:nvPr/>
        </p:nvSpPr>
        <p:spPr bwMode="auto">
          <a:xfrm>
            <a:off x="7508876" y="2971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3</a:t>
            </a:r>
          </a:p>
        </p:txBody>
      </p:sp>
      <p:sp>
        <p:nvSpPr>
          <p:cNvPr id="383020" name="Text Box 44"/>
          <p:cNvSpPr txBox="1">
            <a:spLocks noChangeArrowheads="1"/>
          </p:cNvSpPr>
          <p:nvPr/>
        </p:nvSpPr>
        <p:spPr bwMode="auto">
          <a:xfrm>
            <a:off x="8839201" y="41910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61350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3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018" grpId="0" animBg="1" autoUpdateAnimBg="0"/>
      <p:bldP spid="383020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2"/>
          <p:cNvSpPr>
            <a:spLocks noGrp="1" noChangeArrowheads="1"/>
          </p:cNvSpPr>
          <p:nvPr>
            <p:ph type="title"/>
          </p:nvPr>
        </p:nvSpPr>
        <p:spPr>
          <a:xfrm>
            <a:off x="1897553" y="158751"/>
            <a:ext cx="7543800" cy="853336"/>
          </a:xfrm>
        </p:spPr>
        <p:txBody>
          <a:bodyPr/>
          <a:lstStyle/>
          <a:p>
            <a:r>
              <a:rPr lang="en-US" dirty="0" smtClean="0"/>
              <a:t>Breadth First Search</a:t>
            </a:r>
          </a:p>
        </p:txBody>
      </p:sp>
      <p:sp>
        <p:nvSpPr>
          <p:cNvPr id="4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4385BF-5917-46FF-831B-25BEA0B797D5}" type="slidenum">
              <a:rPr lang="en-US"/>
              <a:pPr>
                <a:defRPr/>
              </a:pPr>
              <a:t>32</a:t>
            </a:fld>
            <a:endParaRPr lang="en-US" sz="1400"/>
          </a:p>
        </p:txBody>
      </p:sp>
      <p:sp>
        <p:nvSpPr>
          <p:cNvPr id="24580" name="Oval 3"/>
          <p:cNvSpPr>
            <a:spLocks noChangeAspect="1" noChangeArrowheads="1"/>
          </p:cNvSpPr>
          <p:nvPr/>
        </p:nvSpPr>
        <p:spPr bwMode="auto">
          <a:xfrm>
            <a:off x="2743201" y="2668589"/>
            <a:ext cx="250825" cy="250825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24581" name="Oval 4"/>
          <p:cNvSpPr>
            <a:spLocks noChangeAspect="1" noChangeArrowheads="1"/>
          </p:cNvSpPr>
          <p:nvPr/>
        </p:nvSpPr>
        <p:spPr bwMode="auto">
          <a:xfrm>
            <a:off x="3813176" y="13716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4582" name="Oval 5"/>
          <p:cNvSpPr>
            <a:spLocks noChangeAspect="1" noChangeArrowheads="1"/>
          </p:cNvSpPr>
          <p:nvPr/>
        </p:nvSpPr>
        <p:spPr bwMode="auto">
          <a:xfrm>
            <a:off x="5105401" y="2668589"/>
            <a:ext cx="250825" cy="250825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4583" name="AutoShape 6"/>
          <p:cNvCxnSpPr>
            <a:cxnSpLocks noChangeShapeType="1"/>
            <a:stCxn id="24580" idx="7"/>
            <a:endCxn id="24581" idx="3"/>
          </p:cNvCxnSpPr>
          <p:nvPr/>
        </p:nvCxnSpPr>
        <p:spPr bwMode="auto">
          <a:xfrm flipV="1">
            <a:off x="2957514" y="1595439"/>
            <a:ext cx="892175" cy="1101725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4584" name="AutoShape 7"/>
          <p:cNvCxnSpPr>
            <a:cxnSpLocks noChangeShapeType="1"/>
            <a:stCxn id="24580" idx="6"/>
            <a:endCxn id="24582" idx="2"/>
          </p:cNvCxnSpPr>
          <p:nvPr/>
        </p:nvCxnSpPr>
        <p:spPr bwMode="auto">
          <a:xfrm>
            <a:off x="3001963" y="2794000"/>
            <a:ext cx="2095500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4585" name="AutoShape 8"/>
          <p:cNvCxnSpPr>
            <a:cxnSpLocks noChangeShapeType="1"/>
            <a:stCxn id="24581" idx="6"/>
            <a:endCxn id="24587" idx="2"/>
          </p:cNvCxnSpPr>
          <p:nvPr/>
        </p:nvCxnSpPr>
        <p:spPr bwMode="auto">
          <a:xfrm>
            <a:off x="4071939" y="1498600"/>
            <a:ext cx="209232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4586" name="AutoShape 9"/>
          <p:cNvCxnSpPr>
            <a:cxnSpLocks noChangeShapeType="1"/>
            <a:stCxn id="24581" idx="5"/>
            <a:endCxn id="24582" idx="1"/>
          </p:cNvCxnSpPr>
          <p:nvPr/>
        </p:nvCxnSpPr>
        <p:spPr bwMode="auto">
          <a:xfrm>
            <a:off x="4027489" y="1595439"/>
            <a:ext cx="1114425" cy="1101725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4587" name="Oval 10"/>
          <p:cNvSpPr>
            <a:spLocks noChangeAspect="1" noChangeArrowheads="1"/>
          </p:cNvSpPr>
          <p:nvPr/>
        </p:nvSpPr>
        <p:spPr bwMode="auto">
          <a:xfrm>
            <a:off x="6172201" y="13716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4588" name="Oval 11"/>
          <p:cNvSpPr>
            <a:spLocks noChangeAspect="1" noChangeArrowheads="1"/>
          </p:cNvSpPr>
          <p:nvPr/>
        </p:nvSpPr>
        <p:spPr bwMode="auto">
          <a:xfrm>
            <a:off x="7543801" y="2668589"/>
            <a:ext cx="250825" cy="250825"/>
          </a:xfrm>
          <a:prstGeom prst="ellipse">
            <a:avLst/>
          </a:prstGeom>
          <a:solidFill>
            <a:srgbClr val="003399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7</a:t>
            </a:r>
          </a:p>
        </p:txBody>
      </p:sp>
      <p:cxnSp>
        <p:nvCxnSpPr>
          <p:cNvPr id="24589" name="AutoShape 12"/>
          <p:cNvCxnSpPr>
            <a:cxnSpLocks noChangeShapeType="1"/>
            <a:stCxn id="24592" idx="3"/>
            <a:endCxn id="24588" idx="7"/>
          </p:cNvCxnSpPr>
          <p:nvPr/>
        </p:nvCxnSpPr>
        <p:spPr bwMode="auto">
          <a:xfrm flipH="1">
            <a:off x="7758114" y="1595439"/>
            <a:ext cx="1171575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4590" name="AutoShape 13"/>
          <p:cNvCxnSpPr>
            <a:cxnSpLocks noChangeShapeType="1"/>
            <a:stCxn id="24588" idx="2"/>
            <a:endCxn id="24582" idx="6"/>
          </p:cNvCxnSpPr>
          <p:nvPr/>
        </p:nvCxnSpPr>
        <p:spPr bwMode="auto">
          <a:xfrm flipH="1">
            <a:off x="5364163" y="2794000"/>
            <a:ext cx="21717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4591" name="AutoShape 14"/>
          <p:cNvCxnSpPr>
            <a:cxnSpLocks noChangeShapeType="1"/>
            <a:stCxn id="24598" idx="0"/>
            <a:endCxn id="24592" idx="4"/>
          </p:cNvCxnSpPr>
          <p:nvPr/>
        </p:nvCxnSpPr>
        <p:spPr bwMode="auto">
          <a:xfrm flipV="1">
            <a:off x="9018588" y="1631951"/>
            <a:ext cx="0" cy="22463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4592" name="Oval 15"/>
          <p:cNvSpPr>
            <a:spLocks noChangeAspect="1" noChangeArrowheads="1"/>
          </p:cNvSpPr>
          <p:nvPr/>
        </p:nvSpPr>
        <p:spPr bwMode="auto">
          <a:xfrm>
            <a:off x="8893176" y="1371601"/>
            <a:ext cx="250825" cy="252413"/>
          </a:xfrm>
          <a:prstGeom prst="ellipse">
            <a:avLst/>
          </a:prstGeom>
          <a:solidFill>
            <a:srgbClr val="003399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24593" name="AutoShape 16"/>
          <p:cNvCxnSpPr>
            <a:cxnSpLocks noChangeShapeType="1"/>
            <a:stCxn id="24587" idx="6"/>
            <a:endCxn id="24592" idx="2"/>
          </p:cNvCxnSpPr>
          <p:nvPr/>
        </p:nvCxnSpPr>
        <p:spPr bwMode="auto">
          <a:xfrm>
            <a:off x="6430964" y="1498600"/>
            <a:ext cx="245427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4594" name="AutoShape 17"/>
          <p:cNvCxnSpPr>
            <a:cxnSpLocks noChangeShapeType="1"/>
            <a:stCxn id="24587" idx="5"/>
            <a:endCxn id="24588" idx="1"/>
          </p:cNvCxnSpPr>
          <p:nvPr/>
        </p:nvCxnSpPr>
        <p:spPr bwMode="auto">
          <a:xfrm>
            <a:off x="6386513" y="1595439"/>
            <a:ext cx="1193800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4595" name="Oval 18"/>
          <p:cNvSpPr>
            <a:spLocks noChangeAspect="1" noChangeArrowheads="1"/>
          </p:cNvSpPr>
          <p:nvPr/>
        </p:nvSpPr>
        <p:spPr bwMode="auto">
          <a:xfrm>
            <a:off x="3813176" y="38862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24596" name="AutoShape 19"/>
          <p:cNvCxnSpPr>
            <a:cxnSpLocks noChangeShapeType="1"/>
            <a:stCxn id="24595" idx="6"/>
            <a:endCxn id="24597" idx="2"/>
          </p:cNvCxnSpPr>
          <p:nvPr/>
        </p:nvCxnSpPr>
        <p:spPr bwMode="auto">
          <a:xfrm>
            <a:off x="4071939" y="4013200"/>
            <a:ext cx="209232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4597" name="Oval 20"/>
          <p:cNvSpPr>
            <a:spLocks noChangeAspect="1" noChangeArrowheads="1"/>
          </p:cNvSpPr>
          <p:nvPr/>
        </p:nvSpPr>
        <p:spPr bwMode="auto">
          <a:xfrm>
            <a:off x="6172201" y="3886201"/>
            <a:ext cx="250825" cy="252413"/>
          </a:xfrm>
          <a:prstGeom prst="ellipse">
            <a:avLst/>
          </a:prstGeom>
          <a:solidFill>
            <a:schemeClr val="accent1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4598" name="Oval 21"/>
          <p:cNvSpPr>
            <a:spLocks noChangeAspect="1" noChangeArrowheads="1"/>
          </p:cNvSpPr>
          <p:nvPr/>
        </p:nvSpPr>
        <p:spPr bwMode="auto">
          <a:xfrm>
            <a:off x="8893176" y="3886201"/>
            <a:ext cx="250825" cy="252413"/>
          </a:xfrm>
          <a:prstGeom prst="ellipse">
            <a:avLst/>
          </a:prstGeom>
          <a:solidFill>
            <a:srgbClr val="003399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9</a:t>
            </a:r>
          </a:p>
        </p:txBody>
      </p:sp>
      <p:cxnSp>
        <p:nvCxnSpPr>
          <p:cNvPr id="24599" name="AutoShape 22"/>
          <p:cNvCxnSpPr>
            <a:cxnSpLocks noChangeShapeType="1"/>
            <a:stCxn id="24597" idx="6"/>
            <a:endCxn id="24598" idx="2"/>
          </p:cNvCxnSpPr>
          <p:nvPr/>
        </p:nvCxnSpPr>
        <p:spPr bwMode="auto">
          <a:xfrm>
            <a:off x="6430964" y="4013200"/>
            <a:ext cx="245427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4600" name="AutoShape 23"/>
          <p:cNvCxnSpPr>
            <a:cxnSpLocks noChangeShapeType="1"/>
            <a:stCxn id="24580" idx="5"/>
            <a:endCxn id="24595" idx="1"/>
          </p:cNvCxnSpPr>
          <p:nvPr/>
        </p:nvCxnSpPr>
        <p:spPr bwMode="auto">
          <a:xfrm>
            <a:off x="2957514" y="2890839"/>
            <a:ext cx="892175" cy="1023937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4601" name="AutoShape 24"/>
          <p:cNvCxnSpPr>
            <a:cxnSpLocks noChangeShapeType="1"/>
            <a:stCxn id="24595" idx="7"/>
            <a:endCxn id="24582" idx="3"/>
          </p:cNvCxnSpPr>
          <p:nvPr/>
        </p:nvCxnSpPr>
        <p:spPr bwMode="auto">
          <a:xfrm flipV="1">
            <a:off x="4027489" y="2890839"/>
            <a:ext cx="1114425" cy="1023937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4602" name="AutoShape 25"/>
          <p:cNvCxnSpPr>
            <a:cxnSpLocks noChangeShapeType="1"/>
            <a:stCxn id="24582" idx="5"/>
            <a:endCxn id="24597" idx="1"/>
          </p:cNvCxnSpPr>
          <p:nvPr/>
        </p:nvCxnSpPr>
        <p:spPr bwMode="auto">
          <a:xfrm>
            <a:off x="5319713" y="2890839"/>
            <a:ext cx="889000" cy="1023937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4603" name="AutoShape 26"/>
          <p:cNvCxnSpPr>
            <a:cxnSpLocks noChangeShapeType="1"/>
            <a:stCxn id="24598" idx="1"/>
            <a:endCxn id="24588" idx="5"/>
          </p:cNvCxnSpPr>
          <p:nvPr/>
        </p:nvCxnSpPr>
        <p:spPr bwMode="auto">
          <a:xfrm flipH="1" flipV="1">
            <a:off x="7758114" y="2890839"/>
            <a:ext cx="1171575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4604" name="AutoShape 27"/>
          <p:cNvCxnSpPr>
            <a:cxnSpLocks noChangeShapeType="1"/>
            <a:stCxn id="24597" idx="7"/>
            <a:endCxn id="24588" idx="3"/>
          </p:cNvCxnSpPr>
          <p:nvPr/>
        </p:nvCxnSpPr>
        <p:spPr bwMode="auto">
          <a:xfrm flipV="1">
            <a:off x="6386513" y="2890839"/>
            <a:ext cx="1193800" cy="1023937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4605" name="AutoShape 28"/>
          <p:cNvCxnSpPr>
            <a:cxnSpLocks noChangeShapeType="1"/>
            <a:stCxn id="24587" idx="3"/>
            <a:endCxn id="24582" idx="7"/>
          </p:cNvCxnSpPr>
          <p:nvPr/>
        </p:nvCxnSpPr>
        <p:spPr bwMode="auto">
          <a:xfrm flipH="1">
            <a:off x="5319713" y="1595439"/>
            <a:ext cx="889000" cy="1101725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4606" name="Text Box 29"/>
          <p:cNvSpPr txBox="1">
            <a:spLocks noChangeArrowheads="1"/>
          </p:cNvSpPr>
          <p:nvPr/>
        </p:nvSpPr>
        <p:spPr bwMode="auto">
          <a:xfrm>
            <a:off x="2362201" y="26670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0</a:t>
            </a:r>
          </a:p>
        </p:txBody>
      </p:sp>
      <p:sp>
        <p:nvSpPr>
          <p:cNvPr id="24607" name="Text Box 30"/>
          <p:cNvSpPr txBox="1">
            <a:spLocks noChangeArrowheads="1"/>
          </p:cNvSpPr>
          <p:nvPr/>
        </p:nvSpPr>
        <p:spPr bwMode="auto">
          <a:xfrm>
            <a:off x="2971800" y="5105400"/>
            <a:ext cx="1905000" cy="381000"/>
          </a:xfrm>
          <a:prstGeom prst="rect">
            <a:avLst/>
          </a:prstGeom>
          <a:solidFill>
            <a:schemeClr val="tx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Undiscovered</a:t>
            </a:r>
          </a:p>
        </p:txBody>
      </p:sp>
      <p:sp>
        <p:nvSpPr>
          <p:cNvPr id="24608" name="Text Box 31"/>
          <p:cNvSpPr txBox="1">
            <a:spLocks noChangeArrowheads="1"/>
          </p:cNvSpPr>
          <p:nvPr/>
        </p:nvSpPr>
        <p:spPr bwMode="auto">
          <a:xfrm>
            <a:off x="2971800" y="5486400"/>
            <a:ext cx="1905000" cy="381000"/>
          </a:xfrm>
          <a:prstGeom prst="rect">
            <a:avLst/>
          </a:prstGeom>
          <a:solidFill>
            <a:srgbClr val="003399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Discovered</a:t>
            </a:r>
          </a:p>
        </p:txBody>
      </p:sp>
      <p:sp>
        <p:nvSpPr>
          <p:cNvPr id="24609" name="Text Box 32"/>
          <p:cNvSpPr txBox="1">
            <a:spLocks noChangeArrowheads="1"/>
          </p:cNvSpPr>
          <p:nvPr/>
        </p:nvSpPr>
        <p:spPr bwMode="auto">
          <a:xfrm>
            <a:off x="2971800" y="6248400"/>
            <a:ext cx="1905000" cy="381000"/>
          </a:xfrm>
          <a:prstGeom prst="rect">
            <a:avLst/>
          </a:prstGeom>
          <a:solidFill>
            <a:srgbClr val="006600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Finished</a:t>
            </a:r>
          </a:p>
        </p:txBody>
      </p:sp>
      <p:sp>
        <p:nvSpPr>
          <p:cNvPr id="24610" name="Text Box 33"/>
          <p:cNvSpPr txBox="1">
            <a:spLocks noChangeArrowheads="1"/>
          </p:cNvSpPr>
          <p:nvPr/>
        </p:nvSpPr>
        <p:spPr bwMode="auto">
          <a:xfrm>
            <a:off x="5562600" y="5410200"/>
            <a:ext cx="4191000" cy="381000"/>
          </a:xfrm>
          <a:prstGeom prst="rect">
            <a:avLst/>
          </a:prstGeom>
          <a:solidFill>
            <a:schemeClr val="accent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/>
              <a:t> Queue: 6 8 7 9  </a:t>
            </a:r>
          </a:p>
        </p:txBody>
      </p:sp>
      <p:sp>
        <p:nvSpPr>
          <p:cNvPr id="24611" name="Text Box 34"/>
          <p:cNvSpPr txBox="1">
            <a:spLocks noChangeArrowheads="1"/>
          </p:cNvSpPr>
          <p:nvPr/>
        </p:nvSpPr>
        <p:spPr bwMode="auto">
          <a:xfrm>
            <a:off x="2971800" y="5867400"/>
            <a:ext cx="1905000" cy="381000"/>
          </a:xfrm>
          <a:prstGeom prst="rect">
            <a:avLst/>
          </a:prstGeom>
          <a:solidFill>
            <a:schemeClr val="accent1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Top of queue</a:t>
            </a:r>
          </a:p>
        </p:txBody>
      </p:sp>
      <p:sp>
        <p:nvSpPr>
          <p:cNvPr id="24612" name="Text Box 35"/>
          <p:cNvSpPr txBox="1">
            <a:spLocks noChangeArrowheads="1"/>
          </p:cNvSpPr>
          <p:nvPr/>
        </p:nvSpPr>
        <p:spPr bwMode="auto">
          <a:xfrm>
            <a:off x="3775076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24613" name="Text Box 36"/>
          <p:cNvSpPr txBox="1">
            <a:spLocks noChangeArrowheads="1"/>
          </p:cNvSpPr>
          <p:nvPr/>
        </p:nvSpPr>
        <p:spPr bwMode="auto">
          <a:xfrm>
            <a:off x="3733801" y="42672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24614" name="Text Box 37"/>
          <p:cNvSpPr txBox="1">
            <a:spLocks noChangeArrowheads="1"/>
          </p:cNvSpPr>
          <p:nvPr/>
        </p:nvSpPr>
        <p:spPr bwMode="auto">
          <a:xfrm>
            <a:off x="5070476" y="2971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24615" name="Text Box 38"/>
          <p:cNvSpPr txBox="1">
            <a:spLocks noChangeArrowheads="1"/>
          </p:cNvSpPr>
          <p:nvPr/>
        </p:nvSpPr>
        <p:spPr bwMode="auto">
          <a:xfrm>
            <a:off x="6137276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2</a:t>
            </a:r>
          </a:p>
        </p:txBody>
      </p:sp>
      <p:sp>
        <p:nvSpPr>
          <p:cNvPr id="24616" name="Text Box 39"/>
          <p:cNvSpPr txBox="1">
            <a:spLocks noChangeArrowheads="1"/>
          </p:cNvSpPr>
          <p:nvPr/>
        </p:nvSpPr>
        <p:spPr bwMode="auto">
          <a:xfrm>
            <a:off x="6137276" y="42672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2</a:t>
            </a:r>
          </a:p>
        </p:txBody>
      </p:sp>
      <p:sp>
        <p:nvSpPr>
          <p:cNvPr id="24617" name="Text Box 40"/>
          <p:cNvSpPr txBox="1">
            <a:spLocks noChangeArrowheads="1"/>
          </p:cNvSpPr>
          <p:nvPr/>
        </p:nvSpPr>
        <p:spPr bwMode="auto">
          <a:xfrm>
            <a:off x="8839201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3</a:t>
            </a:r>
          </a:p>
        </p:txBody>
      </p:sp>
      <p:sp>
        <p:nvSpPr>
          <p:cNvPr id="24618" name="Text Box 43"/>
          <p:cNvSpPr txBox="1">
            <a:spLocks noChangeArrowheads="1"/>
          </p:cNvSpPr>
          <p:nvPr/>
        </p:nvSpPr>
        <p:spPr bwMode="auto">
          <a:xfrm>
            <a:off x="7508876" y="2971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3</a:t>
            </a:r>
          </a:p>
        </p:txBody>
      </p:sp>
      <p:sp>
        <p:nvSpPr>
          <p:cNvPr id="24619" name="Text Box 44"/>
          <p:cNvSpPr txBox="1">
            <a:spLocks noChangeArrowheads="1"/>
          </p:cNvSpPr>
          <p:nvPr/>
        </p:nvSpPr>
        <p:spPr bwMode="auto">
          <a:xfrm>
            <a:off x="8839201" y="41910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33479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2"/>
          <p:cNvSpPr>
            <a:spLocks noGrp="1" noChangeArrowheads="1"/>
          </p:cNvSpPr>
          <p:nvPr>
            <p:ph type="title"/>
          </p:nvPr>
        </p:nvSpPr>
        <p:spPr>
          <a:xfrm>
            <a:off x="1897553" y="158751"/>
            <a:ext cx="7543800" cy="853336"/>
          </a:xfrm>
        </p:spPr>
        <p:txBody>
          <a:bodyPr/>
          <a:lstStyle/>
          <a:p>
            <a:r>
              <a:rPr lang="en-US" dirty="0" smtClean="0"/>
              <a:t>Breadth First Search</a:t>
            </a:r>
          </a:p>
        </p:txBody>
      </p:sp>
      <p:sp>
        <p:nvSpPr>
          <p:cNvPr id="4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38B977-182E-48F2-9543-3FA49D69281D}" type="slidenum">
              <a:rPr lang="en-US"/>
              <a:pPr>
                <a:defRPr/>
              </a:pPr>
              <a:t>33</a:t>
            </a:fld>
            <a:endParaRPr lang="en-US" sz="1400"/>
          </a:p>
        </p:txBody>
      </p:sp>
      <p:sp>
        <p:nvSpPr>
          <p:cNvPr id="25604" name="Oval 3"/>
          <p:cNvSpPr>
            <a:spLocks noChangeAspect="1" noChangeArrowheads="1"/>
          </p:cNvSpPr>
          <p:nvPr/>
        </p:nvSpPr>
        <p:spPr bwMode="auto">
          <a:xfrm>
            <a:off x="2743201" y="2668589"/>
            <a:ext cx="250825" cy="250825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25605" name="Oval 4"/>
          <p:cNvSpPr>
            <a:spLocks noChangeAspect="1" noChangeArrowheads="1"/>
          </p:cNvSpPr>
          <p:nvPr/>
        </p:nvSpPr>
        <p:spPr bwMode="auto">
          <a:xfrm>
            <a:off x="3813176" y="13716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5606" name="Oval 5"/>
          <p:cNvSpPr>
            <a:spLocks noChangeAspect="1" noChangeArrowheads="1"/>
          </p:cNvSpPr>
          <p:nvPr/>
        </p:nvSpPr>
        <p:spPr bwMode="auto">
          <a:xfrm>
            <a:off x="5105401" y="2668589"/>
            <a:ext cx="250825" cy="250825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5607" name="AutoShape 6"/>
          <p:cNvCxnSpPr>
            <a:cxnSpLocks noChangeShapeType="1"/>
            <a:stCxn id="25604" idx="7"/>
            <a:endCxn id="25605" idx="3"/>
          </p:cNvCxnSpPr>
          <p:nvPr/>
        </p:nvCxnSpPr>
        <p:spPr bwMode="auto">
          <a:xfrm flipV="1">
            <a:off x="2957514" y="1595439"/>
            <a:ext cx="892175" cy="1101725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5608" name="AutoShape 7"/>
          <p:cNvCxnSpPr>
            <a:cxnSpLocks noChangeShapeType="1"/>
            <a:stCxn id="25604" idx="6"/>
            <a:endCxn id="25606" idx="2"/>
          </p:cNvCxnSpPr>
          <p:nvPr/>
        </p:nvCxnSpPr>
        <p:spPr bwMode="auto">
          <a:xfrm>
            <a:off x="3001963" y="2794000"/>
            <a:ext cx="2095500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5609" name="AutoShape 8"/>
          <p:cNvCxnSpPr>
            <a:cxnSpLocks noChangeShapeType="1"/>
            <a:stCxn id="25605" idx="6"/>
            <a:endCxn id="25611" idx="2"/>
          </p:cNvCxnSpPr>
          <p:nvPr/>
        </p:nvCxnSpPr>
        <p:spPr bwMode="auto">
          <a:xfrm>
            <a:off x="4071939" y="1498600"/>
            <a:ext cx="209232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5610" name="AutoShape 9"/>
          <p:cNvCxnSpPr>
            <a:cxnSpLocks noChangeShapeType="1"/>
            <a:stCxn id="25605" idx="5"/>
            <a:endCxn id="25606" idx="1"/>
          </p:cNvCxnSpPr>
          <p:nvPr/>
        </p:nvCxnSpPr>
        <p:spPr bwMode="auto">
          <a:xfrm>
            <a:off x="4027489" y="1595439"/>
            <a:ext cx="1114425" cy="1101725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5611" name="Oval 10"/>
          <p:cNvSpPr>
            <a:spLocks noChangeAspect="1" noChangeArrowheads="1"/>
          </p:cNvSpPr>
          <p:nvPr/>
        </p:nvSpPr>
        <p:spPr bwMode="auto">
          <a:xfrm>
            <a:off x="6172201" y="13716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5612" name="Oval 11"/>
          <p:cNvSpPr>
            <a:spLocks noChangeAspect="1" noChangeArrowheads="1"/>
          </p:cNvSpPr>
          <p:nvPr/>
        </p:nvSpPr>
        <p:spPr bwMode="auto">
          <a:xfrm>
            <a:off x="7543801" y="2668589"/>
            <a:ext cx="250825" cy="250825"/>
          </a:xfrm>
          <a:prstGeom prst="ellipse">
            <a:avLst/>
          </a:prstGeom>
          <a:solidFill>
            <a:srgbClr val="003399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7</a:t>
            </a:r>
          </a:p>
        </p:txBody>
      </p:sp>
      <p:cxnSp>
        <p:nvCxnSpPr>
          <p:cNvPr id="25613" name="AutoShape 12"/>
          <p:cNvCxnSpPr>
            <a:cxnSpLocks noChangeShapeType="1"/>
            <a:stCxn id="25616" idx="3"/>
            <a:endCxn id="25612" idx="7"/>
          </p:cNvCxnSpPr>
          <p:nvPr/>
        </p:nvCxnSpPr>
        <p:spPr bwMode="auto">
          <a:xfrm flipH="1">
            <a:off x="7758114" y="1595439"/>
            <a:ext cx="1171575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5614" name="AutoShape 13"/>
          <p:cNvCxnSpPr>
            <a:cxnSpLocks noChangeShapeType="1"/>
            <a:stCxn id="25612" idx="2"/>
            <a:endCxn id="25606" idx="6"/>
          </p:cNvCxnSpPr>
          <p:nvPr/>
        </p:nvCxnSpPr>
        <p:spPr bwMode="auto">
          <a:xfrm flipH="1">
            <a:off x="5364163" y="2794000"/>
            <a:ext cx="21717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5615" name="AutoShape 14"/>
          <p:cNvCxnSpPr>
            <a:cxnSpLocks noChangeShapeType="1"/>
            <a:stCxn id="25622" idx="0"/>
            <a:endCxn id="25616" idx="4"/>
          </p:cNvCxnSpPr>
          <p:nvPr/>
        </p:nvCxnSpPr>
        <p:spPr bwMode="auto">
          <a:xfrm flipV="1">
            <a:off x="9018588" y="1631951"/>
            <a:ext cx="0" cy="22463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5616" name="Oval 15"/>
          <p:cNvSpPr>
            <a:spLocks noChangeAspect="1" noChangeArrowheads="1"/>
          </p:cNvSpPr>
          <p:nvPr/>
        </p:nvSpPr>
        <p:spPr bwMode="auto">
          <a:xfrm>
            <a:off x="8893176" y="1371601"/>
            <a:ext cx="250825" cy="252413"/>
          </a:xfrm>
          <a:prstGeom prst="ellipse">
            <a:avLst/>
          </a:prstGeom>
          <a:solidFill>
            <a:schemeClr val="accent1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25617" name="AutoShape 16"/>
          <p:cNvCxnSpPr>
            <a:cxnSpLocks noChangeShapeType="1"/>
            <a:stCxn id="25611" idx="6"/>
            <a:endCxn id="25616" idx="2"/>
          </p:cNvCxnSpPr>
          <p:nvPr/>
        </p:nvCxnSpPr>
        <p:spPr bwMode="auto">
          <a:xfrm>
            <a:off x="6430964" y="1498600"/>
            <a:ext cx="245427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5618" name="AutoShape 17"/>
          <p:cNvCxnSpPr>
            <a:cxnSpLocks noChangeShapeType="1"/>
            <a:stCxn id="25611" idx="5"/>
            <a:endCxn id="25612" idx="1"/>
          </p:cNvCxnSpPr>
          <p:nvPr/>
        </p:nvCxnSpPr>
        <p:spPr bwMode="auto">
          <a:xfrm>
            <a:off x="6386513" y="1595439"/>
            <a:ext cx="1193800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5619" name="Oval 18"/>
          <p:cNvSpPr>
            <a:spLocks noChangeAspect="1" noChangeArrowheads="1"/>
          </p:cNvSpPr>
          <p:nvPr/>
        </p:nvSpPr>
        <p:spPr bwMode="auto">
          <a:xfrm>
            <a:off x="3813176" y="38862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25620" name="AutoShape 19"/>
          <p:cNvCxnSpPr>
            <a:cxnSpLocks noChangeShapeType="1"/>
            <a:stCxn id="25619" idx="6"/>
            <a:endCxn id="25621" idx="2"/>
          </p:cNvCxnSpPr>
          <p:nvPr/>
        </p:nvCxnSpPr>
        <p:spPr bwMode="auto">
          <a:xfrm>
            <a:off x="4071939" y="4013200"/>
            <a:ext cx="209232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5621" name="Oval 20"/>
          <p:cNvSpPr>
            <a:spLocks noChangeAspect="1" noChangeArrowheads="1"/>
          </p:cNvSpPr>
          <p:nvPr/>
        </p:nvSpPr>
        <p:spPr bwMode="auto">
          <a:xfrm>
            <a:off x="6172201" y="38862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5622" name="Oval 21"/>
          <p:cNvSpPr>
            <a:spLocks noChangeAspect="1" noChangeArrowheads="1"/>
          </p:cNvSpPr>
          <p:nvPr/>
        </p:nvSpPr>
        <p:spPr bwMode="auto">
          <a:xfrm>
            <a:off x="8893176" y="3886201"/>
            <a:ext cx="250825" cy="252413"/>
          </a:xfrm>
          <a:prstGeom prst="ellipse">
            <a:avLst/>
          </a:prstGeom>
          <a:solidFill>
            <a:srgbClr val="003399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9</a:t>
            </a:r>
          </a:p>
        </p:txBody>
      </p:sp>
      <p:cxnSp>
        <p:nvCxnSpPr>
          <p:cNvPr id="25623" name="AutoShape 22"/>
          <p:cNvCxnSpPr>
            <a:cxnSpLocks noChangeShapeType="1"/>
            <a:stCxn id="25621" idx="6"/>
            <a:endCxn id="25622" idx="2"/>
          </p:cNvCxnSpPr>
          <p:nvPr/>
        </p:nvCxnSpPr>
        <p:spPr bwMode="auto">
          <a:xfrm>
            <a:off x="6430964" y="4013200"/>
            <a:ext cx="245427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5624" name="AutoShape 23"/>
          <p:cNvCxnSpPr>
            <a:cxnSpLocks noChangeShapeType="1"/>
            <a:stCxn id="25604" idx="5"/>
            <a:endCxn id="25619" idx="1"/>
          </p:cNvCxnSpPr>
          <p:nvPr/>
        </p:nvCxnSpPr>
        <p:spPr bwMode="auto">
          <a:xfrm>
            <a:off x="2957514" y="2890839"/>
            <a:ext cx="892175" cy="1023937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5625" name="AutoShape 24"/>
          <p:cNvCxnSpPr>
            <a:cxnSpLocks noChangeShapeType="1"/>
            <a:stCxn id="25619" idx="7"/>
            <a:endCxn id="25606" idx="3"/>
          </p:cNvCxnSpPr>
          <p:nvPr/>
        </p:nvCxnSpPr>
        <p:spPr bwMode="auto">
          <a:xfrm flipV="1">
            <a:off x="4027489" y="2890839"/>
            <a:ext cx="1114425" cy="1023937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5626" name="AutoShape 25"/>
          <p:cNvCxnSpPr>
            <a:cxnSpLocks noChangeShapeType="1"/>
            <a:stCxn id="25606" idx="5"/>
            <a:endCxn id="25621" idx="1"/>
          </p:cNvCxnSpPr>
          <p:nvPr/>
        </p:nvCxnSpPr>
        <p:spPr bwMode="auto">
          <a:xfrm>
            <a:off x="5319713" y="2890839"/>
            <a:ext cx="889000" cy="1023937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5627" name="AutoShape 26"/>
          <p:cNvCxnSpPr>
            <a:cxnSpLocks noChangeShapeType="1"/>
            <a:stCxn id="25622" idx="1"/>
            <a:endCxn id="25612" idx="5"/>
          </p:cNvCxnSpPr>
          <p:nvPr/>
        </p:nvCxnSpPr>
        <p:spPr bwMode="auto">
          <a:xfrm flipH="1" flipV="1">
            <a:off x="7758114" y="2890839"/>
            <a:ext cx="1171575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5628" name="AutoShape 27"/>
          <p:cNvCxnSpPr>
            <a:cxnSpLocks noChangeShapeType="1"/>
            <a:stCxn id="25621" idx="7"/>
            <a:endCxn id="25612" idx="3"/>
          </p:cNvCxnSpPr>
          <p:nvPr/>
        </p:nvCxnSpPr>
        <p:spPr bwMode="auto">
          <a:xfrm flipV="1">
            <a:off x="6386513" y="2890839"/>
            <a:ext cx="1193800" cy="1023937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5629" name="AutoShape 28"/>
          <p:cNvCxnSpPr>
            <a:cxnSpLocks noChangeShapeType="1"/>
            <a:stCxn id="25611" idx="3"/>
            <a:endCxn id="25606" idx="7"/>
          </p:cNvCxnSpPr>
          <p:nvPr/>
        </p:nvCxnSpPr>
        <p:spPr bwMode="auto">
          <a:xfrm flipH="1">
            <a:off x="5319713" y="1595439"/>
            <a:ext cx="889000" cy="1101725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5630" name="Text Box 29"/>
          <p:cNvSpPr txBox="1">
            <a:spLocks noChangeArrowheads="1"/>
          </p:cNvSpPr>
          <p:nvPr/>
        </p:nvSpPr>
        <p:spPr bwMode="auto">
          <a:xfrm>
            <a:off x="2362201" y="26670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0</a:t>
            </a:r>
          </a:p>
        </p:txBody>
      </p:sp>
      <p:sp>
        <p:nvSpPr>
          <p:cNvPr id="25631" name="Text Box 30"/>
          <p:cNvSpPr txBox="1">
            <a:spLocks noChangeArrowheads="1"/>
          </p:cNvSpPr>
          <p:nvPr/>
        </p:nvSpPr>
        <p:spPr bwMode="auto">
          <a:xfrm>
            <a:off x="2971800" y="5105400"/>
            <a:ext cx="1905000" cy="381000"/>
          </a:xfrm>
          <a:prstGeom prst="rect">
            <a:avLst/>
          </a:prstGeom>
          <a:solidFill>
            <a:schemeClr val="tx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Undiscovered</a:t>
            </a:r>
          </a:p>
        </p:txBody>
      </p:sp>
      <p:sp>
        <p:nvSpPr>
          <p:cNvPr id="25632" name="Text Box 31"/>
          <p:cNvSpPr txBox="1">
            <a:spLocks noChangeArrowheads="1"/>
          </p:cNvSpPr>
          <p:nvPr/>
        </p:nvSpPr>
        <p:spPr bwMode="auto">
          <a:xfrm>
            <a:off x="2971800" y="5486400"/>
            <a:ext cx="1905000" cy="381000"/>
          </a:xfrm>
          <a:prstGeom prst="rect">
            <a:avLst/>
          </a:prstGeom>
          <a:solidFill>
            <a:srgbClr val="003399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Discovered</a:t>
            </a:r>
          </a:p>
        </p:txBody>
      </p:sp>
      <p:sp>
        <p:nvSpPr>
          <p:cNvPr id="25633" name="Text Box 32"/>
          <p:cNvSpPr txBox="1">
            <a:spLocks noChangeArrowheads="1"/>
          </p:cNvSpPr>
          <p:nvPr/>
        </p:nvSpPr>
        <p:spPr bwMode="auto">
          <a:xfrm>
            <a:off x="2971800" y="6248400"/>
            <a:ext cx="1905000" cy="381000"/>
          </a:xfrm>
          <a:prstGeom prst="rect">
            <a:avLst/>
          </a:prstGeom>
          <a:solidFill>
            <a:srgbClr val="006600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Finished</a:t>
            </a:r>
          </a:p>
        </p:txBody>
      </p:sp>
      <p:sp>
        <p:nvSpPr>
          <p:cNvPr id="25634" name="Text Box 33"/>
          <p:cNvSpPr txBox="1">
            <a:spLocks noChangeArrowheads="1"/>
          </p:cNvSpPr>
          <p:nvPr/>
        </p:nvSpPr>
        <p:spPr bwMode="auto">
          <a:xfrm>
            <a:off x="5562600" y="5410200"/>
            <a:ext cx="4191000" cy="381000"/>
          </a:xfrm>
          <a:prstGeom prst="rect">
            <a:avLst/>
          </a:prstGeom>
          <a:solidFill>
            <a:schemeClr val="accent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/>
              <a:t> Queue: 8 7 9  </a:t>
            </a:r>
          </a:p>
        </p:txBody>
      </p:sp>
      <p:sp>
        <p:nvSpPr>
          <p:cNvPr id="25635" name="Text Box 34"/>
          <p:cNvSpPr txBox="1">
            <a:spLocks noChangeArrowheads="1"/>
          </p:cNvSpPr>
          <p:nvPr/>
        </p:nvSpPr>
        <p:spPr bwMode="auto">
          <a:xfrm>
            <a:off x="2971800" y="5867400"/>
            <a:ext cx="1905000" cy="381000"/>
          </a:xfrm>
          <a:prstGeom prst="rect">
            <a:avLst/>
          </a:prstGeom>
          <a:solidFill>
            <a:schemeClr val="accent1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Top of queue</a:t>
            </a:r>
          </a:p>
        </p:txBody>
      </p:sp>
      <p:sp>
        <p:nvSpPr>
          <p:cNvPr id="25636" name="Text Box 35"/>
          <p:cNvSpPr txBox="1">
            <a:spLocks noChangeArrowheads="1"/>
          </p:cNvSpPr>
          <p:nvPr/>
        </p:nvSpPr>
        <p:spPr bwMode="auto">
          <a:xfrm>
            <a:off x="3775076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25637" name="Text Box 36"/>
          <p:cNvSpPr txBox="1">
            <a:spLocks noChangeArrowheads="1"/>
          </p:cNvSpPr>
          <p:nvPr/>
        </p:nvSpPr>
        <p:spPr bwMode="auto">
          <a:xfrm>
            <a:off x="3733801" y="42672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25638" name="Text Box 37"/>
          <p:cNvSpPr txBox="1">
            <a:spLocks noChangeArrowheads="1"/>
          </p:cNvSpPr>
          <p:nvPr/>
        </p:nvSpPr>
        <p:spPr bwMode="auto">
          <a:xfrm>
            <a:off x="5070476" y="2971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25639" name="Text Box 38"/>
          <p:cNvSpPr txBox="1">
            <a:spLocks noChangeArrowheads="1"/>
          </p:cNvSpPr>
          <p:nvPr/>
        </p:nvSpPr>
        <p:spPr bwMode="auto">
          <a:xfrm>
            <a:off x="6137276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2</a:t>
            </a:r>
          </a:p>
        </p:txBody>
      </p:sp>
      <p:sp>
        <p:nvSpPr>
          <p:cNvPr id="25640" name="Text Box 39"/>
          <p:cNvSpPr txBox="1">
            <a:spLocks noChangeArrowheads="1"/>
          </p:cNvSpPr>
          <p:nvPr/>
        </p:nvSpPr>
        <p:spPr bwMode="auto">
          <a:xfrm>
            <a:off x="6137276" y="42672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2</a:t>
            </a:r>
          </a:p>
        </p:txBody>
      </p:sp>
      <p:sp>
        <p:nvSpPr>
          <p:cNvPr id="25641" name="Text Box 40"/>
          <p:cNvSpPr txBox="1">
            <a:spLocks noChangeArrowheads="1"/>
          </p:cNvSpPr>
          <p:nvPr/>
        </p:nvSpPr>
        <p:spPr bwMode="auto">
          <a:xfrm>
            <a:off x="8839201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3</a:t>
            </a:r>
          </a:p>
        </p:txBody>
      </p:sp>
      <p:sp>
        <p:nvSpPr>
          <p:cNvPr id="25642" name="Text Box 41"/>
          <p:cNvSpPr txBox="1">
            <a:spLocks noChangeArrowheads="1"/>
          </p:cNvSpPr>
          <p:nvPr/>
        </p:nvSpPr>
        <p:spPr bwMode="auto">
          <a:xfrm>
            <a:off x="7508876" y="2971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3</a:t>
            </a:r>
          </a:p>
        </p:txBody>
      </p:sp>
      <p:sp>
        <p:nvSpPr>
          <p:cNvPr id="25643" name="Text Box 42"/>
          <p:cNvSpPr txBox="1">
            <a:spLocks noChangeArrowheads="1"/>
          </p:cNvSpPr>
          <p:nvPr/>
        </p:nvSpPr>
        <p:spPr bwMode="auto">
          <a:xfrm>
            <a:off x="8839201" y="41910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1152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97553" y="158751"/>
            <a:ext cx="7543800" cy="853336"/>
          </a:xfrm>
        </p:spPr>
        <p:txBody>
          <a:bodyPr/>
          <a:lstStyle/>
          <a:p>
            <a:r>
              <a:rPr lang="en-US" dirty="0" smtClean="0"/>
              <a:t>Breadth First Search</a:t>
            </a:r>
          </a:p>
        </p:txBody>
      </p:sp>
      <p:sp>
        <p:nvSpPr>
          <p:cNvPr id="44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530BAA-6E04-47AD-B12A-A79D7BA0BFC4}" type="slidenum">
              <a:rPr lang="en-US"/>
              <a:pPr>
                <a:defRPr/>
              </a:pPr>
              <a:t>34</a:t>
            </a:fld>
            <a:endParaRPr lang="en-US" sz="1400"/>
          </a:p>
        </p:txBody>
      </p:sp>
      <p:sp>
        <p:nvSpPr>
          <p:cNvPr id="26628" name="Oval 3"/>
          <p:cNvSpPr>
            <a:spLocks noChangeAspect="1" noChangeArrowheads="1"/>
          </p:cNvSpPr>
          <p:nvPr/>
        </p:nvSpPr>
        <p:spPr bwMode="auto">
          <a:xfrm>
            <a:off x="2743201" y="2668589"/>
            <a:ext cx="250825" cy="250825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26629" name="Oval 4"/>
          <p:cNvSpPr>
            <a:spLocks noChangeAspect="1" noChangeArrowheads="1"/>
          </p:cNvSpPr>
          <p:nvPr/>
        </p:nvSpPr>
        <p:spPr bwMode="auto">
          <a:xfrm>
            <a:off x="3813176" y="13716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6630" name="Oval 5"/>
          <p:cNvSpPr>
            <a:spLocks noChangeAspect="1" noChangeArrowheads="1"/>
          </p:cNvSpPr>
          <p:nvPr/>
        </p:nvSpPr>
        <p:spPr bwMode="auto">
          <a:xfrm>
            <a:off x="5105401" y="2668589"/>
            <a:ext cx="250825" cy="250825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6631" name="AutoShape 6"/>
          <p:cNvCxnSpPr>
            <a:cxnSpLocks noChangeShapeType="1"/>
            <a:stCxn id="26628" idx="7"/>
            <a:endCxn id="26629" idx="3"/>
          </p:cNvCxnSpPr>
          <p:nvPr/>
        </p:nvCxnSpPr>
        <p:spPr bwMode="auto">
          <a:xfrm flipV="1">
            <a:off x="2957514" y="1595439"/>
            <a:ext cx="892175" cy="1101725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6632" name="AutoShape 7"/>
          <p:cNvCxnSpPr>
            <a:cxnSpLocks noChangeShapeType="1"/>
            <a:stCxn id="26628" idx="6"/>
            <a:endCxn id="26630" idx="2"/>
          </p:cNvCxnSpPr>
          <p:nvPr/>
        </p:nvCxnSpPr>
        <p:spPr bwMode="auto">
          <a:xfrm>
            <a:off x="3001963" y="2794000"/>
            <a:ext cx="2095500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6633" name="AutoShape 8"/>
          <p:cNvCxnSpPr>
            <a:cxnSpLocks noChangeShapeType="1"/>
            <a:stCxn id="26629" idx="6"/>
            <a:endCxn id="26635" idx="2"/>
          </p:cNvCxnSpPr>
          <p:nvPr/>
        </p:nvCxnSpPr>
        <p:spPr bwMode="auto">
          <a:xfrm>
            <a:off x="4071939" y="1498600"/>
            <a:ext cx="209232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6634" name="AutoShape 9"/>
          <p:cNvCxnSpPr>
            <a:cxnSpLocks noChangeShapeType="1"/>
            <a:stCxn id="26629" idx="5"/>
            <a:endCxn id="26630" idx="1"/>
          </p:cNvCxnSpPr>
          <p:nvPr/>
        </p:nvCxnSpPr>
        <p:spPr bwMode="auto">
          <a:xfrm>
            <a:off x="4027489" y="1595439"/>
            <a:ext cx="1114425" cy="1101725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6635" name="Oval 10"/>
          <p:cNvSpPr>
            <a:spLocks noChangeAspect="1" noChangeArrowheads="1"/>
          </p:cNvSpPr>
          <p:nvPr/>
        </p:nvSpPr>
        <p:spPr bwMode="auto">
          <a:xfrm>
            <a:off x="6172201" y="13716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6636" name="Oval 11"/>
          <p:cNvSpPr>
            <a:spLocks noChangeAspect="1" noChangeArrowheads="1"/>
          </p:cNvSpPr>
          <p:nvPr/>
        </p:nvSpPr>
        <p:spPr bwMode="auto">
          <a:xfrm>
            <a:off x="7543801" y="2668589"/>
            <a:ext cx="250825" cy="250825"/>
          </a:xfrm>
          <a:prstGeom prst="ellipse">
            <a:avLst/>
          </a:prstGeom>
          <a:solidFill>
            <a:schemeClr val="accent1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7</a:t>
            </a:r>
          </a:p>
        </p:txBody>
      </p:sp>
      <p:cxnSp>
        <p:nvCxnSpPr>
          <p:cNvPr id="26637" name="AutoShape 12"/>
          <p:cNvCxnSpPr>
            <a:cxnSpLocks noChangeShapeType="1"/>
            <a:stCxn id="26640" idx="3"/>
            <a:endCxn id="26636" idx="7"/>
          </p:cNvCxnSpPr>
          <p:nvPr/>
        </p:nvCxnSpPr>
        <p:spPr bwMode="auto">
          <a:xfrm flipH="1">
            <a:off x="7758114" y="1595439"/>
            <a:ext cx="1171575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6638" name="AutoShape 13"/>
          <p:cNvCxnSpPr>
            <a:cxnSpLocks noChangeShapeType="1"/>
            <a:stCxn id="26636" idx="2"/>
            <a:endCxn id="26630" idx="6"/>
          </p:cNvCxnSpPr>
          <p:nvPr/>
        </p:nvCxnSpPr>
        <p:spPr bwMode="auto">
          <a:xfrm flipH="1">
            <a:off x="5364163" y="2794000"/>
            <a:ext cx="21717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6639" name="AutoShape 14"/>
          <p:cNvCxnSpPr>
            <a:cxnSpLocks noChangeShapeType="1"/>
            <a:stCxn id="26646" idx="0"/>
            <a:endCxn id="26640" idx="4"/>
          </p:cNvCxnSpPr>
          <p:nvPr/>
        </p:nvCxnSpPr>
        <p:spPr bwMode="auto">
          <a:xfrm flipV="1">
            <a:off x="9018588" y="1631951"/>
            <a:ext cx="0" cy="22463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6640" name="Oval 15"/>
          <p:cNvSpPr>
            <a:spLocks noChangeAspect="1" noChangeArrowheads="1"/>
          </p:cNvSpPr>
          <p:nvPr/>
        </p:nvSpPr>
        <p:spPr bwMode="auto">
          <a:xfrm>
            <a:off x="8893176" y="13716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26641" name="AutoShape 16"/>
          <p:cNvCxnSpPr>
            <a:cxnSpLocks noChangeShapeType="1"/>
            <a:stCxn id="26635" idx="6"/>
            <a:endCxn id="26640" idx="2"/>
          </p:cNvCxnSpPr>
          <p:nvPr/>
        </p:nvCxnSpPr>
        <p:spPr bwMode="auto">
          <a:xfrm>
            <a:off x="6430964" y="1498600"/>
            <a:ext cx="245427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6642" name="AutoShape 17"/>
          <p:cNvCxnSpPr>
            <a:cxnSpLocks noChangeShapeType="1"/>
            <a:stCxn id="26635" idx="5"/>
            <a:endCxn id="26636" idx="1"/>
          </p:cNvCxnSpPr>
          <p:nvPr/>
        </p:nvCxnSpPr>
        <p:spPr bwMode="auto">
          <a:xfrm>
            <a:off x="6386513" y="1595439"/>
            <a:ext cx="1193800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6643" name="Oval 18"/>
          <p:cNvSpPr>
            <a:spLocks noChangeAspect="1" noChangeArrowheads="1"/>
          </p:cNvSpPr>
          <p:nvPr/>
        </p:nvSpPr>
        <p:spPr bwMode="auto">
          <a:xfrm>
            <a:off x="3813176" y="38862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26644" name="AutoShape 19"/>
          <p:cNvCxnSpPr>
            <a:cxnSpLocks noChangeShapeType="1"/>
            <a:stCxn id="26643" idx="6"/>
            <a:endCxn id="26645" idx="2"/>
          </p:cNvCxnSpPr>
          <p:nvPr/>
        </p:nvCxnSpPr>
        <p:spPr bwMode="auto">
          <a:xfrm>
            <a:off x="4071939" y="4013200"/>
            <a:ext cx="209232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6645" name="Oval 20"/>
          <p:cNvSpPr>
            <a:spLocks noChangeAspect="1" noChangeArrowheads="1"/>
          </p:cNvSpPr>
          <p:nvPr/>
        </p:nvSpPr>
        <p:spPr bwMode="auto">
          <a:xfrm>
            <a:off x="6172201" y="38862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6646" name="Oval 21"/>
          <p:cNvSpPr>
            <a:spLocks noChangeAspect="1" noChangeArrowheads="1"/>
          </p:cNvSpPr>
          <p:nvPr/>
        </p:nvSpPr>
        <p:spPr bwMode="auto">
          <a:xfrm>
            <a:off x="8893176" y="3886201"/>
            <a:ext cx="250825" cy="252413"/>
          </a:xfrm>
          <a:prstGeom prst="ellipse">
            <a:avLst/>
          </a:prstGeom>
          <a:solidFill>
            <a:srgbClr val="003399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9</a:t>
            </a:r>
          </a:p>
        </p:txBody>
      </p:sp>
      <p:cxnSp>
        <p:nvCxnSpPr>
          <p:cNvPr id="26647" name="AutoShape 22"/>
          <p:cNvCxnSpPr>
            <a:cxnSpLocks noChangeShapeType="1"/>
            <a:stCxn id="26645" idx="6"/>
            <a:endCxn id="26646" idx="2"/>
          </p:cNvCxnSpPr>
          <p:nvPr/>
        </p:nvCxnSpPr>
        <p:spPr bwMode="auto">
          <a:xfrm>
            <a:off x="6430964" y="4013200"/>
            <a:ext cx="245427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6648" name="AutoShape 23"/>
          <p:cNvCxnSpPr>
            <a:cxnSpLocks noChangeShapeType="1"/>
            <a:stCxn id="26628" idx="5"/>
            <a:endCxn id="26643" idx="1"/>
          </p:cNvCxnSpPr>
          <p:nvPr/>
        </p:nvCxnSpPr>
        <p:spPr bwMode="auto">
          <a:xfrm>
            <a:off x="2957514" y="2890839"/>
            <a:ext cx="892175" cy="1023937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6649" name="AutoShape 24"/>
          <p:cNvCxnSpPr>
            <a:cxnSpLocks noChangeShapeType="1"/>
            <a:stCxn id="26643" idx="7"/>
            <a:endCxn id="26630" idx="3"/>
          </p:cNvCxnSpPr>
          <p:nvPr/>
        </p:nvCxnSpPr>
        <p:spPr bwMode="auto">
          <a:xfrm flipV="1">
            <a:off x="4027489" y="2890839"/>
            <a:ext cx="1114425" cy="1023937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6650" name="AutoShape 25"/>
          <p:cNvCxnSpPr>
            <a:cxnSpLocks noChangeShapeType="1"/>
            <a:stCxn id="26630" idx="5"/>
            <a:endCxn id="26645" idx="1"/>
          </p:cNvCxnSpPr>
          <p:nvPr/>
        </p:nvCxnSpPr>
        <p:spPr bwMode="auto">
          <a:xfrm>
            <a:off x="5319713" y="2890839"/>
            <a:ext cx="889000" cy="1023937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6651" name="AutoShape 26"/>
          <p:cNvCxnSpPr>
            <a:cxnSpLocks noChangeShapeType="1"/>
            <a:stCxn id="26646" idx="1"/>
            <a:endCxn id="26636" idx="5"/>
          </p:cNvCxnSpPr>
          <p:nvPr/>
        </p:nvCxnSpPr>
        <p:spPr bwMode="auto">
          <a:xfrm flipH="1" flipV="1">
            <a:off x="7758114" y="2890839"/>
            <a:ext cx="1171575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6652" name="AutoShape 27"/>
          <p:cNvCxnSpPr>
            <a:cxnSpLocks noChangeShapeType="1"/>
            <a:stCxn id="26645" idx="7"/>
            <a:endCxn id="26636" idx="3"/>
          </p:cNvCxnSpPr>
          <p:nvPr/>
        </p:nvCxnSpPr>
        <p:spPr bwMode="auto">
          <a:xfrm flipV="1">
            <a:off x="6386513" y="2890839"/>
            <a:ext cx="1193800" cy="1023937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6653" name="AutoShape 28"/>
          <p:cNvCxnSpPr>
            <a:cxnSpLocks noChangeShapeType="1"/>
            <a:stCxn id="26635" idx="3"/>
            <a:endCxn id="26630" idx="7"/>
          </p:cNvCxnSpPr>
          <p:nvPr/>
        </p:nvCxnSpPr>
        <p:spPr bwMode="auto">
          <a:xfrm flipH="1">
            <a:off x="5319713" y="1595439"/>
            <a:ext cx="889000" cy="1101725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6654" name="Text Box 29"/>
          <p:cNvSpPr txBox="1">
            <a:spLocks noChangeArrowheads="1"/>
          </p:cNvSpPr>
          <p:nvPr/>
        </p:nvSpPr>
        <p:spPr bwMode="auto">
          <a:xfrm>
            <a:off x="2362201" y="26670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0</a:t>
            </a:r>
          </a:p>
        </p:txBody>
      </p:sp>
      <p:sp>
        <p:nvSpPr>
          <p:cNvPr id="26655" name="Text Box 30"/>
          <p:cNvSpPr txBox="1">
            <a:spLocks noChangeArrowheads="1"/>
          </p:cNvSpPr>
          <p:nvPr/>
        </p:nvSpPr>
        <p:spPr bwMode="auto">
          <a:xfrm>
            <a:off x="2971800" y="5105400"/>
            <a:ext cx="1905000" cy="381000"/>
          </a:xfrm>
          <a:prstGeom prst="rect">
            <a:avLst/>
          </a:prstGeom>
          <a:solidFill>
            <a:schemeClr val="tx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Undiscovered</a:t>
            </a:r>
          </a:p>
        </p:txBody>
      </p:sp>
      <p:sp>
        <p:nvSpPr>
          <p:cNvPr id="26656" name="Text Box 31"/>
          <p:cNvSpPr txBox="1">
            <a:spLocks noChangeArrowheads="1"/>
          </p:cNvSpPr>
          <p:nvPr/>
        </p:nvSpPr>
        <p:spPr bwMode="auto">
          <a:xfrm>
            <a:off x="2971800" y="5486400"/>
            <a:ext cx="1905000" cy="381000"/>
          </a:xfrm>
          <a:prstGeom prst="rect">
            <a:avLst/>
          </a:prstGeom>
          <a:solidFill>
            <a:srgbClr val="003399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Discovered</a:t>
            </a:r>
          </a:p>
        </p:txBody>
      </p:sp>
      <p:sp>
        <p:nvSpPr>
          <p:cNvPr id="26657" name="Text Box 32"/>
          <p:cNvSpPr txBox="1">
            <a:spLocks noChangeArrowheads="1"/>
          </p:cNvSpPr>
          <p:nvPr/>
        </p:nvSpPr>
        <p:spPr bwMode="auto">
          <a:xfrm>
            <a:off x="2971800" y="6248400"/>
            <a:ext cx="1905000" cy="381000"/>
          </a:xfrm>
          <a:prstGeom prst="rect">
            <a:avLst/>
          </a:prstGeom>
          <a:solidFill>
            <a:srgbClr val="006600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Finished</a:t>
            </a:r>
          </a:p>
        </p:txBody>
      </p:sp>
      <p:sp>
        <p:nvSpPr>
          <p:cNvPr id="26658" name="Text Box 33"/>
          <p:cNvSpPr txBox="1">
            <a:spLocks noChangeArrowheads="1"/>
          </p:cNvSpPr>
          <p:nvPr/>
        </p:nvSpPr>
        <p:spPr bwMode="auto">
          <a:xfrm>
            <a:off x="5562600" y="5410200"/>
            <a:ext cx="4191000" cy="381000"/>
          </a:xfrm>
          <a:prstGeom prst="rect">
            <a:avLst/>
          </a:prstGeom>
          <a:solidFill>
            <a:schemeClr val="accent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/>
              <a:t> Queue: 7 9  </a:t>
            </a:r>
          </a:p>
        </p:txBody>
      </p:sp>
      <p:sp>
        <p:nvSpPr>
          <p:cNvPr id="26659" name="Text Box 34"/>
          <p:cNvSpPr txBox="1">
            <a:spLocks noChangeArrowheads="1"/>
          </p:cNvSpPr>
          <p:nvPr/>
        </p:nvSpPr>
        <p:spPr bwMode="auto">
          <a:xfrm>
            <a:off x="2971800" y="5867400"/>
            <a:ext cx="1905000" cy="381000"/>
          </a:xfrm>
          <a:prstGeom prst="rect">
            <a:avLst/>
          </a:prstGeom>
          <a:solidFill>
            <a:schemeClr val="accent1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Top of queue</a:t>
            </a:r>
          </a:p>
        </p:txBody>
      </p:sp>
      <p:sp>
        <p:nvSpPr>
          <p:cNvPr id="26660" name="Text Box 35"/>
          <p:cNvSpPr txBox="1">
            <a:spLocks noChangeArrowheads="1"/>
          </p:cNvSpPr>
          <p:nvPr/>
        </p:nvSpPr>
        <p:spPr bwMode="auto">
          <a:xfrm>
            <a:off x="3775076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26661" name="Text Box 36"/>
          <p:cNvSpPr txBox="1">
            <a:spLocks noChangeArrowheads="1"/>
          </p:cNvSpPr>
          <p:nvPr/>
        </p:nvSpPr>
        <p:spPr bwMode="auto">
          <a:xfrm>
            <a:off x="3733801" y="42672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26662" name="Text Box 37"/>
          <p:cNvSpPr txBox="1">
            <a:spLocks noChangeArrowheads="1"/>
          </p:cNvSpPr>
          <p:nvPr/>
        </p:nvSpPr>
        <p:spPr bwMode="auto">
          <a:xfrm>
            <a:off x="5070476" y="2971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26663" name="Text Box 38"/>
          <p:cNvSpPr txBox="1">
            <a:spLocks noChangeArrowheads="1"/>
          </p:cNvSpPr>
          <p:nvPr/>
        </p:nvSpPr>
        <p:spPr bwMode="auto">
          <a:xfrm>
            <a:off x="6137276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2</a:t>
            </a:r>
          </a:p>
        </p:txBody>
      </p:sp>
      <p:sp>
        <p:nvSpPr>
          <p:cNvPr id="26664" name="Text Box 39"/>
          <p:cNvSpPr txBox="1">
            <a:spLocks noChangeArrowheads="1"/>
          </p:cNvSpPr>
          <p:nvPr/>
        </p:nvSpPr>
        <p:spPr bwMode="auto">
          <a:xfrm>
            <a:off x="6137276" y="42672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2</a:t>
            </a:r>
          </a:p>
        </p:txBody>
      </p:sp>
      <p:sp>
        <p:nvSpPr>
          <p:cNvPr id="26665" name="Text Box 40"/>
          <p:cNvSpPr txBox="1">
            <a:spLocks noChangeArrowheads="1"/>
          </p:cNvSpPr>
          <p:nvPr/>
        </p:nvSpPr>
        <p:spPr bwMode="auto">
          <a:xfrm>
            <a:off x="8839201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3</a:t>
            </a:r>
          </a:p>
        </p:txBody>
      </p:sp>
      <p:sp>
        <p:nvSpPr>
          <p:cNvPr id="26666" name="Text Box 41"/>
          <p:cNvSpPr txBox="1">
            <a:spLocks noChangeArrowheads="1"/>
          </p:cNvSpPr>
          <p:nvPr/>
        </p:nvSpPr>
        <p:spPr bwMode="auto">
          <a:xfrm>
            <a:off x="7508876" y="2971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3</a:t>
            </a:r>
          </a:p>
        </p:txBody>
      </p:sp>
      <p:sp>
        <p:nvSpPr>
          <p:cNvPr id="26667" name="Text Box 42"/>
          <p:cNvSpPr txBox="1">
            <a:spLocks noChangeArrowheads="1"/>
          </p:cNvSpPr>
          <p:nvPr/>
        </p:nvSpPr>
        <p:spPr bwMode="auto">
          <a:xfrm>
            <a:off x="8839201" y="41910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3</a:t>
            </a:r>
          </a:p>
        </p:txBody>
      </p:sp>
      <p:cxnSp>
        <p:nvCxnSpPr>
          <p:cNvPr id="387115" name="AutoShape 43"/>
          <p:cNvCxnSpPr>
            <a:cxnSpLocks noChangeShapeType="1"/>
            <a:stCxn id="26636" idx="1"/>
            <a:endCxn id="26635" idx="5"/>
          </p:cNvCxnSpPr>
          <p:nvPr/>
        </p:nvCxnSpPr>
        <p:spPr bwMode="auto">
          <a:xfrm flipH="1" flipV="1">
            <a:off x="6386513" y="1595439"/>
            <a:ext cx="1193800" cy="1101725"/>
          </a:xfrm>
          <a:prstGeom prst="straightConnector1">
            <a:avLst/>
          </a:prstGeom>
          <a:noFill/>
          <a:ln w="508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4502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87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97553" y="158751"/>
            <a:ext cx="7543800" cy="853336"/>
          </a:xfrm>
        </p:spPr>
        <p:txBody>
          <a:bodyPr/>
          <a:lstStyle/>
          <a:p>
            <a:r>
              <a:rPr lang="en-US" dirty="0" smtClean="0"/>
              <a:t>Breadth First Search</a:t>
            </a:r>
          </a:p>
        </p:txBody>
      </p:sp>
      <p:sp>
        <p:nvSpPr>
          <p:cNvPr id="44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037D62-8A64-492F-B7AC-47E7F52FEABC}" type="slidenum">
              <a:rPr lang="en-US"/>
              <a:pPr>
                <a:defRPr/>
              </a:pPr>
              <a:t>35</a:t>
            </a:fld>
            <a:endParaRPr lang="en-US" sz="1400"/>
          </a:p>
        </p:txBody>
      </p:sp>
      <p:sp>
        <p:nvSpPr>
          <p:cNvPr id="27652" name="Oval 3"/>
          <p:cNvSpPr>
            <a:spLocks noChangeAspect="1" noChangeArrowheads="1"/>
          </p:cNvSpPr>
          <p:nvPr/>
        </p:nvSpPr>
        <p:spPr bwMode="auto">
          <a:xfrm>
            <a:off x="2743201" y="2668589"/>
            <a:ext cx="250825" cy="250825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27653" name="Oval 4"/>
          <p:cNvSpPr>
            <a:spLocks noChangeAspect="1" noChangeArrowheads="1"/>
          </p:cNvSpPr>
          <p:nvPr/>
        </p:nvSpPr>
        <p:spPr bwMode="auto">
          <a:xfrm>
            <a:off x="3813176" y="13716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654" name="Oval 5"/>
          <p:cNvSpPr>
            <a:spLocks noChangeAspect="1" noChangeArrowheads="1"/>
          </p:cNvSpPr>
          <p:nvPr/>
        </p:nvSpPr>
        <p:spPr bwMode="auto">
          <a:xfrm>
            <a:off x="5105401" y="2668589"/>
            <a:ext cx="250825" cy="250825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7655" name="AutoShape 6"/>
          <p:cNvCxnSpPr>
            <a:cxnSpLocks noChangeShapeType="1"/>
            <a:stCxn id="27652" idx="7"/>
            <a:endCxn id="27653" idx="3"/>
          </p:cNvCxnSpPr>
          <p:nvPr/>
        </p:nvCxnSpPr>
        <p:spPr bwMode="auto">
          <a:xfrm flipV="1">
            <a:off x="2957514" y="1595439"/>
            <a:ext cx="892175" cy="1101725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7656" name="AutoShape 7"/>
          <p:cNvCxnSpPr>
            <a:cxnSpLocks noChangeShapeType="1"/>
            <a:stCxn id="27652" idx="6"/>
            <a:endCxn id="27654" idx="2"/>
          </p:cNvCxnSpPr>
          <p:nvPr/>
        </p:nvCxnSpPr>
        <p:spPr bwMode="auto">
          <a:xfrm>
            <a:off x="3001963" y="2794000"/>
            <a:ext cx="2095500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7657" name="AutoShape 8"/>
          <p:cNvCxnSpPr>
            <a:cxnSpLocks noChangeShapeType="1"/>
            <a:stCxn id="27653" idx="6"/>
            <a:endCxn id="27659" idx="2"/>
          </p:cNvCxnSpPr>
          <p:nvPr/>
        </p:nvCxnSpPr>
        <p:spPr bwMode="auto">
          <a:xfrm>
            <a:off x="4071939" y="1498600"/>
            <a:ext cx="209232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7658" name="AutoShape 9"/>
          <p:cNvCxnSpPr>
            <a:cxnSpLocks noChangeShapeType="1"/>
            <a:stCxn id="27653" idx="5"/>
            <a:endCxn id="27654" idx="1"/>
          </p:cNvCxnSpPr>
          <p:nvPr/>
        </p:nvCxnSpPr>
        <p:spPr bwMode="auto">
          <a:xfrm>
            <a:off x="4027489" y="1595439"/>
            <a:ext cx="1114425" cy="1101725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7659" name="Oval 10"/>
          <p:cNvSpPr>
            <a:spLocks noChangeAspect="1" noChangeArrowheads="1"/>
          </p:cNvSpPr>
          <p:nvPr/>
        </p:nvSpPr>
        <p:spPr bwMode="auto">
          <a:xfrm>
            <a:off x="6172201" y="13716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7660" name="Oval 11"/>
          <p:cNvSpPr>
            <a:spLocks noChangeAspect="1" noChangeArrowheads="1"/>
          </p:cNvSpPr>
          <p:nvPr/>
        </p:nvSpPr>
        <p:spPr bwMode="auto">
          <a:xfrm>
            <a:off x="7543801" y="2668589"/>
            <a:ext cx="250825" cy="250825"/>
          </a:xfrm>
          <a:prstGeom prst="ellipse">
            <a:avLst/>
          </a:prstGeom>
          <a:solidFill>
            <a:schemeClr val="accent1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7</a:t>
            </a:r>
          </a:p>
        </p:txBody>
      </p:sp>
      <p:cxnSp>
        <p:nvCxnSpPr>
          <p:cNvPr id="27661" name="AutoShape 12"/>
          <p:cNvCxnSpPr>
            <a:cxnSpLocks noChangeShapeType="1"/>
            <a:stCxn id="27664" idx="3"/>
            <a:endCxn id="27660" idx="7"/>
          </p:cNvCxnSpPr>
          <p:nvPr/>
        </p:nvCxnSpPr>
        <p:spPr bwMode="auto">
          <a:xfrm flipH="1">
            <a:off x="7758114" y="1595439"/>
            <a:ext cx="1171575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7662" name="AutoShape 13"/>
          <p:cNvCxnSpPr>
            <a:cxnSpLocks noChangeShapeType="1"/>
            <a:stCxn id="27660" idx="2"/>
            <a:endCxn id="27654" idx="6"/>
          </p:cNvCxnSpPr>
          <p:nvPr/>
        </p:nvCxnSpPr>
        <p:spPr bwMode="auto">
          <a:xfrm flipH="1">
            <a:off x="5364163" y="2794000"/>
            <a:ext cx="21717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7663" name="AutoShape 14"/>
          <p:cNvCxnSpPr>
            <a:cxnSpLocks noChangeShapeType="1"/>
            <a:stCxn id="27670" idx="0"/>
            <a:endCxn id="27664" idx="4"/>
          </p:cNvCxnSpPr>
          <p:nvPr/>
        </p:nvCxnSpPr>
        <p:spPr bwMode="auto">
          <a:xfrm flipV="1">
            <a:off x="9018588" y="1631951"/>
            <a:ext cx="0" cy="22463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7664" name="Oval 15"/>
          <p:cNvSpPr>
            <a:spLocks noChangeAspect="1" noChangeArrowheads="1"/>
          </p:cNvSpPr>
          <p:nvPr/>
        </p:nvSpPr>
        <p:spPr bwMode="auto">
          <a:xfrm>
            <a:off x="8893176" y="13716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27665" name="AutoShape 16"/>
          <p:cNvCxnSpPr>
            <a:cxnSpLocks noChangeShapeType="1"/>
            <a:stCxn id="27659" idx="6"/>
            <a:endCxn id="27664" idx="2"/>
          </p:cNvCxnSpPr>
          <p:nvPr/>
        </p:nvCxnSpPr>
        <p:spPr bwMode="auto">
          <a:xfrm>
            <a:off x="6430964" y="1498600"/>
            <a:ext cx="245427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7666" name="AutoShape 17"/>
          <p:cNvCxnSpPr>
            <a:cxnSpLocks noChangeShapeType="1"/>
            <a:stCxn id="27659" idx="5"/>
            <a:endCxn id="27660" idx="1"/>
          </p:cNvCxnSpPr>
          <p:nvPr/>
        </p:nvCxnSpPr>
        <p:spPr bwMode="auto">
          <a:xfrm>
            <a:off x="6386513" y="1595439"/>
            <a:ext cx="1193800" cy="1101725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7667" name="Oval 18"/>
          <p:cNvSpPr>
            <a:spLocks noChangeAspect="1" noChangeArrowheads="1"/>
          </p:cNvSpPr>
          <p:nvPr/>
        </p:nvSpPr>
        <p:spPr bwMode="auto">
          <a:xfrm>
            <a:off x="3813176" y="38862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27668" name="AutoShape 19"/>
          <p:cNvCxnSpPr>
            <a:cxnSpLocks noChangeShapeType="1"/>
            <a:stCxn id="27667" idx="6"/>
            <a:endCxn id="27669" idx="2"/>
          </p:cNvCxnSpPr>
          <p:nvPr/>
        </p:nvCxnSpPr>
        <p:spPr bwMode="auto">
          <a:xfrm>
            <a:off x="4071939" y="4013200"/>
            <a:ext cx="209232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7669" name="Oval 20"/>
          <p:cNvSpPr>
            <a:spLocks noChangeAspect="1" noChangeArrowheads="1"/>
          </p:cNvSpPr>
          <p:nvPr/>
        </p:nvSpPr>
        <p:spPr bwMode="auto">
          <a:xfrm>
            <a:off x="6172201" y="38862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7670" name="Oval 21"/>
          <p:cNvSpPr>
            <a:spLocks noChangeAspect="1" noChangeArrowheads="1"/>
          </p:cNvSpPr>
          <p:nvPr/>
        </p:nvSpPr>
        <p:spPr bwMode="auto">
          <a:xfrm>
            <a:off x="8893176" y="3886201"/>
            <a:ext cx="250825" cy="252413"/>
          </a:xfrm>
          <a:prstGeom prst="ellipse">
            <a:avLst/>
          </a:prstGeom>
          <a:solidFill>
            <a:srgbClr val="003399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9</a:t>
            </a:r>
          </a:p>
        </p:txBody>
      </p:sp>
      <p:cxnSp>
        <p:nvCxnSpPr>
          <p:cNvPr id="27671" name="AutoShape 22"/>
          <p:cNvCxnSpPr>
            <a:cxnSpLocks noChangeShapeType="1"/>
            <a:stCxn id="27669" idx="6"/>
            <a:endCxn id="27670" idx="2"/>
          </p:cNvCxnSpPr>
          <p:nvPr/>
        </p:nvCxnSpPr>
        <p:spPr bwMode="auto">
          <a:xfrm>
            <a:off x="6430964" y="4013200"/>
            <a:ext cx="245427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7672" name="AutoShape 23"/>
          <p:cNvCxnSpPr>
            <a:cxnSpLocks noChangeShapeType="1"/>
            <a:stCxn id="27652" idx="5"/>
            <a:endCxn id="27667" idx="1"/>
          </p:cNvCxnSpPr>
          <p:nvPr/>
        </p:nvCxnSpPr>
        <p:spPr bwMode="auto">
          <a:xfrm>
            <a:off x="2957514" y="2890839"/>
            <a:ext cx="892175" cy="1023937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7673" name="AutoShape 24"/>
          <p:cNvCxnSpPr>
            <a:cxnSpLocks noChangeShapeType="1"/>
            <a:stCxn id="27667" idx="7"/>
            <a:endCxn id="27654" idx="3"/>
          </p:cNvCxnSpPr>
          <p:nvPr/>
        </p:nvCxnSpPr>
        <p:spPr bwMode="auto">
          <a:xfrm flipV="1">
            <a:off x="4027489" y="2890839"/>
            <a:ext cx="1114425" cy="1023937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7674" name="AutoShape 25"/>
          <p:cNvCxnSpPr>
            <a:cxnSpLocks noChangeShapeType="1"/>
            <a:stCxn id="27654" idx="5"/>
            <a:endCxn id="27669" idx="1"/>
          </p:cNvCxnSpPr>
          <p:nvPr/>
        </p:nvCxnSpPr>
        <p:spPr bwMode="auto">
          <a:xfrm>
            <a:off x="5319713" y="2890839"/>
            <a:ext cx="889000" cy="1023937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7675" name="AutoShape 26"/>
          <p:cNvCxnSpPr>
            <a:cxnSpLocks noChangeShapeType="1"/>
            <a:stCxn id="27670" idx="1"/>
            <a:endCxn id="27660" idx="5"/>
          </p:cNvCxnSpPr>
          <p:nvPr/>
        </p:nvCxnSpPr>
        <p:spPr bwMode="auto">
          <a:xfrm flipH="1" flipV="1">
            <a:off x="7758114" y="2890839"/>
            <a:ext cx="1171575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7676" name="AutoShape 27"/>
          <p:cNvCxnSpPr>
            <a:cxnSpLocks noChangeShapeType="1"/>
            <a:stCxn id="27669" idx="7"/>
            <a:endCxn id="27660" idx="3"/>
          </p:cNvCxnSpPr>
          <p:nvPr/>
        </p:nvCxnSpPr>
        <p:spPr bwMode="auto">
          <a:xfrm flipV="1">
            <a:off x="6386513" y="2890839"/>
            <a:ext cx="1193800" cy="1023937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7677" name="AutoShape 28"/>
          <p:cNvCxnSpPr>
            <a:cxnSpLocks noChangeShapeType="1"/>
            <a:stCxn id="27659" idx="3"/>
            <a:endCxn id="27654" idx="7"/>
          </p:cNvCxnSpPr>
          <p:nvPr/>
        </p:nvCxnSpPr>
        <p:spPr bwMode="auto">
          <a:xfrm flipH="1">
            <a:off x="5319713" y="1595439"/>
            <a:ext cx="889000" cy="1101725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7678" name="Text Box 29"/>
          <p:cNvSpPr txBox="1">
            <a:spLocks noChangeArrowheads="1"/>
          </p:cNvSpPr>
          <p:nvPr/>
        </p:nvSpPr>
        <p:spPr bwMode="auto">
          <a:xfrm>
            <a:off x="2362201" y="26670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0</a:t>
            </a:r>
          </a:p>
        </p:txBody>
      </p:sp>
      <p:sp>
        <p:nvSpPr>
          <p:cNvPr id="27679" name="Text Box 30"/>
          <p:cNvSpPr txBox="1">
            <a:spLocks noChangeArrowheads="1"/>
          </p:cNvSpPr>
          <p:nvPr/>
        </p:nvSpPr>
        <p:spPr bwMode="auto">
          <a:xfrm>
            <a:off x="2971800" y="5105400"/>
            <a:ext cx="1905000" cy="381000"/>
          </a:xfrm>
          <a:prstGeom prst="rect">
            <a:avLst/>
          </a:prstGeom>
          <a:solidFill>
            <a:schemeClr val="tx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Undiscovered</a:t>
            </a:r>
          </a:p>
        </p:txBody>
      </p:sp>
      <p:sp>
        <p:nvSpPr>
          <p:cNvPr id="27680" name="Text Box 31"/>
          <p:cNvSpPr txBox="1">
            <a:spLocks noChangeArrowheads="1"/>
          </p:cNvSpPr>
          <p:nvPr/>
        </p:nvSpPr>
        <p:spPr bwMode="auto">
          <a:xfrm>
            <a:off x="2971800" y="5486400"/>
            <a:ext cx="1905000" cy="381000"/>
          </a:xfrm>
          <a:prstGeom prst="rect">
            <a:avLst/>
          </a:prstGeom>
          <a:solidFill>
            <a:srgbClr val="003399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Discovered</a:t>
            </a:r>
          </a:p>
        </p:txBody>
      </p:sp>
      <p:sp>
        <p:nvSpPr>
          <p:cNvPr id="27681" name="Text Box 32"/>
          <p:cNvSpPr txBox="1">
            <a:spLocks noChangeArrowheads="1"/>
          </p:cNvSpPr>
          <p:nvPr/>
        </p:nvSpPr>
        <p:spPr bwMode="auto">
          <a:xfrm>
            <a:off x="2971800" y="6248400"/>
            <a:ext cx="1905000" cy="381000"/>
          </a:xfrm>
          <a:prstGeom prst="rect">
            <a:avLst/>
          </a:prstGeom>
          <a:solidFill>
            <a:srgbClr val="006600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Finished</a:t>
            </a:r>
          </a:p>
        </p:txBody>
      </p:sp>
      <p:sp>
        <p:nvSpPr>
          <p:cNvPr id="27682" name="Text Box 33"/>
          <p:cNvSpPr txBox="1">
            <a:spLocks noChangeArrowheads="1"/>
          </p:cNvSpPr>
          <p:nvPr/>
        </p:nvSpPr>
        <p:spPr bwMode="auto">
          <a:xfrm>
            <a:off x="5562600" y="5410200"/>
            <a:ext cx="4191000" cy="381000"/>
          </a:xfrm>
          <a:prstGeom prst="rect">
            <a:avLst/>
          </a:prstGeom>
          <a:solidFill>
            <a:schemeClr val="accent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/>
              <a:t> Queue: 7 9  </a:t>
            </a:r>
          </a:p>
        </p:txBody>
      </p:sp>
      <p:sp>
        <p:nvSpPr>
          <p:cNvPr id="27683" name="Text Box 34"/>
          <p:cNvSpPr txBox="1">
            <a:spLocks noChangeArrowheads="1"/>
          </p:cNvSpPr>
          <p:nvPr/>
        </p:nvSpPr>
        <p:spPr bwMode="auto">
          <a:xfrm>
            <a:off x="2971800" y="5867400"/>
            <a:ext cx="1905000" cy="381000"/>
          </a:xfrm>
          <a:prstGeom prst="rect">
            <a:avLst/>
          </a:prstGeom>
          <a:solidFill>
            <a:schemeClr val="accent1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Top of queue</a:t>
            </a:r>
          </a:p>
        </p:txBody>
      </p:sp>
      <p:sp>
        <p:nvSpPr>
          <p:cNvPr id="27684" name="Text Box 35"/>
          <p:cNvSpPr txBox="1">
            <a:spLocks noChangeArrowheads="1"/>
          </p:cNvSpPr>
          <p:nvPr/>
        </p:nvSpPr>
        <p:spPr bwMode="auto">
          <a:xfrm>
            <a:off x="3775076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27685" name="Text Box 36"/>
          <p:cNvSpPr txBox="1">
            <a:spLocks noChangeArrowheads="1"/>
          </p:cNvSpPr>
          <p:nvPr/>
        </p:nvSpPr>
        <p:spPr bwMode="auto">
          <a:xfrm>
            <a:off x="3733801" y="42672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27686" name="Text Box 37"/>
          <p:cNvSpPr txBox="1">
            <a:spLocks noChangeArrowheads="1"/>
          </p:cNvSpPr>
          <p:nvPr/>
        </p:nvSpPr>
        <p:spPr bwMode="auto">
          <a:xfrm>
            <a:off x="5070476" y="2971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27687" name="Text Box 38"/>
          <p:cNvSpPr txBox="1">
            <a:spLocks noChangeArrowheads="1"/>
          </p:cNvSpPr>
          <p:nvPr/>
        </p:nvSpPr>
        <p:spPr bwMode="auto">
          <a:xfrm>
            <a:off x="6137276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2</a:t>
            </a:r>
          </a:p>
        </p:txBody>
      </p:sp>
      <p:sp>
        <p:nvSpPr>
          <p:cNvPr id="27688" name="Text Box 39"/>
          <p:cNvSpPr txBox="1">
            <a:spLocks noChangeArrowheads="1"/>
          </p:cNvSpPr>
          <p:nvPr/>
        </p:nvSpPr>
        <p:spPr bwMode="auto">
          <a:xfrm>
            <a:off x="6137276" y="42672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2</a:t>
            </a:r>
          </a:p>
        </p:txBody>
      </p:sp>
      <p:sp>
        <p:nvSpPr>
          <p:cNvPr id="27689" name="Text Box 40"/>
          <p:cNvSpPr txBox="1">
            <a:spLocks noChangeArrowheads="1"/>
          </p:cNvSpPr>
          <p:nvPr/>
        </p:nvSpPr>
        <p:spPr bwMode="auto">
          <a:xfrm>
            <a:off x="8839201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3</a:t>
            </a:r>
          </a:p>
        </p:txBody>
      </p:sp>
      <p:sp>
        <p:nvSpPr>
          <p:cNvPr id="27690" name="Text Box 41"/>
          <p:cNvSpPr txBox="1">
            <a:spLocks noChangeArrowheads="1"/>
          </p:cNvSpPr>
          <p:nvPr/>
        </p:nvSpPr>
        <p:spPr bwMode="auto">
          <a:xfrm>
            <a:off x="7508876" y="2971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3</a:t>
            </a:r>
          </a:p>
        </p:txBody>
      </p:sp>
      <p:sp>
        <p:nvSpPr>
          <p:cNvPr id="27691" name="Text Box 42"/>
          <p:cNvSpPr txBox="1">
            <a:spLocks noChangeArrowheads="1"/>
          </p:cNvSpPr>
          <p:nvPr/>
        </p:nvSpPr>
        <p:spPr bwMode="auto">
          <a:xfrm>
            <a:off x="8839201" y="41910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3</a:t>
            </a:r>
          </a:p>
        </p:txBody>
      </p:sp>
      <p:cxnSp>
        <p:nvCxnSpPr>
          <p:cNvPr id="388139" name="AutoShape 43"/>
          <p:cNvCxnSpPr>
            <a:cxnSpLocks noChangeShapeType="1"/>
            <a:stCxn id="27660" idx="2"/>
            <a:endCxn id="27654" idx="6"/>
          </p:cNvCxnSpPr>
          <p:nvPr/>
        </p:nvCxnSpPr>
        <p:spPr bwMode="auto">
          <a:xfrm flipH="1">
            <a:off x="5364163" y="2794000"/>
            <a:ext cx="2171700" cy="0"/>
          </a:xfrm>
          <a:prstGeom prst="straightConnector1">
            <a:avLst/>
          </a:prstGeom>
          <a:noFill/>
          <a:ln w="508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0570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88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97553" y="158751"/>
            <a:ext cx="7543800" cy="853336"/>
          </a:xfrm>
        </p:spPr>
        <p:txBody>
          <a:bodyPr/>
          <a:lstStyle/>
          <a:p>
            <a:r>
              <a:rPr lang="en-US" dirty="0" smtClean="0"/>
              <a:t>Breadth First Search</a:t>
            </a:r>
          </a:p>
        </p:txBody>
      </p:sp>
      <p:sp>
        <p:nvSpPr>
          <p:cNvPr id="44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6C30DC-5961-4B58-BC43-04B62BD1158C}" type="slidenum">
              <a:rPr lang="en-US"/>
              <a:pPr>
                <a:defRPr/>
              </a:pPr>
              <a:t>36</a:t>
            </a:fld>
            <a:endParaRPr lang="en-US" sz="1400"/>
          </a:p>
        </p:txBody>
      </p:sp>
      <p:sp>
        <p:nvSpPr>
          <p:cNvPr id="28676" name="Oval 3"/>
          <p:cNvSpPr>
            <a:spLocks noChangeAspect="1" noChangeArrowheads="1"/>
          </p:cNvSpPr>
          <p:nvPr/>
        </p:nvSpPr>
        <p:spPr bwMode="auto">
          <a:xfrm>
            <a:off x="2743201" y="2668589"/>
            <a:ext cx="250825" cy="250825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28677" name="Oval 4"/>
          <p:cNvSpPr>
            <a:spLocks noChangeAspect="1" noChangeArrowheads="1"/>
          </p:cNvSpPr>
          <p:nvPr/>
        </p:nvSpPr>
        <p:spPr bwMode="auto">
          <a:xfrm>
            <a:off x="3813176" y="13716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8678" name="Oval 5"/>
          <p:cNvSpPr>
            <a:spLocks noChangeAspect="1" noChangeArrowheads="1"/>
          </p:cNvSpPr>
          <p:nvPr/>
        </p:nvSpPr>
        <p:spPr bwMode="auto">
          <a:xfrm>
            <a:off x="5105401" y="2668589"/>
            <a:ext cx="250825" cy="250825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8679" name="AutoShape 6"/>
          <p:cNvCxnSpPr>
            <a:cxnSpLocks noChangeShapeType="1"/>
            <a:stCxn id="28676" idx="7"/>
            <a:endCxn id="28677" idx="3"/>
          </p:cNvCxnSpPr>
          <p:nvPr/>
        </p:nvCxnSpPr>
        <p:spPr bwMode="auto">
          <a:xfrm flipV="1">
            <a:off x="2957514" y="1595439"/>
            <a:ext cx="892175" cy="1101725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680" name="AutoShape 7"/>
          <p:cNvCxnSpPr>
            <a:cxnSpLocks noChangeShapeType="1"/>
            <a:stCxn id="28676" idx="6"/>
            <a:endCxn id="28678" idx="2"/>
          </p:cNvCxnSpPr>
          <p:nvPr/>
        </p:nvCxnSpPr>
        <p:spPr bwMode="auto">
          <a:xfrm>
            <a:off x="3001963" y="2794000"/>
            <a:ext cx="2095500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681" name="AutoShape 8"/>
          <p:cNvCxnSpPr>
            <a:cxnSpLocks noChangeShapeType="1"/>
            <a:stCxn id="28677" idx="6"/>
            <a:endCxn id="28683" idx="2"/>
          </p:cNvCxnSpPr>
          <p:nvPr/>
        </p:nvCxnSpPr>
        <p:spPr bwMode="auto">
          <a:xfrm>
            <a:off x="4071939" y="1498600"/>
            <a:ext cx="209232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682" name="AutoShape 9"/>
          <p:cNvCxnSpPr>
            <a:cxnSpLocks noChangeShapeType="1"/>
            <a:stCxn id="28677" idx="5"/>
            <a:endCxn id="28678" idx="1"/>
          </p:cNvCxnSpPr>
          <p:nvPr/>
        </p:nvCxnSpPr>
        <p:spPr bwMode="auto">
          <a:xfrm>
            <a:off x="4027489" y="1595439"/>
            <a:ext cx="1114425" cy="1101725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8683" name="Oval 10"/>
          <p:cNvSpPr>
            <a:spLocks noChangeAspect="1" noChangeArrowheads="1"/>
          </p:cNvSpPr>
          <p:nvPr/>
        </p:nvSpPr>
        <p:spPr bwMode="auto">
          <a:xfrm>
            <a:off x="6172201" y="13716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8684" name="Oval 11"/>
          <p:cNvSpPr>
            <a:spLocks noChangeAspect="1" noChangeArrowheads="1"/>
          </p:cNvSpPr>
          <p:nvPr/>
        </p:nvSpPr>
        <p:spPr bwMode="auto">
          <a:xfrm>
            <a:off x="7543801" y="2668589"/>
            <a:ext cx="250825" cy="250825"/>
          </a:xfrm>
          <a:prstGeom prst="ellipse">
            <a:avLst/>
          </a:prstGeom>
          <a:solidFill>
            <a:schemeClr val="accent1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7</a:t>
            </a:r>
          </a:p>
        </p:txBody>
      </p:sp>
      <p:cxnSp>
        <p:nvCxnSpPr>
          <p:cNvPr id="28685" name="AutoShape 12"/>
          <p:cNvCxnSpPr>
            <a:cxnSpLocks noChangeShapeType="1"/>
            <a:stCxn id="28688" idx="3"/>
            <a:endCxn id="28684" idx="7"/>
          </p:cNvCxnSpPr>
          <p:nvPr/>
        </p:nvCxnSpPr>
        <p:spPr bwMode="auto">
          <a:xfrm flipH="1">
            <a:off x="7758114" y="1595439"/>
            <a:ext cx="1171575" cy="1101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686" name="AutoShape 13"/>
          <p:cNvCxnSpPr>
            <a:cxnSpLocks noChangeShapeType="1"/>
            <a:stCxn id="28684" idx="2"/>
            <a:endCxn id="28678" idx="6"/>
          </p:cNvCxnSpPr>
          <p:nvPr/>
        </p:nvCxnSpPr>
        <p:spPr bwMode="auto">
          <a:xfrm flipH="1">
            <a:off x="5364163" y="2794000"/>
            <a:ext cx="2171700" cy="0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687" name="AutoShape 14"/>
          <p:cNvCxnSpPr>
            <a:cxnSpLocks noChangeShapeType="1"/>
            <a:stCxn id="28694" idx="0"/>
            <a:endCxn id="28688" idx="4"/>
          </p:cNvCxnSpPr>
          <p:nvPr/>
        </p:nvCxnSpPr>
        <p:spPr bwMode="auto">
          <a:xfrm flipV="1">
            <a:off x="9018588" y="1631951"/>
            <a:ext cx="0" cy="22463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8688" name="Oval 15"/>
          <p:cNvSpPr>
            <a:spLocks noChangeAspect="1" noChangeArrowheads="1"/>
          </p:cNvSpPr>
          <p:nvPr/>
        </p:nvSpPr>
        <p:spPr bwMode="auto">
          <a:xfrm>
            <a:off x="8893176" y="13716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28689" name="AutoShape 16"/>
          <p:cNvCxnSpPr>
            <a:cxnSpLocks noChangeShapeType="1"/>
            <a:stCxn id="28683" idx="6"/>
            <a:endCxn id="28688" idx="2"/>
          </p:cNvCxnSpPr>
          <p:nvPr/>
        </p:nvCxnSpPr>
        <p:spPr bwMode="auto">
          <a:xfrm>
            <a:off x="6430964" y="1498600"/>
            <a:ext cx="245427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690" name="AutoShape 17"/>
          <p:cNvCxnSpPr>
            <a:cxnSpLocks noChangeShapeType="1"/>
            <a:stCxn id="28683" idx="5"/>
            <a:endCxn id="28684" idx="1"/>
          </p:cNvCxnSpPr>
          <p:nvPr/>
        </p:nvCxnSpPr>
        <p:spPr bwMode="auto">
          <a:xfrm>
            <a:off x="6386513" y="1595439"/>
            <a:ext cx="1193800" cy="1101725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8691" name="Oval 18"/>
          <p:cNvSpPr>
            <a:spLocks noChangeAspect="1" noChangeArrowheads="1"/>
          </p:cNvSpPr>
          <p:nvPr/>
        </p:nvSpPr>
        <p:spPr bwMode="auto">
          <a:xfrm>
            <a:off x="3813176" y="38862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28692" name="AutoShape 19"/>
          <p:cNvCxnSpPr>
            <a:cxnSpLocks noChangeShapeType="1"/>
            <a:stCxn id="28691" idx="6"/>
            <a:endCxn id="28693" idx="2"/>
          </p:cNvCxnSpPr>
          <p:nvPr/>
        </p:nvCxnSpPr>
        <p:spPr bwMode="auto">
          <a:xfrm>
            <a:off x="4071939" y="4013200"/>
            <a:ext cx="209232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8693" name="Oval 20"/>
          <p:cNvSpPr>
            <a:spLocks noChangeAspect="1" noChangeArrowheads="1"/>
          </p:cNvSpPr>
          <p:nvPr/>
        </p:nvSpPr>
        <p:spPr bwMode="auto">
          <a:xfrm>
            <a:off x="6172201" y="38862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8694" name="Oval 21"/>
          <p:cNvSpPr>
            <a:spLocks noChangeAspect="1" noChangeArrowheads="1"/>
          </p:cNvSpPr>
          <p:nvPr/>
        </p:nvSpPr>
        <p:spPr bwMode="auto">
          <a:xfrm>
            <a:off x="8893176" y="3886201"/>
            <a:ext cx="250825" cy="252413"/>
          </a:xfrm>
          <a:prstGeom prst="ellipse">
            <a:avLst/>
          </a:prstGeom>
          <a:solidFill>
            <a:srgbClr val="003399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9</a:t>
            </a:r>
          </a:p>
        </p:txBody>
      </p:sp>
      <p:cxnSp>
        <p:nvCxnSpPr>
          <p:cNvPr id="28695" name="AutoShape 22"/>
          <p:cNvCxnSpPr>
            <a:cxnSpLocks noChangeShapeType="1"/>
            <a:stCxn id="28693" idx="6"/>
            <a:endCxn id="28694" idx="2"/>
          </p:cNvCxnSpPr>
          <p:nvPr/>
        </p:nvCxnSpPr>
        <p:spPr bwMode="auto">
          <a:xfrm>
            <a:off x="6430964" y="4013200"/>
            <a:ext cx="245427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696" name="AutoShape 23"/>
          <p:cNvCxnSpPr>
            <a:cxnSpLocks noChangeShapeType="1"/>
            <a:stCxn id="28676" idx="5"/>
            <a:endCxn id="28691" idx="1"/>
          </p:cNvCxnSpPr>
          <p:nvPr/>
        </p:nvCxnSpPr>
        <p:spPr bwMode="auto">
          <a:xfrm>
            <a:off x="2957514" y="2890839"/>
            <a:ext cx="892175" cy="1023937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697" name="AutoShape 24"/>
          <p:cNvCxnSpPr>
            <a:cxnSpLocks noChangeShapeType="1"/>
            <a:stCxn id="28691" idx="7"/>
            <a:endCxn id="28678" idx="3"/>
          </p:cNvCxnSpPr>
          <p:nvPr/>
        </p:nvCxnSpPr>
        <p:spPr bwMode="auto">
          <a:xfrm flipV="1">
            <a:off x="4027489" y="2890839"/>
            <a:ext cx="1114425" cy="1023937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698" name="AutoShape 25"/>
          <p:cNvCxnSpPr>
            <a:cxnSpLocks noChangeShapeType="1"/>
            <a:stCxn id="28678" idx="5"/>
            <a:endCxn id="28693" idx="1"/>
          </p:cNvCxnSpPr>
          <p:nvPr/>
        </p:nvCxnSpPr>
        <p:spPr bwMode="auto">
          <a:xfrm>
            <a:off x="5319713" y="2890839"/>
            <a:ext cx="889000" cy="1023937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699" name="AutoShape 26"/>
          <p:cNvCxnSpPr>
            <a:cxnSpLocks noChangeShapeType="1"/>
            <a:stCxn id="28694" idx="1"/>
            <a:endCxn id="28684" idx="5"/>
          </p:cNvCxnSpPr>
          <p:nvPr/>
        </p:nvCxnSpPr>
        <p:spPr bwMode="auto">
          <a:xfrm flipH="1" flipV="1">
            <a:off x="7758114" y="2890839"/>
            <a:ext cx="1171575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700" name="AutoShape 27"/>
          <p:cNvCxnSpPr>
            <a:cxnSpLocks noChangeShapeType="1"/>
            <a:stCxn id="28693" idx="7"/>
            <a:endCxn id="28684" idx="3"/>
          </p:cNvCxnSpPr>
          <p:nvPr/>
        </p:nvCxnSpPr>
        <p:spPr bwMode="auto">
          <a:xfrm flipV="1">
            <a:off x="6386513" y="2890839"/>
            <a:ext cx="1193800" cy="1023937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701" name="AutoShape 28"/>
          <p:cNvCxnSpPr>
            <a:cxnSpLocks noChangeShapeType="1"/>
            <a:stCxn id="28683" idx="3"/>
            <a:endCxn id="28678" idx="7"/>
          </p:cNvCxnSpPr>
          <p:nvPr/>
        </p:nvCxnSpPr>
        <p:spPr bwMode="auto">
          <a:xfrm flipH="1">
            <a:off x="5319713" y="1595439"/>
            <a:ext cx="889000" cy="1101725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8702" name="Text Box 29"/>
          <p:cNvSpPr txBox="1">
            <a:spLocks noChangeArrowheads="1"/>
          </p:cNvSpPr>
          <p:nvPr/>
        </p:nvSpPr>
        <p:spPr bwMode="auto">
          <a:xfrm>
            <a:off x="2362201" y="26670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0</a:t>
            </a:r>
          </a:p>
        </p:txBody>
      </p:sp>
      <p:sp>
        <p:nvSpPr>
          <p:cNvPr id="28703" name="Text Box 30"/>
          <p:cNvSpPr txBox="1">
            <a:spLocks noChangeArrowheads="1"/>
          </p:cNvSpPr>
          <p:nvPr/>
        </p:nvSpPr>
        <p:spPr bwMode="auto">
          <a:xfrm>
            <a:off x="2971800" y="5105400"/>
            <a:ext cx="1905000" cy="381000"/>
          </a:xfrm>
          <a:prstGeom prst="rect">
            <a:avLst/>
          </a:prstGeom>
          <a:solidFill>
            <a:schemeClr val="tx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Undiscovered</a:t>
            </a:r>
          </a:p>
        </p:txBody>
      </p:sp>
      <p:sp>
        <p:nvSpPr>
          <p:cNvPr id="28704" name="Text Box 31"/>
          <p:cNvSpPr txBox="1">
            <a:spLocks noChangeArrowheads="1"/>
          </p:cNvSpPr>
          <p:nvPr/>
        </p:nvSpPr>
        <p:spPr bwMode="auto">
          <a:xfrm>
            <a:off x="2971800" y="5486400"/>
            <a:ext cx="1905000" cy="381000"/>
          </a:xfrm>
          <a:prstGeom prst="rect">
            <a:avLst/>
          </a:prstGeom>
          <a:solidFill>
            <a:srgbClr val="003399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Discovered</a:t>
            </a:r>
          </a:p>
        </p:txBody>
      </p:sp>
      <p:sp>
        <p:nvSpPr>
          <p:cNvPr id="28705" name="Text Box 32"/>
          <p:cNvSpPr txBox="1">
            <a:spLocks noChangeArrowheads="1"/>
          </p:cNvSpPr>
          <p:nvPr/>
        </p:nvSpPr>
        <p:spPr bwMode="auto">
          <a:xfrm>
            <a:off x="2971800" y="6248400"/>
            <a:ext cx="1905000" cy="381000"/>
          </a:xfrm>
          <a:prstGeom prst="rect">
            <a:avLst/>
          </a:prstGeom>
          <a:solidFill>
            <a:srgbClr val="006600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Finished</a:t>
            </a:r>
          </a:p>
        </p:txBody>
      </p:sp>
      <p:sp>
        <p:nvSpPr>
          <p:cNvPr id="28706" name="Text Box 33"/>
          <p:cNvSpPr txBox="1">
            <a:spLocks noChangeArrowheads="1"/>
          </p:cNvSpPr>
          <p:nvPr/>
        </p:nvSpPr>
        <p:spPr bwMode="auto">
          <a:xfrm>
            <a:off x="5562600" y="5410200"/>
            <a:ext cx="4191000" cy="381000"/>
          </a:xfrm>
          <a:prstGeom prst="rect">
            <a:avLst/>
          </a:prstGeom>
          <a:solidFill>
            <a:schemeClr val="accent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/>
              <a:t> Queue: 7 9  </a:t>
            </a:r>
          </a:p>
        </p:txBody>
      </p:sp>
      <p:sp>
        <p:nvSpPr>
          <p:cNvPr id="28707" name="Text Box 34"/>
          <p:cNvSpPr txBox="1">
            <a:spLocks noChangeArrowheads="1"/>
          </p:cNvSpPr>
          <p:nvPr/>
        </p:nvSpPr>
        <p:spPr bwMode="auto">
          <a:xfrm>
            <a:off x="2971800" y="5867400"/>
            <a:ext cx="1905000" cy="381000"/>
          </a:xfrm>
          <a:prstGeom prst="rect">
            <a:avLst/>
          </a:prstGeom>
          <a:solidFill>
            <a:schemeClr val="accent1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Top of queue</a:t>
            </a:r>
          </a:p>
        </p:txBody>
      </p:sp>
      <p:sp>
        <p:nvSpPr>
          <p:cNvPr id="28708" name="Text Box 35"/>
          <p:cNvSpPr txBox="1">
            <a:spLocks noChangeArrowheads="1"/>
          </p:cNvSpPr>
          <p:nvPr/>
        </p:nvSpPr>
        <p:spPr bwMode="auto">
          <a:xfrm>
            <a:off x="3775076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28709" name="Text Box 36"/>
          <p:cNvSpPr txBox="1">
            <a:spLocks noChangeArrowheads="1"/>
          </p:cNvSpPr>
          <p:nvPr/>
        </p:nvSpPr>
        <p:spPr bwMode="auto">
          <a:xfrm>
            <a:off x="3733801" y="42672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28710" name="Text Box 37"/>
          <p:cNvSpPr txBox="1">
            <a:spLocks noChangeArrowheads="1"/>
          </p:cNvSpPr>
          <p:nvPr/>
        </p:nvSpPr>
        <p:spPr bwMode="auto">
          <a:xfrm>
            <a:off x="5070476" y="2971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28711" name="Text Box 38"/>
          <p:cNvSpPr txBox="1">
            <a:spLocks noChangeArrowheads="1"/>
          </p:cNvSpPr>
          <p:nvPr/>
        </p:nvSpPr>
        <p:spPr bwMode="auto">
          <a:xfrm>
            <a:off x="6137276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2</a:t>
            </a:r>
          </a:p>
        </p:txBody>
      </p:sp>
      <p:sp>
        <p:nvSpPr>
          <p:cNvPr id="28712" name="Text Box 39"/>
          <p:cNvSpPr txBox="1">
            <a:spLocks noChangeArrowheads="1"/>
          </p:cNvSpPr>
          <p:nvPr/>
        </p:nvSpPr>
        <p:spPr bwMode="auto">
          <a:xfrm>
            <a:off x="6137276" y="42672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2</a:t>
            </a:r>
          </a:p>
        </p:txBody>
      </p:sp>
      <p:sp>
        <p:nvSpPr>
          <p:cNvPr id="28713" name="Text Box 40"/>
          <p:cNvSpPr txBox="1">
            <a:spLocks noChangeArrowheads="1"/>
          </p:cNvSpPr>
          <p:nvPr/>
        </p:nvSpPr>
        <p:spPr bwMode="auto">
          <a:xfrm>
            <a:off x="8839201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3</a:t>
            </a:r>
          </a:p>
        </p:txBody>
      </p:sp>
      <p:sp>
        <p:nvSpPr>
          <p:cNvPr id="28714" name="Text Box 41"/>
          <p:cNvSpPr txBox="1">
            <a:spLocks noChangeArrowheads="1"/>
          </p:cNvSpPr>
          <p:nvPr/>
        </p:nvSpPr>
        <p:spPr bwMode="auto">
          <a:xfrm>
            <a:off x="7508876" y="2971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3</a:t>
            </a:r>
          </a:p>
        </p:txBody>
      </p:sp>
      <p:sp>
        <p:nvSpPr>
          <p:cNvPr id="28715" name="Text Box 42"/>
          <p:cNvSpPr txBox="1">
            <a:spLocks noChangeArrowheads="1"/>
          </p:cNvSpPr>
          <p:nvPr/>
        </p:nvSpPr>
        <p:spPr bwMode="auto">
          <a:xfrm>
            <a:off x="8839201" y="41910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3</a:t>
            </a:r>
          </a:p>
        </p:txBody>
      </p:sp>
      <p:cxnSp>
        <p:nvCxnSpPr>
          <p:cNvPr id="389163" name="AutoShape 43"/>
          <p:cNvCxnSpPr>
            <a:cxnSpLocks noChangeShapeType="1"/>
            <a:stCxn id="28684" idx="7"/>
            <a:endCxn id="28688" idx="3"/>
          </p:cNvCxnSpPr>
          <p:nvPr/>
        </p:nvCxnSpPr>
        <p:spPr bwMode="auto">
          <a:xfrm flipV="1">
            <a:off x="7758114" y="1595439"/>
            <a:ext cx="1171575" cy="1101725"/>
          </a:xfrm>
          <a:prstGeom prst="straightConnector1">
            <a:avLst/>
          </a:prstGeom>
          <a:noFill/>
          <a:ln w="508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84470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9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2"/>
          <p:cNvSpPr>
            <a:spLocks noGrp="1" noChangeArrowheads="1"/>
          </p:cNvSpPr>
          <p:nvPr>
            <p:ph type="title"/>
          </p:nvPr>
        </p:nvSpPr>
        <p:spPr>
          <a:xfrm>
            <a:off x="1897553" y="158751"/>
            <a:ext cx="7543800" cy="853336"/>
          </a:xfrm>
        </p:spPr>
        <p:txBody>
          <a:bodyPr/>
          <a:lstStyle/>
          <a:p>
            <a:r>
              <a:rPr lang="en-US" dirty="0" smtClean="0"/>
              <a:t>Breadth First Search</a:t>
            </a:r>
          </a:p>
        </p:txBody>
      </p:sp>
      <p:sp>
        <p:nvSpPr>
          <p:cNvPr id="4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2E22F8-6974-49FC-971F-63A72B8215FE}" type="slidenum">
              <a:rPr lang="en-US"/>
              <a:pPr>
                <a:defRPr/>
              </a:pPr>
              <a:t>37</a:t>
            </a:fld>
            <a:endParaRPr lang="en-US" sz="1400"/>
          </a:p>
        </p:txBody>
      </p:sp>
      <p:sp>
        <p:nvSpPr>
          <p:cNvPr id="29700" name="Oval 3"/>
          <p:cNvSpPr>
            <a:spLocks noChangeAspect="1" noChangeArrowheads="1"/>
          </p:cNvSpPr>
          <p:nvPr/>
        </p:nvSpPr>
        <p:spPr bwMode="auto">
          <a:xfrm>
            <a:off x="2743201" y="2668589"/>
            <a:ext cx="250825" cy="250825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29701" name="Oval 4"/>
          <p:cNvSpPr>
            <a:spLocks noChangeAspect="1" noChangeArrowheads="1"/>
          </p:cNvSpPr>
          <p:nvPr/>
        </p:nvSpPr>
        <p:spPr bwMode="auto">
          <a:xfrm>
            <a:off x="3813176" y="13716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9702" name="Oval 5"/>
          <p:cNvSpPr>
            <a:spLocks noChangeAspect="1" noChangeArrowheads="1"/>
          </p:cNvSpPr>
          <p:nvPr/>
        </p:nvSpPr>
        <p:spPr bwMode="auto">
          <a:xfrm>
            <a:off x="5105401" y="2668589"/>
            <a:ext cx="250825" cy="250825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9703" name="AutoShape 6"/>
          <p:cNvCxnSpPr>
            <a:cxnSpLocks noChangeShapeType="1"/>
            <a:stCxn id="29700" idx="7"/>
            <a:endCxn id="29701" idx="3"/>
          </p:cNvCxnSpPr>
          <p:nvPr/>
        </p:nvCxnSpPr>
        <p:spPr bwMode="auto">
          <a:xfrm flipV="1">
            <a:off x="2957514" y="1595439"/>
            <a:ext cx="892175" cy="1101725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9704" name="AutoShape 7"/>
          <p:cNvCxnSpPr>
            <a:cxnSpLocks noChangeShapeType="1"/>
            <a:stCxn id="29700" idx="6"/>
            <a:endCxn id="29702" idx="2"/>
          </p:cNvCxnSpPr>
          <p:nvPr/>
        </p:nvCxnSpPr>
        <p:spPr bwMode="auto">
          <a:xfrm>
            <a:off x="3001963" y="2794000"/>
            <a:ext cx="2095500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9705" name="AutoShape 8"/>
          <p:cNvCxnSpPr>
            <a:cxnSpLocks noChangeShapeType="1"/>
            <a:stCxn id="29701" idx="6"/>
            <a:endCxn id="29707" idx="2"/>
          </p:cNvCxnSpPr>
          <p:nvPr/>
        </p:nvCxnSpPr>
        <p:spPr bwMode="auto">
          <a:xfrm>
            <a:off x="4071939" y="1498600"/>
            <a:ext cx="209232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9706" name="AutoShape 9"/>
          <p:cNvCxnSpPr>
            <a:cxnSpLocks noChangeShapeType="1"/>
            <a:stCxn id="29701" idx="5"/>
            <a:endCxn id="29702" idx="1"/>
          </p:cNvCxnSpPr>
          <p:nvPr/>
        </p:nvCxnSpPr>
        <p:spPr bwMode="auto">
          <a:xfrm>
            <a:off x="4027489" y="1595439"/>
            <a:ext cx="1114425" cy="1101725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9707" name="Oval 10"/>
          <p:cNvSpPr>
            <a:spLocks noChangeAspect="1" noChangeArrowheads="1"/>
          </p:cNvSpPr>
          <p:nvPr/>
        </p:nvSpPr>
        <p:spPr bwMode="auto">
          <a:xfrm>
            <a:off x="6172201" y="13716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9708" name="Oval 11"/>
          <p:cNvSpPr>
            <a:spLocks noChangeAspect="1" noChangeArrowheads="1"/>
          </p:cNvSpPr>
          <p:nvPr/>
        </p:nvSpPr>
        <p:spPr bwMode="auto">
          <a:xfrm>
            <a:off x="7543801" y="2668589"/>
            <a:ext cx="250825" cy="250825"/>
          </a:xfrm>
          <a:prstGeom prst="ellipse">
            <a:avLst/>
          </a:prstGeom>
          <a:solidFill>
            <a:schemeClr val="accent1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7</a:t>
            </a:r>
          </a:p>
        </p:txBody>
      </p:sp>
      <p:cxnSp>
        <p:nvCxnSpPr>
          <p:cNvPr id="29709" name="AutoShape 12"/>
          <p:cNvCxnSpPr>
            <a:cxnSpLocks noChangeShapeType="1"/>
            <a:stCxn id="29712" idx="3"/>
            <a:endCxn id="29708" idx="7"/>
          </p:cNvCxnSpPr>
          <p:nvPr/>
        </p:nvCxnSpPr>
        <p:spPr bwMode="auto">
          <a:xfrm flipH="1">
            <a:off x="7758114" y="1595439"/>
            <a:ext cx="1171575" cy="1101725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9710" name="AutoShape 13"/>
          <p:cNvCxnSpPr>
            <a:cxnSpLocks noChangeShapeType="1"/>
            <a:stCxn id="29708" idx="2"/>
            <a:endCxn id="29702" idx="6"/>
          </p:cNvCxnSpPr>
          <p:nvPr/>
        </p:nvCxnSpPr>
        <p:spPr bwMode="auto">
          <a:xfrm flipH="1">
            <a:off x="5364163" y="2794000"/>
            <a:ext cx="2171700" cy="0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9711" name="AutoShape 14"/>
          <p:cNvCxnSpPr>
            <a:cxnSpLocks noChangeShapeType="1"/>
            <a:stCxn id="29718" idx="0"/>
            <a:endCxn id="29712" idx="4"/>
          </p:cNvCxnSpPr>
          <p:nvPr/>
        </p:nvCxnSpPr>
        <p:spPr bwMode="auto">
          <a:xfrm flipV="1">
            <a:off x="9018588" y="1631951"/>
            <a:ext cx="0" cy="22463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9712" name="Oval 15"/>
          <p:cNvSpPr>
            <a:spLocks noChangeAspect="1" noChangeArrowheads="1"/>
          </p:cNvSpPr>
          <p:nvPr/>
        </p:nvSpPr>
        <p:spPr bwMode="auto">
          <a:xfrm>
            <a:off x="8893176" y="13716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29713" name="AutoShape 16"/>
          <p:cNvCxnSpPr>
            <a:cxnSpLocks noChangeShapeType="1"/>
            <a:stCxn id="29707" idx="6"/>
            <a:endCxn id="29712" idx="2"/>
          </p:cNvCxnSpPr>
          <p:nvPr/>
        </p:nvCxnSpPr>
        <p:spPr bwMode="auto">
          <a:xfrm>
            <a:off x="6430964" y="1498600"/>
            <a:ext cx="245427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9714" name="AutoShape 17"/>
          <p:cNvCxnSpPr>
            <a:cxnSpLocks noChangeShapeType="1"/>
            <a:stCxn id="29707" idx="5"/>
            <a:endCxn id="29708" idx="1"/>
          </p:cNvCxnSpPr>
          <p:nvPr/>
        </p:nvCxnSpPr>
        <p:spPr bwMode="auto">
          <a:xfrm>
            <a:off x="6386513" y="1595439"/>
            <a:ext cx="1193800" cy="1101725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9715" name="Oval 18"/>
          <p:cNvSpPr>
            <a:spLocks noChangeAspect="1" noChangeArrowheads="1"/>
          </p:cNvSpPr>
          <p:nvPr/>
        </p:nvSpPr>
        <p:spPr bwMode="auto">
          <a:xfrm>
            <a:off x="3813176" y="38862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29716" name="AutoShape 19"/>
          <p:cNvCxnSpPr>
            <a:cxnSpLocks noChangeShapeType="1"/>
            <a:stCxn id="29715" idx="6"/>
            <a:endCxn id="29717" idx="2"/>
          </p:cNvCxnSpPr>
          <p:nvPr/>
        </p:nvCxnSpPr>
        <p:spPr bwMode="auto">
          <a:xfrm>
            <a:off x="4071939" y="4013200"/>
            <a:ext cx="209232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9717" name="Oval 20"/>
          <p:cNvSpPr>
            <a:spLocks noChangeAspect="1" noChangeArrowheads="1"/>
          </p:cNvSpPr>
          <p:nvPr/>
        </p:nvSpPr>
        <p:spPr bwMode="auto">
          <a:xfrm>
            <a:off x="6172201" y="38862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9718" name="Oval 21"/>
          <p:cNvSpPr>
            <a:spLocks noChangeAspect="1" noChangeArrowheads="1"/>
          </p:cNvSpPr>
          <p:nvPr/>
        </p:nvSpPr>
        <p:spPr bwMode="auto">
          <a:xfrm>
            <a:off x="8893176" y="3886201"/>
            <a:ext cx="250825" cy="252413"/>
          </a:xfrm>
          <a:prstGeom prst="ellipse">
            <a:avLst/>
          </a:prstGeom>
          <a:solidFill>
            <a:srgbClr val="003399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9</a:t>
            </a:r>
          </a:p>
        </p:txBody>
      </p:sp>
      <p:cxnSp>
        <p:nvCxnSpPr>
          <p:cNvPr id="29719" name="AutoShape 22"/>
          <p:cNvCxnSpPr>
            <a:cxnSpLocks noChangeShapeType="1"/>
            <a:stCxn id="29717" idx="6"/>
            <a:endCxn id="29718" idx="2"/>
          </p:cNvCxnSpPr>
          <p:nvPr/>
        </p:nvCxnSpPr>
        <p:spPr bwMode="auto">
          <a:xfrm>
            <a:off x="6430964" y="4013200"/>
            <a:ext cx="245427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9720" name="AutoShape 23"/>
          <p:cNvCxnSpPr>
            <a:cxnSpLocks noChangeShapeType="1"/>
            <a:stCxn id="29700" idx="5"/>
            <a:endCxn id="29715" idx="1"/>
          </p:cNvCxnSpPr>
          <p:nvPr/>
        </p:nvCxnSpPr>
        <p:spPr bwMode="auto">
          <a:xfrm>
            <a:off x="2957514" y="2890839"/>
            <a:ext cx="892175" cy="1023937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9721" name="AutoShape 24"/>
          <p:cNvCxnSpPr>
            <a:cxnSpLocks noChangeShapeType="1"/>
            <a:stCxn id="29715" idx="7"/>
            <a:endCxn id="29702" idx="3"/>
          </p:cNvCxnSpPr>
          <p:nvPr/>
        </p:nvCxnSpPr>
        <p:spPr bwMode="auto">
          <a:xfrm flipV="1">
            <a:off x="4027489" y="2890839"/>
            <a:ext cx="1114425" cy="1023937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9722" name="AutoShape 25"/>
          <p:cNvCxnSpPr>
            <a:cxnSpLocks noChangeShapeType="1"/>
            <a:stCxn id="29702" idx="5"/>
            <a:endCxn id="29717" idx="1"/>
          </p:cNvCxnSpPr>
          <p:nvPr/>
        </p:nvCxnSpPr>
        <p:spPr bwMode="auto">
          <a:xfrm>
            <a:off x="5319713" y="2890839"/>
            <a:ext cx="889000" cy="1023937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9723" name="AutoShape 26"/>
          <p:cNvCxnSpPr>
            <a:cxnSpLocks noChangeShapeType="1"/>
            <a:stCxn id="29718" idx="1"/>
            <a:endCxn id="29708" idx="5"/>
          </p:cNvCxnSpPr>
          <p:nvPr/>
        </p:nvCxnSpPr>
        <p:spPr bwMode="auto">
          <a:xfrm flipH="1" flipV="1">
            <a:off x="7758114" y="2890839"/>
            <a:ext cx="1171575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9724" name="AutoShape 27"/>
          <p:cNvCxnSpPr>
            <a:cxnSpLocks noChangeShapeType="1"/>
            <a:stCxn id="29717" idx="7"/>
            <a:endCxn id="29708" idx="3"/>
          </p:cNvCxnSpPr>
          <p:nvPr/>
        </p:nvCxnSpPr>
        <p:spPr bwMode="auto">
          <a:xfrm flipV="1">
            <a:off x="6386513" y="2890839"/>
            <a:ext cx="1193800" cy="1023937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9725" name="AutoShape 28"/>
          <p:cNvCxnSpPr>
            <a:cxnSpLocks noChangeShapeType="1"/>
            <a:stCxn id="29707" idx="3"/>
            <a:endCxn id="29702" idx="7"/>
          </p:cNvCxnSpPr>
          <p:nvPr/>
        </p:nvCxnSpPr>
        <p:spPr bwMode="auto">
          <a:xfrm flipH="1">
            <a:off x="5319713" y="1595439"/>
            <a:ext cx="889000" cy="1101725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9726" name="Text Box 29"/>
          <p:cNvSpPr txBox="1">
            <a:spLocks noChangeArrowheads="1"/>
          </p:cNvSpPr>
          <p:nvPr/>
        </p:nvSpPr>
        <p:spPr bwMode="auto">
          <a:xfrm>
            <a:off x="2362201" y="26670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0</a:t>
            </a:r>
          </a:p>
        </p:txBody>
      </p:sp>
      <p:sp>
        <p:nvSpPr>
          <p:cNvPr id="29727" name="Text Box 30"/>
          <p:cNvSpPr txBox="1">
            <a:spLocks noChangeArrowheads="1"/>
          </p:cNvSpPr>
          <p:nvPr/>
        </p:nvSpPr>
        <p:spPr bwMode="auto">
          <a:xfrm>
            <a:off x="2971800" y="5105400"/>
            <a:ext cx="1905000" cy="381000"/>
          </a:xfrm>
          <a:prstGeom prst="rect">
            <a:avLst/>
          </a:prstGeom>
          <a:solidFill>
            <a:schemeClr val="tx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Undiscovered</a:t>
            </a:r>
          </a:p>
        </p:txBody>
      </p:sp>
      <p:sp>
        <p:nvSpPr>
          <p:cNvPr id="29728" name="Text Box 31"/>
          <p:cNvSpPr txBox="1">
            <a:spLocks noChangeArrowheads="1"/>
          </p:cNvSpPr>
          <p:nvPr/>
        </p:nvSpPr>
        <p:spPr bwMode="auto">
          <a:xfrm>
            <a:off x="2971800" y="5486400"/>
            <a:ext cx="1905000" cy="381000"/>
          </a:xfrm>
          <a:prstGeom prst="rect">
            <a:avLst/>
          </a:prstGeom>
          <a:solidFill>
            <a:srgbClr val="003399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Discovered</a:t>
            </a:r>
          </a:p>
        </p:txBody>
      </p:sp>
      <p:sp>
        <p:nvSpPr>
          <p:cNvPr id="29729" name="Text Box 32"/>
          <p:cNvSpPr txBox="1">
            <a:spLocks noChangeArrowheads="1"/>
          </p:cNvSpPr>
          <p:nvPr/>
        </p:nvSpPr>
        <p:spPr bwMode="auto">
          <a:xfrm>
            <a:off x="2971800" y="6248400"/>
            <a:ext cx="1905000" cy="381000"/>
          </a:xfrm>
          <a:prstGeom prst="rect">
            <a:avLst/>
          </a:prstGeom>
          <a:solidFill>
            <a:srgbClr val="006600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Finished</a:t>
            </a:r>
          </a:p>
        </p:txBody>
      </p:sp>
      <p:sp>
        <p:nvSpPr>
          <p:cNvPr id="29730" name="Text Box 33"/>
          <p:cNvSpPr txBox="1">
            <a:spLocks noChangeArrowheads="1"/>
          </p:cNvSpPr>
          <p:nvPr/>
        </p:nvSpPr>
        <p:spPr bwMode="auto">
          <a:xfrm>
            <a:off x="5562600" y="5410200"/>
            <a:ext cx="4191000" cy="381000"/>
          </a:xfrm>
          <a:prstGeom prst="rect">
            <a:avLst/>
          </a:prstGeom>
          <a:solidFill>
            <a:schemeClr val="accent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/>
              <a:t> Queue: 7 9  </a:t>
            </a:r>
          </a:p>
        </p:txBody>
      </p:sp>
      <p:sp>
        <p:nvSpPr>
          <p:cNvPr id="29731" name="Text Box 34"/>
          <p:cNvSpPr txBox="1">
            <a:spLocks noChangeArrowheads="1"/>
          </p:cNvSpPr>
          <p:nvPr/>
        </p:nvSpPr>
        <p:spPr bwMode="auto">
          <a:xfrm>
            <a:off x="2971800" y="5867400"/>
            <a:ext cx="1905000" cy="381000"/>
          </a:xfrm>
          <a:prstGeom prst="rect">
            <a:avLst/>
          </a:prstGeom>
          <a:solidFill>
            <a:schemeClr val="accent1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Top of queue</a:t>
            </a:r>
          </a:p>
        </p:txBody>
      </p:sp>
      <p:sp>
        <p:nvSpPr>
          <p:cNvPr id="29732" name="Text Box 35"/>
          <p:cNvSpPr txBox="1">
            <a:spLocks noChangeArrowheads="1"/>
          </p:cNvSpPr>
          <p:nvPr/>
        </p:nvSpPr>
        <p:spPr bwMode="auto">
          <a:xfrm>
            <a:off x="3775076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29733" name="Text Box 36"/>
          <p:cNvSpPr txBox="1">
            <a:spLocks noChangeArrowheads="1"/>
          </p:cNvSpPr>
          <p:nvPr/>
        </p:nvSpPr>
        <p:spPr bwMode="auto">
          <a:xfrm>
            <a:off x="3733801" y="42672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29734" name="Text Box 37"/>
          <p:cNvSpPr txBox="1">
            <a:spLocks noChangeArrowheads="1"/>
          </p:cNvSpPr>
          <p:nvPr/>
        </p:nvSpPr>
        <p:spPr bwMode="auto">
          <a:xfrm>
            <a:off x="5070476" y="2971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29735" name="Text Box 38"/>
          <p:cNvSpPr txBox="1">
            <a:spLocks noChangeArrowheads="1"/>
          </p:cNvSpPr>
          <p:nvPr/>
        </p:nvSpPr>
        <p:spPr bwMode="auto">
          <a:xfrm>
            <a:off x="6137276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2</a:t>
            </a:r>
          </a:p>
        </p:txBody>
      </p:sp>
      <p:sp>
        <p:nvSpPr>
          <p:cNvPr id="29736" name="Text Box 39"/>
          <p:cNvSpPr txBox="1">
            <a:spLocks noChangeArrowheads="1"/>
          </p:cNvSpPr>
          <p:nvPr/>
        </p:nvSpPr>
        <p:spPr bwMode="auto">
          <a:xfrm>
            <a:off x="6137276" y="42672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2</a:t>
            </a:r>
          </a:p>
        </p:txBody>
      </p:sp>
      <p:sp>
        <p:nvSpPr>
          <p:cNvPr id="29737" name="Text Box 40"/>
          <p:cNvSpPr txBox="1">
            <a:spLocks noChangeArrowheads="1"/>
          </p:cNvSpPr>
          <p:nvPr/>
        </p:nvSpPr>
        <p:spPr bwMode="auto">
          <a:xfrm>
            <a:off x="8839201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3</a:t>
            </a:r>
          </a:p>
        </p:txBody>
      </p:sp>
      <p:sp>
        <p:nvSpPr>
          <p:cNvPr id="29738" name="Text Box 41"/>
          <p:cNvSpPr txBox="1">
            <a:spLocks noChangeArrowheads="1"/>
          </p:cNvSpPr>
          <p:nvPr/>
        </p:nvSpPr>
        <p:spPr bwMode="auto">
          <a:xfrm>
            <a:off x="7508876" y="2971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3</a:t>
            </a:r>
          </a:p>
        </p:txBody>
      </p:sp>
      <p:sp>
        <p:nvSpPr>
          <p:cNvPr id="29739" name="Text Box 42"/>
          <p:cNvSpPr txBox="1">
            <a:spLocks noChangeArrowheads="1"/>
          </p:cNvSpPr>
          <p:nvPr/>
        </p:nvSpPr>
        <p:spPr bwMode="auto">
          <a:xfrm>
            <a:off x="8839201" y="41910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2388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97553" y="158751"/>
            <a:ext cx="7543800" cy="853336"/>
          </a:xfrm>
        </p:spPr>
        <p:txBody>
          <a:bodyPr/>
          <a:lstStyle/>
          <a:p>
            <a:r>
              <a:rPr lang="en-US" dirty="0" smtClean="0"/>
              <a:t>Breadth First Search</a:t>
            </a:r>
          </a:p>
        </p:txBody>
      </p:sp>
      <p:sp>
        <p:nvSpPr>
          <p:cNvPr id="44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7E3875-E0A4-4376-8D10-AA0055450ACF}" type="slidenum">
              <a:rPr lang="en-US"/>
              <a:pPr>
                <a:defRPr/>
              </a:pPr>
              <a:t>38</a:t>
            </a:fld>
            <a:endParaRPr lang="en-US" sz="1400"/>
          </a:p>
        </p:txBody>
      </p:sp>
      <p:sp>
        <p:nvSpPr>
          <p:cNvPr id="30724" name="Oval 3"/>
          <p:cNvSpPr>
            <a:spLocks noChangeAspect="1" noChangeArrowheads="1"/>
          </p:cNvSpPr>
          <p:nvPr/>
        </p:nvSpPr>
        <p:spPr bwMode="auto">
          <a:xfrm>
            <a:off x="2743201" y="2668589"/>
            <a:ext cx="250825" cy="250825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30725" name="Oval 4"/>
          <p:cNvSpPr>
            <a:spLocks noChangeAspect="1" noChangeArrowheads="1"/>
          </p:cNvSpPr>
          <p:nvPr/>
        </p:nvSpPr>
        <p:spPr bwMode="auto">
          <a:xfrm>
            <a:off x="3813176" y="13716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726" name="Oval 5"/>
          <p:cNvSpPr>
            <a:spLocks noChangeAspect="1" noChangeArrowheads="1"/>
          </p:cNvSpPr>
          <p:nvPr/>
        </p:nvSpPr>
        <p:spPr bwMode="auto">
          <a:xfrm>
            <a:off x="5105401" y="2668589"/>
            <a:ext cx="250825" cy="250825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30727" name="AutoShape 6"/>
          <p:cNvCxnSpPr>
            <a:cxnSpLocks noChangeShapeType="1"/>
            <a:stCxn id="30724" idx="7"/>
            <a:endCxn id="30725" idx="3"/>
          </p:cNvCxnSpPr>
          <p:nvPr/>
        </p:nvCxnSpPr>
        <p:spPr bwMode="auto">
          <a:xfrm flipV="1">
            <a:off x="2957514" y="1595439"/>
            <a:ext cx="892175" cy="1101725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0728" name="AutoShape 7"/>
          <p:cNvCxnSpPr>
            <a:cxnSpLocks noChangeShapeType="1"/>
            <a:stCxn id="30724" idx="6"/>
            <a:endCxn id="30726" idx="2"/>
          </p:cNvCxnSpPr>
          <p:nvPr/>
        </p:nvCxnSpPr>
        <p:spPr bwMode="auto">
          <a:xfrm>
            <a:off x="3001963" y="2794000"/>
            <a:ext cx="2095500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0729" name="AutoShape 8"/>
          <p:cNvCxnSpPr>
            <a:cxnSpLocks noChangeShapeType="1"/>
            <a:stCxn id="30725" idx="6"/>
            <a:endCxn id="30731" idx="2"/>
          </p:cNvCxnSpPr>
          <p:nvPr/>
        </p:nvCxnSpPr>
        <p:spPr bwMode="auto">
          <a:xfrm>
            <a:off x="4071939" y="1498600"/>
            <a:ext cx="209232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0730" name="AutoShape 9"/>
          <p:cNvCxnSpPr>
            <a:cxnSpLocks noChangeShapeType="1"/>
            <a:stCxn id="30725" idx="5"/>
            <a:endCxn id="30726" idx="1"/>
          </p:cNvCxnSpPr>
          <p:nvPr/>
        </p:nvCxnSpPr>
        <p:spPr bwMode="auto">
          <a:xfrm>
            <a:off x="4027489" y="1595439"/>
            <a:ext cx="1114425" cy="1101725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0731" name="Oval 10"/>
          <p:cNvSpPr>
            <a:spLocks noChangeAspect="1" noChangeArrowheads="1"/>
          </p:cNvSpPr>
          <p:nvPr/>
        </p:nvSpPr>
        <p:spPr bwMode="auto">
          <a:xfrm>
            <a:off x="6172201" y="13716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0732" name="Oval 11"/>
          <p:cNvSpPr>
            <a:spLocks noChangeAspect="1" noChangeArrowheads="1"/>
          </p:cNvSpPr>
          <p:nvPr/>
        </p:nvSpPr>
        <p:spPr bwMode="auto">
          <a:xfrm>
            <a:off x="7543801" y="2668589"/>
            <a:ext cx="250825" cy="250825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7</a:t>
            </a:r>
          </a:p>
        </p:txBody>
      </p:sp>
      <p:cxnSp>
        <p:nvCxnSpPr>
          <p:cNvPr id="30733" name="AutoShape 12"/>
          <p:cNvCxnSpPr>
            <a:cxnSpLocks noChangeShapeType="1"/>
            <a:stCxn id="30736" idx="3"/>
            <a:endCxn id="30732" idx="7"/>
          </p:cNvCxnSpPr>
          <p:nvPr/>
        </p:nvCxnSpPr>
        <p:spPr bwMode="auto">
          <a:xfrm flipH="1">
            <a:off x="7758114" y="1595439"/>
            <a:ext cx="1171575" cy="1101725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0734" name="AutoShape 13"/>
          <p:cNvCxnSpPr>
            <a:cxnSpLocks noChangeShapeType="1"/>
            <a:stCxn id="30732" idx="2"/>
            <a:endCxn id="30726" idx="6"/>
          </p:cNvCxnSpPr>
          <p:nvPr/>
        </p:nvCxnSpPr>
        <p:spPr bwMode="auto">
          <a:xfrm flipH="1">
            <a:off x="5364163" y="2794000"/>
            <a:ext cx="2171700" cy="0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0735" name="AutoShape 14"/>
          <p:cNvCxnSpPr>
            <a:cxnSpLocks noChangeShapeType="1"/>
            <a:stCxn id="30742" idx="0"/>
            <a:endCxn id="30736" idx="4"/>
          </p:cNvCxnSpPr>
          <p:nvPr/>
        </p:nvCxnSpPr>
        <p:spPr bwMode="auto">
          <a:xfrm flipV="1">
            <a:off x="9018588" y="1631951"/>
            <a:ext cx="0" cy="22463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0736" name="Oval 15"/>
          <p:cNvSpPr>
            <a:spLocks noChangeAspect="1" noChangeArrowheads="1"/>
          </p:cNvSpPr>
          <p:nvPr/>
        </p:nvSpPr>
        <p:spPr bwMode="auto">
          <a:xfrm>
            <a:off x="8893176" y="13716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30737" name="AutoShape 16"/>
          <p:cNvCxnSpPr>
            <a:cxnSpLocks noChangeShapeType="1"/>
            <a:stCxn id="30731" idx="6"/>
            <a:endCxn id="30736" idx="2"/>
          </p:cNvCxnSpPr>
          <p:nvPr/>
        </p:nvCxnSpPr>
        <p:spPr bwMode="auto">
          <a:xfrm>
            <a:off x="6430964" y="1498600"/>
            <a:ext cx="245427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0738" name="AutoShape 17"/>
          <p:cNvCxnSpPr>
            <a:cxnSpLocks noChangeShapeType="1"/>
            <a:stCxn id="30731" idx="5"/>
            <a:endCxn id="30732" idx="1"/>
          </p:cNvCxnSpPr>
          <p:nvPr/>
        </p:nvCxnSpPr>
        <p:spPr bwMode="auto">
          <a:xfrm>
            <a:off x="6386513" y="1595439"/>
            <a:ext cx="1193800" cy="1101725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0739" name="Oval 18"/>
          <p:cNvSpPr>
            <a:spLocks noChangeAspect="1" noChangeArrowheads="1"/>
          </p:cNvSpPr>
          <p:nvPr/>
        </p:nvSpPr>
        <p:spPr bwMode="auto">
          <a:xfrm>
            <a:off x="3813176" y="38862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30740" name="AutoShape 19"/>
          <p:cNvCxnSpPr>
            <a:cxnSpLocks noChangeShapeType="1"/>
            <a:stCxn id="30739" idx="6"/>
            <a:endCxn id="30741" idx="2"/>
          </p:cNvCxnSpPr>
          <p:nvPr/>
        </p:nvCxnSpPr>
        <p:spPr bwMode="auto">
          <a:xfrm>
            <a:off x="4071939" y="4013200"/>
            <a:ext cx="209232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0741" name="Oval 20"/>
          <p:cNvSpPr>
            <a:spLocks noChangeAspect="1" noChangeArrowheads="1"/>
          </p:cNvSpPr>
          <p:nvPr/>
        </p:nvSpPr>
        <p:spPr bwMode="auto">
          <a:xfrm>
            <a:off x="6172201" y="38862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0742" name="Oval 21"/>
          <p:cNvSpPr>
            <a:spLocks noChangeAspect="1" noChangeArrowheads="1"/>
          </p:cNvSpPr>
          <p:nvPr/>
        </p:nvSpPr>
        <p:spPr bwMode="auto">
          <a:xfrm>
            <a:off x="8893176" y="3886201"/>
            <a:ext cx="250825" cy="252413"/>
          </a:xfrm>
          <a:prstGeom prst="ellipse">
            <a:avLst/>
          </a:prstGeom>
          <a:solidFill>
            <a:schemeClr val="accent1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9</a:t>
            </a:r>
          </a:p>
        </p:txBody>
      </p:sp>
      <p:cxnSp>
        <p:nvCxnSpPr>
          <p:cNvPr id="30743" name="AutoShape 22"/>
          <p:cNvCxnSpPr>
            <a:cxnSpLocks noChangeShapeType="1"/>
            <a:stCxn id="30741" idx="6"/>
            <a:endCxn id="30742" idx="2"/>
          </p:cNvCxnSpPr>
          <p:nvPr/>
        </p:nvCxnSpPr>
        <p:spPr bwMode="auto">
          <a:xfrm>
            <a:off x="6430964" y="4013200"/>
            <a:ext cx="245427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0744" name="AutoShape 23"/>
          <p:cNvCxnSpPr>
            <a:cxnSpLocks noChangeShapeType="1"/>
            <a:stCxn id="30724" idx="5"/>
            <a:endCxn id="30739" idx="1"/>
          </p:cNvCxnSpPr>
          <p:nvPr/>
        </p:nvCxnSpPr>
        <p:spPr bwMode="auto">
          <a:xfrm>
            <a:off x="2957514" y="2890839"/>
            <a:ext cx="892175" cy="1023937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0745" name="AutoShape 24"/>
          <p:cNvCxnSpPr>
            <a:cxnSpLocks noChangeShapeType="1"/>
            <a:stCxn id="30739" idx="7"/>
            <a:endCxn id="30726" idx="3"/>
          </p:cNvCxnSpPr>
          <p:nvPr/>
        </p:nvCxnSpPr>
        <p:spPr bwMode="auto">
          <a:xfrm flipV="1">
            <a:off x="4027489" y="2890839"/>
            <a:ext cx="1114425" cy="1023937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0746" name="AutoShape 25"/>
          <p:cNvCxnSpPr>
            <a:cxnSpLocks noChangeShapeType="1"/>
            <a:stCxn id="30726" idx="5"/>
            <a:endCxn id="30741" idx="1"/>
          </p:cNvCxnSpPr>
          <p:nvPr/>
        </p:nvCxnSpPr>
        <p:spPr bwMode="auto">
          <a:xfrm>
            <a:off x="5319713" y="2890839"/>
            <a:ext cx="889000" cy="1023937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0747" name="AutoShape 26"/>
          <p:cNvCxnSpPr>
            <a:cxnSpLocks noChangeShapeType="1"/>
            <a:stCxn id="30742" idx="1"/>
            <a:endCxn id="30732" idx="5"/>
          </p:cNvCxnSpPr>
          <p:nvPr/>
        </p:nvCxnSpPr>
        <p:spPr bwMode="auto">
          <a:xfrm flipH="1" flipV="1">
            <a:off x="7758114" y="2890839"/>
            <a:ext cx="1171575" cy="10239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0748" name="AutoShape 27"/>
          <p:cNvCxnSpPr>
            <a:cxnSpLocks noChangeShapeType="1"/>
            <a:stCxn id="30741" idx="7"/>
            <a:endCxn id="30732" idx="3"/>
          </p:cNvCxnSpPr>
          <p:nvPr/>
        </p:nvCxnSpPr>
        <p:spPr bwMode="auto">
          <a:xfrm flipV="1">
            <a:off x="6386513" y="2890839"/>
            <a:ext cx="1193800" cy="1023937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0749" name="AutoShape 28"/>
          <p:cNvCxnSpPr>
            <a:cxnSpLocks noChangeShapeType="1"/>
            <a:stCxn id="30731" idx="3"/>
            <a:endCxn id="30726" idx="7"/>
          </p:cNvCxnSpPr>
          <p:nvPr/>
        </p:nvCxnSpPr>
        <p:spPr bwMode="auto">
          <a:xfrm flipH="1">
            <a:off x="5319713" y="1595439"/>
            <a:ext cx="889000" cy="1101725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0750" name="Text Box 29"/>
          <p:cNvSpPr txBox="1">
            <a:spLocks noChangeArrowheads="1"/>
          </p:cNvSpPr>
          <p:nvPr/>
        </p:nvSpPr>
        <p:spPr bwMode="auto">
          <a:xfrm>
            <a:off x="2362201" y="26670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0</a:t>
            </a:r>
          </a:p>
        </p:txBody>
      </p:sp>
      <p:sp>
        <p:nvSpPr>
          <p:cNvPr id="30751" name="Text Box 30"/>
          <p:cNvSpPr txBox="1">
            <a:spLocks noChangeArrowheads="1"/>
          </p:cNvSpPr>
          <p:nvPr/>
        </p:nvSpPr>
        <p:spPr bwMode="auto">
          <a:xfrm>
            <a:off x="2971800" y="5105400"/>
            <a:ext cx="1905000" cy="381000"/>
          </a:xfrm>
          <a:prstGeom prst="rect">
            <a:avLst/>
          </a:prstGeom>
          <a:solidFill>
            <a:schemeClr val="tx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Undiscovered</a:t>
            </a:r>
          </a:p>
        </p:txBody>
      </p:sp>
      <p:sp>
        <p:nvSpPr>
          <p:cNvPr id="30752" name="Text Box 31"/>
          <p:cNvSpPr txBox="1">
            <a:spLocks noChangeArrowheads="1"/>
          </p:cNvSpPr>
          <p:nvPr/>
        </p:nvSpPr>
        <p:spPr bwMode="auto">
          <a:xfrm>
            <a:off x="2971800" y="5486400"/>
            <a:ext cx="1905000" cy="381000"/>
          </a:xfrm>
          <a:prstGeom prst="rect">
            <a:avLst/>
          </a:prstGeom>
          <a:solidFill>
            <a:srgbClr val="003399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Discovered</a:t>
            </a:r>
          </a:p>
        </p:txBody>
      </p:sp>
      <p:sp>
        <p:nvSpPr>
          <p:cNvPr id="30753" name="Text Box 32"/>
          <p:cNvSpPr txBox="1">
            <a:spLocks noChangeArrowheads="1"/>
          </p:cNvSpPr>
          <p:nvPr/>
        </p:nvSpPr>
        <p:spPr bwMode="auto">
          <a:xfrm>
            <a:off x="2971800" y="6248400"/>
            <a:ext cx="1905000" cy="381000"/>
          </a:xfrm>
          <a:prstGeom prst="rect">
            <a:avLst/>
          </a:prstGeom>
          <a:solidFill>
            <a:srgbClr val="006600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Finished</a:t>
            </a:r>
          </a:p>
        </p:txBody>
      </p:sp>
      <p:sp>
        <p:nvSpPr>
          <p:cNvPr id="30754" name="Text Box 33"/>
          <p:cNvSpPr txBox="1">
            <a:spLocks noChangeArrowheads="1"/>
          </p:cNvSpPr>
          <p:nvPr/>
        </p:nvSpPr>
        <p:spPr bwMode="auto">
          <a:xfrm>
            <a:off x="5562600" y="5410200"/>
            <a:ext cx="4191000" cy="381000"/>
          </a:xfrm>
          <a:prstGeom prst="rect">
            <a:avLst/>
          </a:prstGeom>
          <a:solidFill>
            <a:schemeClr val="accent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/>
              <a:t> Queue: 9  </a:t>
            </a:r>
          </a:p>
        </p:txBody>
      </p:sp>
      <p:sp>
        <p:nvSpPr>
          <p:cNvPr id="30755" name="Text Box 34"/>
          <p:cNvSpPr txBox="1">
            <a:spLocks noChangeArrowheads="1"/>
          </p:cNvSpPr>
          <p:nvPr/>
        </p:nvSpPr>
        <p:spPr bwMode="auto">
          <a:xfrm>
            <a:off x="2971800" y="5867400"/>
            <a:ext cx="1905000" cy="381000"/>
          </a:xfrm>
          <a:prstGeom prst="rect">
            <a:avLst/>
          </a:prstGeom>
          <a:solidFill>
            <a:schemeClr val="accent1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Top of queue</a:t>
            </a:r>
          </a:p>
        </p:txBody>
      </p:sp>
      <p:sp>
        <p:nvSpPr>
          <p:cNvPr id="30756" name="Text Box 35"/>
          <p:cNvSpPr txBox="1">
            <a:spLocks noChangeArrowheads="1"/>
          </p:cNvSpPr>
          <p:nvPr/>
        </p:nvSpPr>
        <p:spPr bwMode="auto">
          <a:xfrm>
            <a:off x="3775076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30757" name="Text Box 36"/>
          <p:cNvSpPr txBox="1">
            <a:spLocks noChangeArrowheads="1"/>
          </p:cNvSpPr>
          <p:nvPr/>
        </p:nvSpPr>
        <p:spPr bwMode="auto">
          <a:xfrm>
            <a:off x="3733801" y="42672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30758" name="Text Box 37"/>
          <p:cNvSpPr txBox="1">
            <a:spLocks noChangeArrowheads="1"/>
          </p:cNvSpPr>
          <p:nvPr/>
        </p:nvSpPr>
        <p:spPr bwMode="auto">
          <a:xfrm>
            <a:off x="5070476" y="2971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30759" name="Text Box 38"/>
          <p:cNvSpPr txBox="1">
            <a:spLocks noChangeArrowheads="1"/>
          </p:cNvSpPr>
          <p:nvPr/>
        </p:nvSpPr>
        <p:spPr bwMode="auto">
          <a:xfrm>
            <a:off x="6137276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2</a:t>
            </a:r>
          </a:p>
        </p:txBody>
      </p:sp>
      <p:sp>
        <p:nvSpPr>
          <p:cNvPr id="30760" name="Text Box 39"/>
          <p:cNvSpPr txBox="1">
            <a:spLocks noChangeArrowheads="1"/>
          </p:cNvSpPr>
          <p:nvPr/>
        </p:nvSpPr>
        <p:spPr bwMode="auto">
          <a:xfrm>
            <a:off x="6137276" y="42672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2</a:t>
            </a:r>
          </a:p>
        </p:txBody>
      </p:sp>
      <p:sp>
        <p:nvSpPr>
          <p:cNvPr id="30761" name="Text Box 40"/>
          <p:cNvSpPr txBox="1">
            <a:spLocks noChangeArrowheads="1"/>
          </p:cNvSpPr>
          <p:nvPr/>
        </p:nvSpPr>
        <p:spPr bwMode="auto">
          <a:xfrm>
            <a:off x="8839201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3</a:t>
            </a:r>
          </a:p>
        </p:txBody>
      </p:sp>
      <p:sp>
        <p:nvSpPr>
          <p:cNvPr id="30762" name="Text Box 41"/>
          <p:cNvSpPr txBox="1">
            <a:spLocks noChangeArrowheads="1"/>
          </p:cNvSpPr>
          <p:nvPr/>
        </p:nvSpPr>
        <p:spPr bwMode="auto">
          <a:xfrm>
            <a:off x="7508876" y="2971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3</a:t>
            </a:r>
          </a:p>
        </p:txBody>
      </p:sp>
      <p:sp>
        <p:nvSpPr>
          <p:cNvPr id="30763" name="Text Box 42"/>
          <p:cNvSpPr txBox="1">
            <a:spLocks noChangeArrowheads="1"/>
          </p:cNvSpPr>
          <p:nvPr/>
        </p:nvSpPr>
        <p:spPr bwMode="auto">
          <a:xfrm>
            <a:off x="8839201" y="41910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3</a:t>
            </a:r>
          </a:p>
        </p:txBody>
      </p:sp>
      <p:cxnSp>
        <p:nvCxnSpPr>
          <p:cNvPr id="391211" name="AutoShape 43"/>
          <p:cNvCxnSpPr>
            <a:cxnSpLocks noChangeShapeType="1"/>
            <a:stCxn id="30742" idx="1"/>
            <a:endCxn id="30732" idx="5"/>
          </p:cNvCxnSpPr>
          <p:nvPr/>
        </p:nvCxnSpPr>
        <p:spPr bwMode="auto">
          <a:xfrm flipH="1" flipV="1">
            <a:off x="7758114" y="2890839"/>
            <a:ext cx="1171575" cy="1023937"/>
          </a:xfrm>
          <a:prstGeom prst="straightConnector1">
            <a:avLst/>
          </a:prstGeom>
          <a:noFill/>
          <a:ln w="508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5268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91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97553" y="158751"/>
            <a:ext cx="7543800" cy="853336"/>
          </a:xfrm>
        </p:spPr>
        <p:txBody>
          <a:bodyPr/>
          <a:lstStyle/>
          <a:p>
            <a:r>
              <a:rPr lang="en-US" dirty="0" smtClean="0"/>
              <a:t>Breadth First Search</a:t>
            </a:r>
          </a:p>
        </p:txBody>
      </p:sp>
      <p:sp>
        <p:nvSpPr>
          <p:cNvPr id="44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74F1B-CD15-4432-8890-3594F19EEF6F}" type="slidenum">
              <a:rPr lang="en-US"/>
              <a:pPr>
                <a:defRPr/>
              </a:pPr>
              <a:t>39</a:t>
            </a:fld>
            <a:endParaRPr lang="en-US" sz="1400"/>
          </a:p>
        </p:txBody>
      </p:sp>
      <p:sp>
        <p:nvSpPr>
          <p:cNvPr id="31748" name="Oval 3"/>
          <p:cNvSpPr>
            <a:spLocks noChangeAspect="1" noChangeArrowheads="1"/>
          </p:cNvSpPr>
          <p:nvPr/>
        </p:nvSpPr>
        <p:spPr bwMode="auto">
          <a:xfrm>
            <a:off x="2743201" y="2668589"/>
            <a:ext cx="250825" cy="250825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31749" name="Oval 4"/>
          <p:cNvSpPr>
            <a:spLocks noChangeAspect="1" noChangeArrowheads="1"/>
          </p:cNvSpPr>
          <p:nvPr/>
        </p:nvSpPr>
        <p:spPr bwMode="auto">
          <a:xfrm>
            <a:off x="3813176" y="13716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1750" name="Oval 5"/>
          <p:cNvSpPr>
            <a:spLocks noChangeAspect="1" noChangeArrowheads="1"/>
          </p:cNvSpPr>
          <p:nvPr/>
        </p:nvSpPr>
        <p:spPr bwMode="auto">
          <a:xfrm>
            <a:off x="5105401" y="2668589"/>
            <a:ext cx="250825" cy="250825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31751" name="AutoShape 6"/>
          <p:cNvCxnSpPr>
            <a:cxnSpLocks noChangeShapeType="1"/>
            <a:stCxn id="31748" idx="7"/>
            <a:endCxn id="31749" idx="3"/>
          </p:cNvCxnSpPr>
          <p:nvPr/>
        </p:nvCxnSpPr>
        <p:spPr bwMode="auto">
          <a:xfrm flipV="1">
            <a:off x="2957514" y="1595439"/>
            <a:ext cx="892175" cy="1101725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1752" name="AutoShape 7"/>
          <p:cNvCxnSpPr>
            <a:cxnSpLocks noChangeShapeType="1"/>
            <a:stCxn id="31748" idx="6"/>
            <a:endCxn id="31750" idx="2"/>
          </p:cNvCxnSpPr>
          <p:nvPr/>
        </p:nvCxnSpPr>
        <p:spPr bwMode="auto">
          <a:xfrm>
            <a:off x="3001963" y="2794000"/>
            <a:ext cx="2095500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1753" name="AutoShape 8"/>
          <p:cNvCxnSpPr>
            <a:cxnSpLocks noChangeShapeType="1"/>
            <a:stCxn id="31749" idx="6"/>
            <a:endCxn id="31755" idx="2"/>
          </p:cNvCxnSpPr>
          <p:nvPr/>
        </p:nvCxnSpPr>
        <p:spPr bwMode="auto">
          <a:xfrm>
            <a:off x="4071939" y="1498600"/>
            <a:ext cx="209232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1754" name="AutoShape 9"/>
          <p:cNvCxnSpPr>
            <a:cxnSpLocks noChangeShapeType="1"/>
            <a:stCxn id="31749" idx="5"/>
            <a:endCxn id="31750" idx="1"/>
          </p:cNvCxnSpPr>
          <p:nvPr/>
        </p:nvCxnSpPr>
        <p:spPr bwMode="auto">
          <a:xfrm>
            <a:off x="4027489" y="1595439"/>
            <a:ext cx="1114425" cy="1101725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1755" name="Oval 10"/>
          <p:cNvSpPr>
            <a:spLocks noChangeAspect="1" noChangeArrowheads="1"/>
          </p:cNvSpPr>
          <p:nvPr/>
        </p:nvSpPr>
        <p:spPr bwMode="auto">
          <a:xfrm>
            <a:off x="6172201" y="13716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756" name="Oval 11"/>
          <p:cNvSpPr>
            <a:spLocks noChangeAspect="1" noChangeArrowheads="1"/>
          </p:cNvSpPr>
          <p:nvPr/>
        </p:nvSpPr>
        <p:spPr bwMode="auto">
          <a:xfrm>
            <a:off x="7543801" y="2668589"/>
            <a:ext cx="250825" cy="250825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7</a:t>
            </a:r>
          </a:p>
        </p:txBody>
      </p:sp>
      <p:cxnSp>
        <p:nvCxnSpPr>
          <p:cNvPr id="31757" name="AutoShape 12"/>
          <p:cNvCxnSpPr>
            <a:cxnSpLocks noChangeShapeType="1"/>
            <a:stCxn id="31760" idx="3"/>
            <a:endCxn id="31756" idx="7"/>
          </p:cNvCxnSpPr>
          <p:nvPr/>
        </p:nvCxnSpPr>
        <p:spPr bwMode="auto">
          <a:xfrm flipH="1">
            <a:off x="7758114" y="1595439"/>
            <a:ext cx="1171575" cy="1101725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1758" name="AutoShape 13"/>
          <p:cNvCxnSpPr>
            <a:cxnSpLocks noChangeShapeType="1"/>
            <a:stCxn id="31756" idx="2"/>
            <a:endCxn id="31750" idx="6"/>
          </p:cNvCxnSpPr>
          <p:nvPr/>
        </p:nvCxnSpPr>
        <p:spPr bwMode="auto">
          <a:xfrm flipH="1">
            <a:off x="5364163" y="2794000"/>
            <a:ext cx="2171700" cy="0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1759" name="AutoShape 14"/>
          <p:cNvCxnSpPr>
            <a:cxnSpLocks noChangeShapeType="1"/>
            <a:stCxn id="31766" idx="0"/>
            <a:endCxn id="31760" idx="4"/>
          </p:cNvCxnSpPr>
          <p:nvPr/>
        </p:nvCxnSpPr>
        <p:spPr bwMode="auto">
          <a:xfrm flipV="1">
            <a:off x="9018588" y="1631951"/>
            <a:ext cx="0" cy="22463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1760" name="Oval 15"/>
          <p:cNvSpPr>
            <a:spLocks noChangeAspect="1" noChangeArrowheads="1"/>
          </p:cNvSpPr>
          <p:nvPr/>
        </p:nvSpPr>
        <p:spPr bwMode="auto">
          <a:xfrm>
            <a:off x="8893176" y="13716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31761" name="AutoShape 16"/>
          <p:cNvCxnSpPr>
            <a:cxnSpLocks noChangeShapeType="1"/>
            <a:stCxn id="31755" idx="6"/>
            <a:endCxn id="31760" idx="2"/>
          </p:cNvCxnSpPr>
          <p:nvPr/>
        </p:nvCxnSpPr>
        <p:spPr bwMode="auto">
          <a:xfrm>
            <a:off x="6430964" y="1498600"/>
            <a:ext cx="245427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1762" name="AutoShape 17"/>
          <p:cNvCxnSpPr>
            <a:cxnSpLocks noChangeShapeType="1"/>
            <a:stCxn id="31755" idx="5"/>
            <a:endCxn id="31756" idx="1"/>
          </p:cNvCxnSpPr>
          <p:nvPr/>
        </p:nvCxnSpPr>
        <p:spPr bwMode="auto">
          <a:xfrm>
            <a:off x="6386513" y="1595439"/>
            <a:ext cx="1193800" cy="1101725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1763" name="Oval 18"/>
          <p:cNvSpPr>
            <a:spLocks noChangeAspect="1" noChangeArrowheads="1"/>
          </p:cNvSpPr>
          <p:nvPr/>
        </p:nvSpPr>
        <p:spPr bwMode="auto">
          <a:xfrm>
            <a:off x="3813176" y="38862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31764" name="AutoShape 19"/>
          <p:cNvCxnSpPr>
            <a:cxnSpLocks noChangeShapeType="1"/>
            <a:stCxn id="31763" idx="6"/>
            <a:endCxn id="31765" idx="2"/>
          </p:cNvCxnSpPr>
          <p:nvPr/>
        </p:nvCxnSpPr>
        <p:spPr bwMode="auto">
          <a:xfrm>
            <a:off x="4071939" y="4013200"/>
            <a:ext cx="209232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1765" name="Oval 20"/>
          <p:cNvSpPr>
            <a:spLocks noChangeAspect="1" noChangeArrowheads="1"/>
          </p:cNvSpPr>
          <p:nvPr/>
        </p:nvSpPr>
        <p:spPr bwMode="auto">
          <a:xfrm>
            <a:off x="6172201" y="38862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1766" name="Oval 21"/>
          <p:cNvSpPr>
            <a:spLocks noChangeAspect="1" noChangeArrowheads="1"/>
          </p:cNvSpPr>
          <p:nvPr/>
        </p:nvSpPr>
        <p:spPr bwMode="auto">
          <a:xfrm>
            <a:off x="8893176" y="3886201"/>
            <a:ext cx="250825" cy="252413"/>
          </a:xfrm>
          <a:prstGeom prst="ellipse">
            <a:avLst/>
          </a:prstGeom>
          <a:solidFill>
            <a:schemeClr val="accent1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9</a:t>
            </a:r>
          </a:p>
        </p:txBody>
      </p:sp>
      <p:cxnSp>
        <p:nvCxnSpPr>
          <p:cNvPr id="31767" name="AutoShape 22"/>
          <p:cNvCxnSpPr>
            <a:cxnSpLocks noChangeShapeType="1"/>
            <a:stCxn id="31765" idx="6"/>
            <a:endCxn id="31766" idx="2"/>
          </p:cNvCxnSpPr>
          <p:nvPr/>
        </p:nvCxnSpPr>
        <p:spPr bwMode="auto">
          <a:xfrm>
            <a:off x="6430964" y="4013200"/>
            <a:ext cx="245427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1768" name="AutoShape 23"/>
          <p:cNvCxnSpPr>
            <a:cxnSpLocks noChangeShapeType="1"/>
            <a:stCxn id="31748" idx="5"/>
            <a:endCxn id="31763" idx="1"/>
          </p:cNvCxnSpPr>
          <p:nvPr/>
        </p:nvCxnSpPr>
        <p:spPr bwMode="auto">
          <a:xfrm>
            <a:off x="2957514" y="2890839"/>
            <a:ext cx="892175" cy="1023937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1769" name="AutoShape 24"/>
          <p:cNvCxnSpPr>
            <a:cxnSpLocks noChangeShapeType="1"/>
            <a:stCxn id="31763" idx="7"/>
            <a:endCxn id="31750" idx="3"/>
          </p:cNvCxnSpPr>
          <p:nvPr/>
        </p:nvCxnSpPr>
        <p:spPr bwMode="auto">
          <a:xfrm flipV="1">
            <a:off x="4027489" y="2890839"/>
            <a:ext cx="1114425" cy="1023937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1770" name="AutoShape 25"/>
          <p:cNvCxnSpPr>
            <a:cxnSpLocks noChangeShapeType="1"/>
            <a:stCxn id="31750" idx="5"/>
            <a:endCxn id="31765" idx="1"/>
          </p:cNvCxnSpPr>
          <p:nvPr/>
        </p:nvCxnSpPr>
        <p:spPr bwMode="auto">
          <a:xfrm>
            <a:off x="5319713" y="2890839"/>
            <a:ext cx="889000" cy="1023937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1771" name="AutoShape 26"/>
          <p:cNvCxnSpPr>
            <a:cxnSpLocks noChangeShapeType="1"/>
            <a:stCxn id="31766" idx="1"/>
            <a:endCxn id="31756" idx="5"/>
          </p:cNvCxnSpPr>
          <p:nvPr/>
        </p:nvCxnSpPr>
        <p:spPr bwMode="auto">
          <a:xfrm flipH="1" flipV="1">
            <a:off x="7758114" y="2890839"/>
            <a:ext cx="1171575" cy="1023937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1772" name="AutoShape 27"/>
          <p:cNvCxnSpPr>
            <a:cxnSpLocks noChangeShapeType="1"/>
            <a:stCxn id="31765" idx="7"/>
            <a:endCxn id="31756" idx="3"/>
          </p:cNvCxnSpPr>
          <p:nvPr/>
        </p:nvCxnSpPr>
        <p:spPr bwMode="auto">
          <a:xfrm flipV="1">
            <a:off x="6386513" y="2890839"/>
            <a:ext cx="1193800" cy="1023937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1773" name="AutoShape 28"/>
          <p:cNvCxnSpPr>
            <a:cxnSpLocks noChangeShapeType="1"/>
            <a:stCxn id="31755" idx="3"/>
            <a:endCxn id="31750" idx="7"/>
          </p:cNvCxnSpPr>
          <p:nvPr/>
        </p:nvCxnSpPr>
        <p:spPr bwMode="auto">
          <a:xfrm flipH="1">
            <a:off x="5319713" y="1595439"/>
            <a:ext cx="889000" cy="1101725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1774" name="Text Box 29"/>
          <p:cNvSpPr txBox="1">
            <a:spLocks noChangeArrowheads="1"/>
          </p:cNvSpPr>
          <p:nvPr/>
        </p:nvSpPr>
        <p:spPr bwMode="auto">
          <a:xfrm>
            <a:off x="2362201" y="26670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0</a:t>
            </a:r>
          </a:p>
        </p:txBody>
      </p:sp>
      <p:sp>
        <p:nvSpPr>
          <p:cNvPr id="31775" name="Text Box 30"/>
          <p:cNvSpPr txBox="1">
            <a:spLocks noChangeArrowheads="1"/>
          </p:cNvSpPr>
          <p:nvPr/>
        </p:nvSpPr>
        <p:spPr bwMode="auto">
          <a:xfrm>
            <a:off x="2971800" y="5105400"/>
            <a:ext cx="1905000" cy="381000"/>
          </a:xfrm>
          <a:prstGeom prst="rect">
            <a:avLst/>
          </a:prstGeom>
          <a:solidFill>
            <a:schemeClr val="tx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Undiscovered</a:t>
            </a:r>
          </a:p>
        </p:txBody>
      </p:sp>
      <p:sp>
        <p:nvSpPr>
          <p:cNvPr id="31776" name="Text Box 31"/>
          <p:cNvSpPr txBox="1">
            <a:spLocks noChangeArrowheads="1"/>
          </p:cNvSpPr>
          <p:nvPr/>
        </p:nvSpPr>
        <p:spPr bwMode="auto">
          <a:xfrm>
            <a:off x="2971800" y="5486400"/>
            <a:ext cx="1905000" cy="381000"/>
          </a:xfrm>
          <a:prstGeom prst="rect">
            <a:avLst/>
          </a:prstGeom>
          <a:solidFill>
            <a:srgbClr val="003399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Discovered</a:t>
            </a:r>
          </a:p>
        </p:txBody>
      </p:sp>
      <p:sp>
        <p:nvSpPr>
          <p:cNvPr id="31777" name="Text Box 32"/>
          <p:cNvSpPr txBox="1">
            <a:spLocks noChangeArrowheads="1"/>
          </p:cNvSpPr>
          <p:nvPr/>
        </p:nvSpPr>
        <p:spPr bwMode="auto">
          <a:xfrm>
            <a:off x="2971800" y="6248400"/>
            <a:ext cx="1905000" cy="381000"/>
          </a:xfrm>
          <a:prstGeom prst="rect">
            <a:avLst/>
          </a:prstGeom>
          <a:solidFill>
            <a:srgbClr val="006600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Finished</a:t>
            </a:r>
          </a:p>
        </p:txBody>
      </p:sp>
      <p:sp>
        <p:nvSpPr>
          <p:cNvPr id="31778" name="Text Box 33"/>
          <p:cNvSpPr txBox="1">
            <a:spLocks noChangeArrowheads="1"/>
          </p:cNvSpPr>
          <p:nvPr/>
        </p:nvSpPr>
        <p:spPr bwMode="auto">
          <a:xfrm>
            <a:off x="5562600" y="5410200"/>
            <a:ext cx="4191000" cy="381000"/>
          </a:xfrm>
          <a:prstGeom prst="rect">
            <a:avLst/>
          </a:prstGeom>
          <a:solidFill>
            <a:schemeClr val="accent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/>
              <a:t> Queue: 9  </a:t>
            </a:r>
          </a:p>
        </p:txBody>
      </p:sp>
      <p:sp>
        <p:nvSpPr>
          <p:cNvPr id="31779" name="Text Box 34"/>
          <p:cNvSpPr txBox="1">
            <a:spLocks noChangeArrowheads="1"/>
          </p:cNvSpPr>
          <p:nvPr/>
        </p:nvSpPr>
        <p:spPr bwMode="auto">
          <a:xfrm>
            <a:off x="2971800" y="5867400"/>
            <a:ext cx="1905000" cy="381000"/>
          </a:xfrm>
          <a:prstGeom prst="rect">
            <a:avLst/>
          </a:prstGeom>
          <a:solidFill>
            <a:schemeClr val="accent1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Top of queue</a:t>
            </a:r>
          </a:p>
        </p:txBody>
      </p:sp>
      <p:sp>
        <p:nvSpPr>
          <p:cNvPr id="31780" name="Text Box 35"/>
          <p:cNvSpPr txBox="1">
            <a:spLocks noChangeArrowheads="1"/>
          </p:cNvSpPr>
          <p:nvPr/>
        </p:nvSpPr>
        <p:spPr bwMode="auto">
          <a:xfrm>
            <a:off x="3775076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31781" name="Text Box 36"/>
          <p:cNvSpPr txBox="1">
            <a:spLocks noChangeArrowheads="1"/>
          </p:cNvSpPr>
          <p:nvPr/>
        </p:nvSpPr>
        <p:spPr bwMode="auto">
          <a:xfrm>
            <a:off x="3733801" y="42672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31782" name="Text Box 37"/>
          <p:cNvSpPr txBox="1">
            <a:spLocks noChangeArrowheads="1"/>
          </p:cNvSpPr>
          <p:nvPr/>
        </p:nvSpPr>
        <p:spPr bwMode="auto">
          <a:xfrm>
            <a:off x="5070476" y="2971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31783" name="Text Box 38"/>
          <p:cNvSpPr txBox="1">
            <a:spLocks noChangeArrowheads="1"/>
          </p:cNvSpPr>
          <p:nvPr/>
        </p:nvSpPr>
        <p:spPr bwMode="auto">
          <a:xfrm>
            <a:off x="6137276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2</a:t>
            </a:r>
          </a:p>
        </p:txBody>
      </p:sp>
      <p:sp>
        <p:nvSpPr>
          <p:cNvPr id="31784" name="Text Box 39"/>
          <p:cNvSpPr txBox="1">
            <a:spLocks noChangeArrowheads="1"/>
          </p:cNvSpPr>
          <p:nvPr/>
        </p:nvSpPr>
        <p:spPr bwMode="auto">
          <a:xfrm>
            <a:off x="6137276" y="42672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2</a:t>
            </a:r>
          </a:p>
        </p:txBody>
      </p:sp>
      <p:sp>
        <p:nvSpPr>
          <p:cNvPr id="31785" name="Text Box 40"/>
          <p:cNvSpPr txBox="1">
            <a:spLocks noChangeArrowheads="1"/>
          </p:cNvSpPr>
          <p:nvPr/>
        </p:nvSpPr>
        <p:spPr bwMode="auto">
          <a:xfrm>
            <a:off x="8839201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3</a:t>
            </a:r>
          </a:p>
        </p:txBody>
      </p:sp>
      <p:sp>
        <p:nvSpPr>
          <p:cNvPr id="31786" name="Text Box 41"/>
          <p:cNvSpPr txBox="1">
            <a:spLocks noChangeArrowheads="1"/>
          </p:cNvSpPr>
          <p:nvPr/>
        </p:nvSpPr>
        <p:spPr bwMode="auto">
          <a:xfrm>
            <a:off x="7508876" y="2971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3</a:t>
            </a:r>
          </a:p>
        </p:txBody>
      </p:sp>
      <p:sp>
        <p:nvSpPr>
          <p:cNvPr id="31787" name="Text Box 42"/>
          <p:cNvSpPr txBox="1">
            <a:spLocks noChangeArrowheads="1"/>
          </p:cNvSpPr>
          <p:nvPr/>
        </p:nvSpPr>
        <p:spPr bwMode="auto">
          <a:xfrm>
            <a:off x="8839201" y="41910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3</a:t>
            </a:r>
          </a:p>
        </p:txBody>
      </p:sp>
      <p:cxnSp>
        <p:nvCxnSpPr>
          <p:cNvPr id="392235" name="AutoShape 43"/>
          <p:cNvCxnSpPr>
            <a:cxnSpLocks noChangeShapeType="1"/>
            <a:stCxn id="31766" idx="0"/>
            <a:endCxn id="31760" idx="4"/>
          </p:cNvCxnSpPr>
          <p:nvPr/>
        </p:nvCxnSpPr>
        <p:spPr bwMode="auto">
          <a:xfrm flipV="1">
            <a:off x="9018588" y="1631951"/>
            <a:ext cx="0" cy="2246313"/>
          </a:xfrm>
          <a:prstGeom prst="straightConnector1">
            <a:avLst/>
          </a:prstGeom>
          <a:noFill/>
          <a:ln w="508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57358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92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Applications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z="2400" dirty="0" smtClean="0">
                <a:latin typeface="Arial" charset="0"/>
                <a:cs typeface="Arial" charset="0"/>
              </a:rPr>
              <a:t>one application is circuit design:  the time it takes for a change in input to affect an output depends on the shortest path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122" y="2727908"/>
            <a:ext cx="5967347" cy="3669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213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2"/>
          <p:cNvSpPr>
            <a:spLocks noGrp="1" noChangeArrowheads="1"/>
          </p:cNvSpPr>
          <p:nvPr>
            <p:ph type="title"/>
          </p:nvPr>
        </p:nvSpPr>
        <p:spPr>
          <a:xfrm>
            <a:off x="1897553" y="158751"/>
            <a:ext cx="7543800" cy="853336"/>
          </a:xfrm>
        </p:spPr>
        <p:txBody>
          <a:bodyPr/>
          <a:lstStyle/>
          <a:p>
            <a:r>
              <a:rPr lang="en-US" dirty="0" smtClean="0"/>
              <a:t>Breadth First Search</a:t>
            </a:r>
          </a:p>
        </p:txBody>
      </p:sp>
      <p:sp>
        <p:nvSpPr>
          <p:cNvPr id="4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8A3220-EC3A-42D1-A0E9-905AD1BBA443}" type="slidenum">
              <a:rPr lang="en-US"/>
              <a:pPr>
                <a:defRPr/>
              </a:pPr>
              <a:t>40</a:t>
            </a:fld>
            <a:endParaRPr lang="en-US" sz="1400"/>
          </a:p>
        </p:txBody>
      </p:sp>
      <p:sp>
        <p:nvSpPr>
          <p:cNvPr id="32772" name="Oval 1027"/>
          <p:cNvSpPr>
            <a:spLocks noChangeAspect="1" noChangeArrowheads="1"/>
          </p:cNvSpPr>
          <p:nvPr/>
        </p:nvSpPr>
        <p:spPr bwMode="auto">
          <a:xfrm>
            <a:off x="2743201" y="2668589"/>
            <a:ext cx="250825" cy="250825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32773" name="Oval 1028"/>
          <p:cNvSpPr>
            <a:spLocks noChangeAspect="1" noChangeArrowheads="1"/>
          </p:cNvSpPr>
          <p:nvPr/>
        </p:nvSpPr>
        <p:spPr bwMode="auto">
          <a:xfrm>
            <a:off x="3813176" y="13716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774" name="Oval 1029"/>
          <p:cNvSpPr>
            <a:spLocks noChangeAspect="1" noChangeArrowheads="1"/>
          </p:cNvSpPr>
          <p:nvPr/>
        </p:nvSpPr>
        <p:spPr bwMode="auto">
          <a:xfrm>
            <a:off x="5105401" y="2668589"/>
            <a:ext cx="250825" cy="250825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32775" name="AutoShape 1030"/>
          <p:cNvCxnSpPr>
            <a:cxnSpLocks noChangeShapeType="1"/>
            <a:stCxn id="32772" idx="7"/>
            <a:endCxn id="32773" idx="3"/>
          </p:cNvCxnSpPr>
          <p:nvPr/>
        </p:nvCxnSpPr>
        <p:spPr bwMode="auto">
          <a:xfrm flipV="1">
            <a:off x="2957514" y="1595439"/>
            <a:ext cx="892175" cy="1101725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2776" name="AutoShape 1031"/>
          <p:cNvCxnSpPr>
            <a:cxnSpLocks noChangeShapeType="1"/>
            <a:stCxn id="32772" idx="6"/>
            <a:endCxn id="32774" idx="2"/>
          </p:cNvCxnSpPr>
          <p:nvPr/>
        </p:nvCxnSpPr>
        <p:spPr bwMode="auto">
          <a:xfrm>
            <a:off x="3001963" y="2794000"/>
            <a:ext cx="2095500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2777" name="AutoShape 1032"/>
          <p:cNvCxnSpPr>
            <a:cxnSpLocks noChangeShapeType="1"/>
            <a:stCxn id="32773" idx="6"/>
            <a:endCxn id="32779" idx="2"/>
          </p:cNvCxnSpPr>
          <p:nvPr/>
        </p:nvCxnSpPr>
        <p:spPr bwMode="auto">
          <a:xfrm>
            <a:off x="4071939" y="1498600"/>
            <a:ext cx="209232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2778" name="AutoShape 1033"/>
          <p:cNvCxnSpPr>
            <a:cxnSpLocks noChangeShapeType="1"/>
            <a:stCxn id="32773" idx="5"/>
            <a:endCxn id="32774" idx="1"/>
          </p:cNvCxnSpPr>
          <p:nvPr/>
        </p:nvCxnSpPr>
        <p:spPr bwMode="auto">
          <a:xfrm>
            <a:off x="4027489" y="1595439"/>
            <a:ext cx="1114425" cy="1101725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2779" name="Oval 1034"/>
          <p:cNvSpPr>
            <a:spLocks noChangeAspect="1" noChangeArrowheads="1"/>
          </p:cNvSpPr>
          <p:nvPr/>
        </p:nvSpPr>
        <p:spPr bwMode="auto">
          <a:xfrm>
            <a:off x="6172201" y="13716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2780" name="Oval 1035"/>
          <p:cNvSpPr>
            <a:spLocks noChangeAspect="1" noChangeArrowheads="1"/>
          </p:cNvSpPr>
          <p:nvPr/>
        </p:nvSpPr>
        <p:spPr bwMode="auto">
          <a:xfrm>
            <a:off x="7543801" y="2668589"/>
            <a:ext cx="250825" cy="250825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7</a:t>
            </a:r>
          </a:p>
        </p:txBody>
      </p:sp>
      <p:cxnSp>
        <p:nvCxnSpPr>
          <p:cNvPr id="32781" name="AutoShape 1036"/>
          <p:cNvCxnSpPr>
            <a:cxnSpLocks noChangeShapeType="1"/>
            <a:stCxn id="32784" idx="3"/>
            <a:endCxn id="32780" idx="7"/>
          </p:cNvCxnSpPr>
          <p:nvPr/>
        </p:nvCxnSpPr>
        <p:spPr bwMode="auto">
          <a:xfrm flipH="1">
            <a:off x="7758114" y="1595439"/>
            <a:ext cx="1171575" cy="1101725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2782" name="AutoShape 1037"/>
          <p:cNvCxnSpPr>
            <a:cxnSpLocks noChangeShapeType="1"/>
            <a:stCxn id="32780" idx="2"/>
            <a:endCxn id="32774" idx="6"/>
          </p:cNvCxnSpPr>
          <p:nvPr/>
        </p:nvCxnSpPr>
        <p:spPr bwMode="auto">
          <a:xfrm flipH="1">
            <a:off x="5364163" y="2794000"/>
            <a:ext cx="2171700" cy="0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2783" name="AutoShape 1038"/>
          <p:cNvCxnSpPr>
            <a:cxnSpLocks noChangeShapeType="1"/>
            <a:stCxn id="32790" idx="0"/>
            <a:endCxn id="32784" idx="4"/>
          </p:cNvCxnSpPr>
          <p:nvPr/>
        </p:nvCxnSpPr>
        <p:spPr bwMode="auto">
          <a:xfrm flipV="1">
            <a:off x="9018588" y="1631951"/>
            <a:ext cx="0" cy="2246313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2784" name="Oval 1039"/>
          <p:cNvSpPr>
            <a:spLocks noChangeAspect="1" noChangeArrowheads="1"/>
          </p:cNvSpPr>
          <p:nvPr/>
        </p:nvSpPr>
        <p:spPr bwMode="auto">
          <a:xfrm>
            <a:off x="8893176" y="13716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32785" name="AutoShape 1040"/>
          <p:cNvCxnSpPr>
            <a:cxnSpLocks noChangeShapeType="1"/>
            <a:stCxn id="32779" idx="6"/>
            <a:endCxn id="32784" idx="2"/>
          </p:cNvCxnSpPr>
          <p:nvPr/>
        </p:nvCxnSpPr>
        <p:spPr bwMode="auto">
          <a:xfrm>
            <a:off x="6430964" y="1498600"/>
            <a:ext cx="245427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2786" name="AutoShape 1041"/>
          <p:cNvCxnSpPr>
            <a:cxnSpLocks noChangeShapeType="1"/>
            <a:stCxn id="32779" idx="5"/>
            <a:endCxn id="32780" idx="1"/>
          </p:cNvCxnSpPr>
          <p:nvPr/>
        </p:nvCxnSpPr>
        <p:spPr bwMode="auto">
          <a:xfrm>
            <a:off x="6386513" y="1595439"/>
            <a:ext cx="1193800" cy="1101725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2787" name="Oval 1042"/>
          <p:cNvSpPr>
            <a:spLocks noChangeAspect="1" noChangeArrowheads="1"/>
          </p:cNvSpPr>
          <p:nvPr/>
        </p:nvSpPr>
        <p:spPr bwMode="auto">
          <a:xfrm>
            <a:off x="3813176" y="38862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32788" name="AutoShape 1043"/>
          <p:cNvCxnSpPr>
            <a:cxnSpLocks noChangeShapeType="1"/>
            <a:stCxn id="32787" idx="6"/>
            <a:endCxn id="32789" idx="2"/>
          </p:cNvCxnSpPr>
          <p:nvPr/>
        </p:nvCxnSpPr>
        <p:spPr bwMode="auto">
          <a:xfrm>
            <a:off x="4071939" y="4013200"/>
            <a:ext cx="209232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2789" name="Oval 1044"/>
          <p:cNvSpPr>
            <a:spLocks noChangeAspect="1" noChangeArrowheads="1"/>
          </p:cNvSpPr>
          <p:nvPr/>
        </p:nvSpPr>
        <p:spPr bwMode="auto">
          <a:xfrm>
            <a:off x="6172201" y="38862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2790" name="Oval 1045"/>
          <p:cNvSpPr>
            <a:spLocks noChangeAspect="1" noChangeArrowheads="1"/>
          </p:cNvSpPr>
          <p:nvPr/>
        </p:nvSpPr>
        <p:spPr bwMode="auto">
          <a:xfrm>
            <a:off x="8893176" y="3886201"/>
            <a:ext cx="250825" cy="252413"/>
          </a:xfrm>
          <a:prstGeom prst="ellipse">
            <a:avLst/>
          </a:prstGeom>
          <a:solidFill>
            <a:schemeClr val="accent1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9</a:t>
            </a:r>
          </a:p>
        </p:txBody>
      </p:sp>
      <p:cxnSp>
        <p:nvCxnSpPr>
          <p:cNvPr id="32791" name="AutoShape 1046"/>
          <p:cNvCxnSpPr>
            <a:cxnSpLocks noChangeShapeType="1"/>
            <a:stCxn id="32789" idx="6"/>
            <a:endCxn id="32790" idx="2"/>
          </p:cNvCxnSpPr>
          <p:nvPr/>
        </p:nvCxnSpPr>
        <p:spPr bwMode="auto">
          <a:xfrm>
            <a:off x="6430964" y="4013200"/>
            <a:ext cx="245427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2792" name="AutoShape 1047"/>
          <p:cNvCxnSpPr>
            <a:cxnSpLocks noChangeShapeType="1"/>
            <a:stCxn id="32772" idx="5"/>
            <a:endCxn id="32787" idx="1"/>
          </p:cNvCxnSpPr>
          <p:nvPr/>
        </p:nvCxnSpPr>
        <p:spPr bwMode="auto">
          <a:xfrm>
            <a:off x="2957514" y="2890839"/>
            <a:ext cx="892175" cy="1023937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2793" name="AutoShape 1048"/>
          <p:cNvCxnSpPr>
            <a:cxnSpLocks noChangeShapeType="1"/>
            <a:stCxn id="32787" idx="7"/>
            <a:endCxn id="32774" idx="3"/>
          </p:cNvCxnSpPr>
          <p:nvPr/>
        </p:nvCxnSpPr>
        <p:spPr bwMode="auto">
          <a:xfrm flipV="1">
            <a:off x="4027489" y="2890839"/>
            <a:ext cx="1114425" cy="1023937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2794" name="AutoShape 1049"/>
          <p:cNvCxnSpPr>
            <a:cxnSpLocks noChangeShapeType="1"/>
            <a:stCxn id="32774" idx="5"/>
            <a:endCxn id="32789" idx="1"/>
          </p:cNvCxnSpPr>
          <p:nvPr/>
        </p:nvCxnSpPr>
        <p:spPr bwMode="auto">
          <a:xfrm>
            <a:off x="5319713" y="2890839"/>
            <a:ext cx="889000" cy="1023937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2795" name="AutoShape 1050"/>
          <p:cNvCxnSpPr>
            <a:cxnSpLocks noChangeShapeType="1"/>
            <a:stCxn id="32790" idx="1"/>
            <a:endCxn id="32780" idx="5"/>
          </p:cNvCxnSpPr>
          <p:nvPr/>
        </p:nvCxnSpPr>
        <p:spPr bwMode="auto">
          <a:xfrm flipH="1" flipV="1">
            <a:off x="7758114" y="2890839"/>
            <a:ext cx="1171575" cy="1023937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2796" name="AutoShape 1051"/>
          <p:cNvCxnSpPr>
            <a:cxnSpLocks noChangeShapeType="1"/>
            <a:stCxn id="32789" idx="7"/>
            <a:endCxn id="32780" idx="3"/>
          </p:cNvCxnSpPr>
          <p:nvPr/>
        </p:nvCxnSpPr>
        <p:spPr bwMode="auto">
          <a:xfrm flipV="1">
            <a:off x="6386513" y="2890839"/>
            <a:ext cx="1193800" cy="1023937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2797" name="AutoShape 1052"/>
          <p:cNvCxnSpPr>
            <a:cxnSpLocks noChangeShapeType="1"/>
            <a:stCxn id="32779" idx="3"/>
            <a:endCxn id="32774" idx="7"/>
          </p:cNvCxnSpPr>
          <p:nvPr/>
        </p:nvCxnSpPr>
        <p:spPr bwMode="auto">
          <a:xfrm flipH="1">
            <a:off x="5319713" y="1595439"/>
            <a:ext cx="889000" cy="1101725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2798" name="Text Box 1053"/>
          <p:cNvSpPr txBox="1">
            <a:spLocks noChangeArrowheads="1"/>
          </p:cNvSpPr>
          <p:nvPr/>
        </p:nvSpPr>
        <p:spPr bwMode="auto">
          <a:xfrm>
            <a:off x="2362201" y="26670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0</a:t>
            </a:r>
          </a:p>
        </p:txBody>
      </p:sp>
      <p:sp>
        <p:nvSpPr>
          <p:cNvPr id="32799" name="Text Box 1054"/>
          <p:cNvSpPr txBox="1">
            <a:spLocks noChangeArrowheads="1"/>
          </p:cNvSpPr>
          <p:nvPr/>
        </p:nvSpPr>
        <p:spPr bwMode="auto">
          <a:xfrm>
            <a:off x="2971800" y="5105400"/>
            <a:ext cx="1905000" cy="381000"/>
          </a:xfrm>
          <a:prstGeom prst="rect">
            <a:avLst/>
          </a:prstGeom>
          <a:solidFill>
            <a:schemeClr val="tx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Undiscovered</a:t>
            </a:r>
          </a:p>
        </p:txBody>
      </p:sp>
      <p:sp>
        <p:nvSpPr>
          <p:cNvPr id="32800" name="Text Box 1055"/>
          <p:cNvSpPr txBox="1">
            <a:spLocks noChangeArrowheads="1"/>
          </p:cNvSpPr>
          <p:nvPr/>
        </p:nvSpPr>
        <p:spPr bwMode="auto">
          <a:xfrm>
            <a:off x="2971800" y="5486400"/>
            <a:ext cx="1905000" cy="381000"/>
          </a:xfrm>
          <a:prstGeom prst="rect">
            <a:avLst/>
          </a:prstGeom>
          <a:solidFill>
            <a:srgbClr val="003399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Discovered</a:t>
            </a:r>
          </a:p>
        </p:txBody>
      </p:sp>
      <p:sp>
        <p:nvSpPr>
          <p:cNvPr id="32801" name="Text Box 1056"/>
          <p:cNvSpPr txBox="1">
            <a:spLocks noChangeArrowheads="1"/>
          </p:cNvSpPr>
          <p:nvPr/>
        </p:nvSpPr>
        <p:spPr bwMode="auto">
          <a:xfrm>
            <a:off x="2971800" y="6248400"/>
            <a:ext cx="1905000" cy="381000"/>
          </a:xfrm>
          <a:prstGeom prst="rect">
            <a:avLst/>
          </a:prstGeom>
          <a:solidFill>
            <a:srgbClr val="006600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Finished</a:t>
            </a:r>
          </a:p>
        </p:txBody>
      </p:sp>
      <p:sp>
        <p:nvSpPr>
          <p:cNvPr id="32802" name="Text Box 1057"/>
          <p:cNvSpPr txBox="1">
            <a:spLocks noChangeArrowheads="1"/>
          </p:cNvSpPr>
          <p:nvPr/>
        </p:nvSpPr>
        <p:spPr bwMode="auto">
          <a:xfrm>
            <a:off x="5562600" y="5410200"/>
            <a:ext cx="4191000" cy="381000"/>
          </a:xfrm>
          <a:prstGeom prst="rect">
            <a:avLst/>
          </a:prstGeom>
          <a:solidFill>
            <a:schemeClr val="accent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/>
              <a:t> Queue: 9  </a:t>
            </a:r>
          </a:p>
        </p:txBody>
      </p:sp>
      <p:sp>
        <p:nvSpPr>
          <p:cNvPr id="32803" name="Text Box 1058"/>
          <p:cNvSpPr txBox="1">
            <a:spLocks noChangeArrowheads="1"/>
          </p:cNvSpPr>
          <p:nvPr/>
        </p:nvSpPr>
        <p:spPr bwMode="auto">
          <a:xfrm>
            <a:off x="2971800" y="5867400"/>
            <a:ext cx="1905000" cy="381000"/>
          </a:xfrm>
          <a:prstGeom prst="rect">
            <a:avLst/>
          </a:prstGeom>
          <a:solidFill>
            <a:schemeClr val="accent1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Top of queue</a:t>
            </a:r>
          </a:p>
        </p:txBody>
      </p:sp>
      <p:sp>
        <p:nvSpPr>
          <p:cNvPr id="32804" name="Text Box 1059"/>
          <p:cNvSpPr txBox="1">
            <a:spLocks noChangeArrowheads="1"/>
          </p:cNvSpPr>
          <p:nvPr/>
        </p:nvSpPr>
        <p:spPr bwMode="auto">
          <a:xfrm>
            <a:off x="3775076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32805" name="Text Box 1060"/>
          <p:cNvSpPr txBox="1">
            <a:spLocks noChangeArrowheads="1"/>
          </p:cNvSpPr>
          <p:nvPr/>
        </p:nvSpPr>
        <p:spPr bwMode="auto">
          <a:xfrm>
            <a:off x="3733801" y="42672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32806" name="Text Box 1061"/>
          <p:cNvSpPr txBox="1">
            <a:spLocks noChangeArrowheads="1"/>
          </p:cNvSpPr>
          <p:nvPr/>
        </p:nvSpPr>
        <p:spPr bwMode="auto">
          <a:xfrm>
            <a:off x="5070476" y="2971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32807" name="Text Box 1062"/>
          <p:cNvSpPr txBox="1">
            <a:spLocks noChangeArrowheads="1"/>
          </p:cNvSpPr>
          <p:nvPr/>
        </p:nvSpPr>
        <p:spPr bwMode="auto">
          <a:xfrm>
            <a:off x="6137276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2</a:t>
            </a:r>
          </a:p>
        </p:txBody>
      </p:sp>
      <p:sp>
        <p:nvSpPr>
          <p:cNvPr id="32808" name="Text Box 1063"/>
          <p:cNvSpPr txBox="1">
            <a:spLocks noChangeArrowheads="1"/>
          </p:cNvSpPr>
          <p:nvPr/>
        </p:nvSpPr>
        <p:spPr bwMode="auto">
          <a:xfrm>
            <a:off x="6137276" y="42672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2</a:t>
            </a:r>
          </a:p>
        </p:txBody>
      </p:sp>
      <p:sp>
        <p:nvSpPr>
          <p:cNvPr id="32809" name="Text Box 1064"/>
          <p:cNvSpPr txBox="1">
            <a:spLocks noChangeArrowheads="1"/>
          </p:cNvSpPr>
          <p:nvPr/>
        </p:nvSpPr>
        <p:spPr bwMode="auto">
          <a:xfrm>
            <a:off x="8839201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3</a:t>
            </a:r>
          </a:p>
        </p:txBody>
      </p:sp>
      <p:sp>
        <p:nvSpPr>
          <p:cNvPr id="32810" name="Text Box 1065"/>
          <p:cNvSpPr txBox="1">
            <a:spLocks noChangeArrowheads="1"/>
          </p:cNvSpPr>
          <p:nvPr/>
        </p:nvSpPr>
        <p:spPr bwMode="auto">
          <a:xfrm>
            <a:off x="7508876" y="2971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3</a:t>
            </a:r>
          </a:p>
        </p:txBody>
      </p:sp>
      <p:sp>
        <p:nvSpPr>
          <p:cNvPr id="32811" name="Text Box 1066"/>
          <p:cNvSpPr txBox="1">
            <a:spLocks noChangeArrowheads="1"/>
          </p:cNvSpPr>
          <p:nvPr/>
        </p:nvSpPr>
        <p:spPr bwMode="auto">
          <a:xfrm>
            <a:off x="8839201" y="41910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8185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2"/>
          <p:cNvSpPr>
            <a:spLocks noGrp="1" noChangeArrowheads="1"/>
          </p:cNvSpPr>
          <p:nvPr>
            <p:ph type="title"/>
          </p:nvPr>
        </p:nvSpPr>
        <p:spPr>
          <a:xfrm>
            <a:off x="1897553" y="158751"/>
            <a:ext cx="7543800" cy="853336"/>
          </a:xfrm>
        </p:spPr>
        <p:txBody>
          <a:bodyPr/>
          <a:lstStyle/>
          <a:p>
            <a:r>
              <a:rPr lang="en-US" dirty="0" smtClean="0"/>
              <a:t>Breadth First Search</a:t>
            </a:r>
          </a:p>
        </p:txBody>
      </p:sp>
      <p:sp>
        <p:nvSpPr>
          <p:cNvPr id="4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2D4CED-9BED-4E9C-8C64-0B870E3944D0}" type="slidenum">
              <a:rPr lang="en-US"/>
              <a:pPr>
                <a:defRPr/>
              </a:pPr>
              <a:t>41</a:t>
            </a:fld>
            <a:endParaRPr lang="en-US" sz="1400"/>
          </a:p>
        </p:txBody>
      </p:sp>
      <p:sp>
        <p:nvSpPr>
          <p:cNvPr id="33796" name="Oval 3"/>
          <p:cNvSpPr>
            <a:spLocks noChangeAspect="1" noChangeArrowheads="1"/>
          </p:cNvSpPr>
          <p:nvPr/>
        </p:nvSpPr>
        <p:spPr bwMode="auto">
          <a:xfrm>
            <a:off x="2743201" y="2668589"/>
            <a:ext cx="250825" cy="250825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33797" name="Oval 4"/>
          <p:cNvSpPr>
            <a:spLocks noChangeAspect="1" noChangeArrowheads="1"/>
          </p:cNvSpPr>
          <p:nvPr/>
        </p:nvSpPr>
        <p:spPr bwMode="auto">
          <a:xfrm>
            <a:off x="3813176" y="13716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3798" name="Oval 5"/>
          <p:cNvSpPr>
            <a:spLocks noChangeAspect="1" noChangeArrowheads="1"/>
          </p:cNvSpPr>
          <p:nvPr/>
        </p:nvSpPr>
        <p:spPr bwMode="auto">
          <a:xfrm>
            <a:off x="5105401" y="2668589"/>
            <a:ext cx="250825" cy="250825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33799" name="AutoShape 6"/>
          <p:cNvCxnSpPr>
            <a:cxnSpLocks noChangeShapeType="1"/>
            <a:stCxn id="33796" idx="7"/>
            <a:endCxn id="33797" idx="3"/>
          </p:cNvCxnSpPr>
          <p:nvPr/>
        </p:nvCxnSpPr>
        <p:spPr bwMode="auto">
          <a:xfrm flipV="1">
            <a:off x="2957514" y="1595439"/>
            <a:ext cx="892175" cy="1101725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3800" name="AutoShape 7"/>
          <p:cNvCxnSpPr>
            <a:cxnSpLocks noChangeShapeType="1"/>
            <a:stCxn id="33796" idx="6"/>
            <a:endCxn id="33798" idx="2"/>
          </p:cNvCxnSpPr>
          <p:nvPr/>
        </p:nvCxnSpPr>
        <p:spPr bwMode="auto">
          <a:xfrm>
            <a:off x="3001963" y="2794000"/>
            <a:ext cx="2095500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3801" name="AutoShape 8"/>
          <p:cNvCxnSpPr>
            <a:cxnSpLocks noChangeShapeType="1"/>
            <a:stCxn id="33797" idx="6"/>
            <a:endCxn id="33803" idx="2"/>
          </p:cNvCxnSpPr>
          <p:nvPr/>
        </p:nvCxnSpPr>
        <p:spPr bwMode="auto">
          <a:xfrm>
            <a:off x="4071939" y="1498600"/>
            <a:ext cx="209232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3802" name="AutoShape 9"/>
          <p:cNvCxnSpPr>
            <a:cxnSpLocks noChangeShapeType="1"/>
            <a:stCxn id="33797" idx="5"/>
            <a:endCxn id="33798" idx="1"/>
          </p:cNvCxnSpPr>
          <p:nvPr/>
        </p:nvCxnSpPr>
        <p:spPr bwMode="auto">
          <a:xfrm>
            <a:off x="4027489" y="1595439"/>
            <a:ext cx="1114425" cy="1101725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3803" name="Oval 10"/>
          <p:cNvSpPr>
            <a:spLocks noChangeAspect="1" noChangeArrowheads="1"/>
          </p:cNvSpPr>
          <p:nvPr/>
        </p:nvSpPr>
        <p:spPr bwMode="auto">
          <a:xfrm>
            <a:off x="6172201" y="13716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3804" name="Oval 11"/>
          <p:cNvSpPr>
            <a:spLocks noChangeAspect="1" noChangeArrowheads="1"/>
          </p:cNvSpPr>
          <p:nvPr/>
        </p:nvSpPr>
        <p:spPr bwMode="auto">
          <a:xfrm>
            <a:off x="7543801" y="2668589"/>
            <a:ext cx="250825" cy="250825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7</a:t>
            </a:r>
          </a:p>
        </p:txBody>
      </p:sp>
      <p:cxnSp>
        <p:nvCxnSpPr>
          <p:cNvPr id="33805" name="AutoShape 12"/>
          <p:cNvCxnSpPr>
            <a:cxnSpLocks noChangeShapeType="1"/>
            <a:stCxn id="33808" idx="3"/>
            <a:endCxn id="33804" idx="7"/>
          </p:cNvCxnSpPr>
          <p:nvPr/>
        </p:nvCxnSpPr>
        <p:spPr bwMode="auto">
          <a:xfrm flipH="1">
            <a:off x="7758114" y="1595439"/>
            <a:ext cx="1171575" cy="1101725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3806" name="AutoShape 13"/>
          <p:cNvCxnSpPr>
            <a:cxnSpLocks noChangeShapeType="1"/>
            <a:stCxn id="33804" idx="2"/>
            <a:endCxn id="33798" idx="6"/>
          </p:cNvCxnSpPr>
          <p:nvPr/>
        </p:nvCxnSpPr>
        <p:spPr bwMode="auto">
          <a:xfrm flipH="1">
            <a:off x="5364163" y="2794000"/>
            <a:ext cx="2171700" cy="0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3807" name="AutoShape 14"/>
          <p:cNvCxnSpPr>
            <a:cxnSpLocks noChangeShapeType="1"/>
            <a:stCxn id="33814" idx="0"/>
            <a:endCxn id="33808" idx="4"/>
          </p:cNvCxnSpPr>
          <p:nvPr/>
        </p:nvCxnSpPr>
        <p:spPr bwMode="auto">
          <a:xfrm flipV="1">
            <a:off x="9018588" y="1631951"/>
            <a:ext cx="0" cy="2246313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3808" name="Oval 15"/>
          <p:cNvSpPr>
            <a:spLocks noChangeAspect="1" noChangeArrowheads="1"/>
          </p:cNvSpPr>
          <p:nvPr/>
        </p:nvSpPr>
        <p:spPr bwMode="auto">
          <a:xfrm>
            <a:off x="8893176" y="13716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33809" name="AutoShape 16"/>
          <p:cNvCxnSpPr>
            <a:cxnSpLocks noChangeShapeType="1"/>
            <a:stCxn id="33803" idx="6"/>
            <a:endCxn id="33808" idx="2"/>
          </p:cNvCxnSpPr>
          <p:nvPr/>
        </p:nvCxnSpPr>
        <p:spPr bwMode="auto">
          <a:xfrm>
            <a:off x="6430964" y="1498600"/>
            <a:ext cx="245427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3810" name="AutoShape 17"/>
          <p:cNvCxnSpPr>
            <a:cxnSpLocks noChangeShapeType="1"/>
            <a:stCxn id="33803" idx="5"/>
            <a:endCxn id="33804" idx="1"/>
          </p:cNvCxnSpPr>
          <p:nvPr/>
        </p:nvCxnSpPr>
        <p:spPr bwMode="auto">
          <a:xfrm>
            <a:off x="6386513" y="1595439"/>
            <a:ext cx="1193800" cy="1101725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3811" name="Oval 18"/>
          <p:cNvSpPr>
            <a:spLocks noChangeAspect="1" noChangeArrowheads="1"/>
          </p:cNvSpPr>
          <p:nvPr/>
        </p:nvSpPr>
        <p:spPr bwMode="auto">
          <a:xfrm>
            <a:off x="3813176" y="38862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33812" name="AutoShape 19"/>
          <p:cNvCxnSpPr>
            <a:cxnSpLocks noChangeShapeType="1"/>
            <a:stCxn id="33811" idx="6"/>
            <a:endCxn id="33813" idx="2"/>
          </p:cNvCxnSpPr>
          <p:nvPr/>
        </p:nvCxnSpPr>
        <p:spPr bwMode="auto">
          <a:xfrm>
            <a:off x="4071939" y="4013200"/>
            <a:ext cx="209232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3813" name="Oval 20"/>
          <p:cNvSpPr>
            <a:spLocks noChangeAspect="1" noChangeArrowheads="1"/>
          </p:cNvSpPr>
          <p:nvPr/>
        </p:nvSpPr>
        <p:spPr bwMode="auto">
          <a:xfrm>
            <a:off x="6172201" y="38862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3814" name="Oval 21"/>
          <p:cNvSpPr>
            <a:spLocks noChangeAspect="1" noChangeArrowheads="1"/>
          </p:cNvSpPr>
          <p:nvPr/>
        </p:nvSpPr>
        <p:spPr bwMode="auto">
          <a:xfrm>
            <a:off x="8893176" y="38862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9</a:t>
            </a:r>
          </a:p>
        </p:txBody>
      </p:sp>
      <p:cxnSp>
        <p:nvCxnSpPr>
          <p:cNvPr id="33815" name="AutoShape 22"/>
          <p:cNvCxnSpPr>
            <a:cxnSpLocks noChangeShapeType="1"/>
            <a:stCxn id="33813" idx="6"/>
            <a:endCxn id="33814" idx="2"/>
          </p:cNvCxnSpPr>
          <p:nvPr/>
        </p:nvCxnSpPr>
        <p:spPr bwMode="auto">
          <a:xfrm>
            <a:off x="6430964" y="4013200"/>
            <a:ext cx="245427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3816" name="AutoShape 23"/>
          <p:cNvCxnSpPr>
            <a:cxnSpLocks noChangeShapeType="1"/>
            <a:stCxn id="33796" idx="5"/>
            <a:endCxn id="33811" idx="1"/>
          </p:cNvCxnSpPr>
          <p:nvPr/>
        </p:nvCxnSpPr>
        <p:spPr bwMode="auto">
          <a:xfrm>
            <a:off x="2957514" y="2890839"/>
            <a:ext cx="892175" cy="1023937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3817" name="AutoShape 24"/>
          <p:cNvCxnSpPr>
            <a:cxnSpLocks noChangeShapeType="1"/>
            <a:stCxn id="33811" idx="7"/>
            <a:endCxn id="33798" idx="3"/>
          </p:cNvCxnSpPr>
          <p:nvPr/>
        </p:nvCxnSpPr>
        <p:spPr bwMode="auto">
          <a:xfrm flipV="1">
            <a:off x="4027489" y="2890839"/>
            <a:ext cx="1114425" cy="1023937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3818" name="AutoShape 25"/>
          <p:cNvCxnSpPr>
            <a:cxnSpLocks noChangeShapeType="1"/>
            <a:stCxn id="33798" idx="5"/>
            <a:endCxn id="33813" idx="1"/>
          </p:cNvCxnSpPr>
          <p:nvPr/>
        </p:nvCxnSpPr>
        <p:spPr bwMode="auto">
          <a:xfrm>
            <a:off x="5319713" y="2890839"/>
            <a:ext cx="889000" cy="1023937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3819" name="AutoShape 26"/>
          <p:cNvCxnSpPr>
            <a:cxnSpLocks noChangeShapeType="1"/>
            <a:stCxn id="33814" idx="1"/>
            <a:endCxn id="33804" idx="5"/>
          </p:cNvCxnSpPr>
          <p:nvPr/>
        </p:nvCxnSpPr>
        <p:spPr bwMode="auto">
          <a:xfrm flipH="1" flipV="1">
            <a:off x="7758114" y="2890839"/>
            <a:ext cx="1171575" cy="1023937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3820" name="AutoShape 27"/>
          <p:cNvCxnSpPr>
            <a:cxnSpLocks noChangeShapeType="1"/>
            <a:stCxn id="33813" idx="7"/>
            <a:endCxn id="33804" idx="3"/>
          </p:cNvCxnSpPr>
          <p:nvPr/>
        </p:nvCxnSpPr>
        <p:spPr bwMode="auto">
          <a:xfrm flipV="1">
            <a:off x="6386513" y="2890839"/>
            <a:ext cx="1193800" cy="1023937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3821" name="AutoShape 28"/>
          <p:cNvCxnSpPr>
            <a:cxnSpLocks noChangeShapeType="1"/>
            <a:stCxn id="33803" idx="3"/>
            <a:endCxn id="33798" idx="7"/>
          </p:cNvCxnSpPr>
          <p:nvPr/>
        </p:nvCxnSpPr>
        <p:spPr bwMode="auto">
          <a:xfrm flipH="1">
            <a:off x="5319713" y="1595439"/>
            <a:ext cx="889000" cy="1101725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3822" name="Text Box 29"/>
          <p:cNvSpPr txBox="1">
            <a:spLocks noChangeArrowheads="1"/>
          </p:cNvSpPr>
          <p:nvPr/>
        </p:nvSpPr>
        <p:spPr bwMode="auto">
          <a:xfrm>
            <a:off x="2362201" y="26670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0</a:t>
            </a:r>
          </a:p>
        </p:txBody>
      </p:sp>
      <p:sp>
        <p:nvSpPr>
          <p:cNvPr id="33823" name="Text Box 30"/>
          <p:cNvSpPr txBox="1">
            <a:spLocks noChangeArrowheads="1"/>
          </p:cNvSpPr>
          <p:nvPr/>
        </p:nvSpPr>
        <p:spPr bwMode="auto">
          <a:xfrm>
            <a:off x="2971800" y="5105400"/>
            <a:ext cx="1905000" cy="381000"/>
          </a:xfrm>
          <a:prstGeom prst="rect">
            <a:avLst/>
          </a:prstGeom>
          <a:solidFill>
            <a:schemeClr val="tx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Undiscovered</a:t>
            </a:r>
          </a:p>
        </p:txBody>
      </p:sp>
      <p:sp>
        <p:nvSpPr>
          <p:cNvPr id="33824" name="Text Box 31"/>
          <p:cNvSpPr txBox="1">
            <a:spLocks noChangeArrowheads="1"/>
          </p:cNvSpPr>
          <p:nvPr/>
        </p:nvSpPr>
        <p:spPr bwMode="auto">
          <a:xfrm>
            <a:off x="2971800" y="5486400"/>
            <a:ext cx="1905000" cy="381000"/>
          </a:xfrm>
          <a:prstGeom prst="rect">
            <a:avLst/>
          </a:prstGeom>
          <a:solidFill>
            <a:srgbClr val="003399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Discovered</a:t>
            </a:r>
          </a:p>
        </p:txBody>
      </p:sp>
      <p:sp>
        <p:nvSpPr>
          <p:cNvPr id="33825" name="Text Box 32"/>
          <p:cNvSpPr txBox="1">
            <a:spLocks noChangeArrowheads="1"/>
          </p:cNvSpPr>
          <p:nvPr/>
        </p:nvSpPr>
        <p:spPr bwMode="auto">
          <a:xfrm>
            <a:off x="2971800" y="6248400"/>
            <a:ext cx="1905000" cy="381000"/>
          </a:xfrm>
          <a:prstGeom prst="rect">
            <a:avLst/>
          </a:prstGeom>
          <a:solidFill>
            <a:srgbClr val="006600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Finished</a:t>
            </a:r>
          </a:p>
        </p:txBody>
      </p:sp>
      <p:sp>
        <p:nvSpPr>
          <p:cNvPr id="33826" name="Text Box 33"/>
          <p:cNvSpPr txBox="1">
            <a:spLocks noChangeArrowheads="1"/>
          </p:cNvSpPr>
          <p:nvPr/>
        </p:nvSpPr>
        <p:spPr bwMode="auto">
          <a:xfrm>
            <a:off x="5562600" y="5410200"/>
            <a:ext cx="4191000" cy="381000"/>
          </a:xfrm>
          <a:prstGeom prst="rect">
            <a:avLst/>
          </a:prstGeom>
          <a:solidFill>
            <a:schemeClr val="accent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/>
              <a:t> Queue:   </a:t>
            </a:r>
          </a:p>
        </p:txBody>
      </p:sp>
      <p:sp>
        <p:nvSpPr>
          <p:cNvPr id="33827" name="Text Box 34"/>
          <p:cNvSpPr txBox="1">
            <a:spLocks noChangeArrowheads="1"/>
          </p:cNvSpPr>
          <p:nvPr/>
        </p:nvSpPr>
        <p:spPr bwMode="auto">
          <a:xfrm>
            <a:off x="2971800" y="5867400"/>
            <a:ext cx="1905000" cy="381000"/>
          </a:xfrm>
          <a:prstGeom prst="rect">
            <a:avLst/>
          </a:prstGeom>
          <a:solidFill>
            <a:schemeClr val="accent1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Top of queue</a:t>
            </a:r>
          </a:p>
        </p:txBody>
      </p:sp>
      <p:sp>
        <p:nvSpPr>
          <p:cNvPr id="33828" name="Text Box 35"/>
          <p:cNvSpPr txBox="1">
            <a:spLocks noChangeArrowheads="1"/>
          </p:cNvSpPr>
          <p:nvPr/>
        </p:nvSpPr>
        <p:spPr bwMode="auto">
          <a:xfrm>
            <a:off x="3775076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33829" name="Text Box 36"/>
          <p:cNvSpPr txBox="1">
            <a:spLocks noChangeArrowheads="1"/>
          </p:cNvSpPr>
          <p:nvPr/>
        </p:nvSpPr>
        <p:spPr bwMode="auto">
          <a:xfrm>
            <a:off x="3733801" y="42672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33830" name="Text Box 37"/>
          <p:cNvSpPr txBox="1">
            <a:spLocks noChangeArrowheads="1"/>
          </p:cNvSpPr>
          <p:nvPr/>
        </p:nvSpPr>
        <p:spPr bwMode="auto">
          <a:xfrm>
            <a:off x="5070476" y="2971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33831" name="Text Box 38"/>
          <p:cNvSpPr txBox="1">
            <a:spLocks noChangeArrowheads="1"/>
          </p:cNvSpPr>
          <p:nvPr/>
        </p:nvSpPr>
        <p:spPr bwMode="auto">
          <a:xfrm>
            <a:off x="6137276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2</a:t>
            </a:r>
          </a:p>
        </p:txBody>
      </p:sp>
      <p:sp>
        <p:nvSpPr>
          <p:cNvPr id="33832" name="Text Box 39"/>
          <p:cNvSpPr txBox="1">
            <a:spLocks noChangeArrowheads="1"/>
          </p:cNvSpPr>
          <p:nvPr/>
        </p:nvSpPr>
        <p:spPr bwMode="auto">
          <a:xfrm>
            <a:off x="6137276" y="42672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2</a:t>
            </a:r>
          </a:p>
        </p:txBody>
      </p:sp>
      <p:sp>
        <p:nvSpPr>
          <p:cNvPr id="33833" name="Text Box 40"/>
          <p:cNvSpPr txBox="1">
            <a:spLocks noChangeArrowheads="1"/>
          </p:cNvSpPr>
          <p:nvPr/>
        </p:nvSpPr>
        <p:spPr bwMode="auto">
          <a:xfrm>
            <a:off x="8839201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3</a:t>
            </a:r>
          </a:p>
        </p:txBody>
      </p:sp>
      <p:sp>
        <p:nvSpPr>
          <p:cNvPr id="33834" name="Text Box 41"/>
          <p:cNvSpPr txBox="1">
            <a:spLocks noChangeArrowheads="1"/>
          </p:cNvSpPr>
          <p:nvPr/>
        </p:nvSpPr>
        <p:spPr bwMode="auto">
          <a:xfrm>
            <a:off x="7508876" y="2971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3</a:t>
            </a:r>
          </a:p>
        </p:txBody>
      </p:sp>
      <p:sp>
        <p:nvSpPr>
          <p:cNvPr id="33835" name="Text Box 42"/>
          <p:cNvSpPr txBox="1">
            <a:spLocks noChangeArrowheads="1"/>
          </p:cNvSpPr>
          <p:nvPr/>
        </p:nvSpPr>
        <p:spPr bwMode="auto">
          <a:xfrm>
            <a:off x="8839201" y="41910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5094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"/>
          <p:cNvSpPr>
            <a:spLocks noGrp="1" noChangeArrowheads="1"/>
          </p:cNvSpPr>
          <p:nvPr>
            <p:ph type="title"/>
          </p:nvPr>
        </p:nvSpPr>
        <p:spPr>
          <a:xfrm>
            <a:off x="1897553" y="158751"/>
            <a:ext cx="7543800" cy="853336"/>
          </a:xfrm>
        </p:spPr>
        <p:txBody>
          <a:bodyPr/>
          <a:lstStyle/>
          <a:p>
            <a:r>
              <a:rPr lang="en-US" dirty="0" smtClean="0"/>
              <a:t>Breadth First Search</a:t>
            </a:r>
          </a:p>
        </p:txBody>
      </p:sp>
      <p:sp>
        <p:nvSpPr>
          <p:cNvPr id="31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73D2EA-A239-4607-86BD-F2ED166815D6}" type="slidenum">
              <a:rPr lang="en-US"/>
              <a:pPr>
                <a:defRPr/>
              </a:pPr>
              <a:t>42</a:t>
            </a:fld>
            <a:endParaRPr lang="en-US" sz="1400"/>
          </a:p>
        </p:txBody>
      </p:sp>
      <p:sp>
        <p:nvSpPr>
          <p:cNvPr id="34820" name="Oval 3"/>
          <p:cNvSpPr>
            <a:spLocks noChangeAspect="1" noChangeArrowheads="1"/>
          </p:cNvSpPr>
          <p:nvPr/>
        </p:nvSpPr>
        <p:spPr bwMode="auto">
          <a:xfrm>
            <a:off x="2743201" y="2668589"/>
            <a:ext cx="250825" cy="250825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34821" name="Oval 4"/>
          <p:cNvSpPr>
            <a:spLocks noChangeAspect="1" noChangeArrowheads="1"/>
          </p:cNvSpPr>
          <p:nvPr/>
        </p:nvSpPr>
        <p:spPr bwMode="auto">
          <a:xfrm>
            <a:off x="3813176" y="13716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4822" name="Oval 5"/>
          <p:cNvSpPr>
            <a:spLocks noChangeAspect="1" noChangeArrowheads="1"/>
          </p:cNvSpPr>
          <p:nvPr/>
        </p:nvSpPr>
        <p:spPr bwMode="auto">
          <a:xfrm>
            <a:off x="5105401" y="2668589"/>
            <a:ext cx="250825" cy="250825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34823" name="AutoShape 6"/>
          <p:cNvCxnSpPr>
            <a:cxnSpLocks noChangeShapeType="1"/>
            <a:stCxn id="34820" idx="7"/>
            <a:endCxn id="34821" idx="3"/>
          </p:cNvCxnSpPr>
          <p:nvPr/>
        </p:nvCxnSpPr>
        <p:spPr bwMode="auto">
          <a:xfrm flipV="1">
            <a:off x="2957514" y="1595439"/>
            <a:ext cx="892175" cy="1101725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4824" name="AutoShape 7"/>
          <p:cNvCxnSpPr>
            <a:cxnSpLocks noChangeShapeType="1"/>
            <a:stCxn id="34820" idx="6"/>
            <a:endCxn id="34822" idx="2"/>
          </p:cNvCxnSpPr>
          <p:nvPr/>
        </p:nvCxnSpPr>
        <p:spPr bwMode="auto">
          <a:xfrm>
            <a:off x="3001963" y="2794000"/>
            <a:ext cx="2095500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4825" name="AutoShape 8"/>
          <p:cNvCxnSpPr>
            <a:cxnSpLocks noChangeShapeType="1"/>
            <a:stCxn id="34821" idx="6"/>
            <a:endCxn id="34826" idx="2"/>
          </p:cNvCxnSpPr>
          <p:nvPr/>
        </p:nvCxnSpPr>
        <p:spPr bwMode="auto">
          <a:xfrm>
            <a:off x="4071939" y="1498600"/>
            <a:ext cx="209232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4826" name="Oval 10"/>
          <p:cNvSpPr>
            <a:spLocks noChangeAspect="1" noChangeArrowheads="1"/>
          </p:cNvSpPr>
          <p:nvPr/>
        </p:nvSpPr>
        <p:spPr bwMode="auto">
          <a:xfrm>
            <a:off x="6172201" y="13716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4827" name="Oval 11"/>
          <p:cNvSpPr>
            <a:spLocks noChangeAspect="1" noChangeArrowheads="1"/>
          </p:cNvSpPr>
          <p:nvPr/>
        </p:nvSpPr>
        <p:spPr bwMode="auto">
          <a:xfrm>
            <a:off x="7543801" y="2668589"/>
            <a:ext cx="250825" cy="250825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4828" name="Oval 15"/>
          <p:cNvSpPr>
            <a:spLocks noChangeAspect="1" noChangeArrowheads="1"/>
          </p:cNvSpPr>
          <p:nvPr/>
        </p:nvSpPr>
        <p:spPr bwMode="auto">
          <a:xfrm>
            <a:off x="8893176" y="13716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34829" name="AutoShape 16"/>
          <p:cNvCxnSpPr>
            <a:cxnSpLocks noChangeShapeType="1"/>
            <a:stCxn id="34826" idx="6"/>
            <a:endCxn id="34828" idx="2"/>
          </p:cNvCxnSpPr>
          <p:nvPr/>
        </p:nvCxnSpPr>
        <p:spPr bwMode="auto">
          <a:xfrm>
            <a:off x="6430964" y="1498600"/>
            <a:ext cx="245427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4830" name="Oval 18"/>
          <p:cNvSpPr>
            <a:spLocks noChangeAspect="1" noChangeArrowheads="1"/>
          </p:cNvSpPr>
          <p:nvPr/>
        </p:nvSpPr>
        <p:spPr bwMode="auto">
          <a:xfrm>
            <a:off x="3813176" y="38862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34831" name="AutoShape 19"/>
          <p:cNvCxnSpPr>
            <a:cxnSpLocks noChangeShapeType="1"/>
            <a:stCxn id="34830" idx="6"/>
            <a:endCxn id="34832" idx="2"/>
          </p:cNvCxnSpPr>
          <p:nvPr/>
        </p:nvCxnSpPr>
        <p:spPr bwMode="auto">
          <a:xfrm>
            <a:off x="4071939" y="4013200"/>
            <a:ext cx="209232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4832" name="Oval 20"/>
          <p:cNvSpPr>
            <a:spLocks noChangeAspect="1" noChangeArrowheads="1"/>
          </p:cNvSpPr>
          <p:nvPr/>
        </p:nvSpPr>
        <p:spPr bwMode="auto">
          <a:xfrm>
            <a:off x="6172201" y="38862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4833" name="Oval 21"/>
          <p:cNvSpPr>
            <a:spLocks noChangeAspect="1" noChangeArrowheads="1"/>
          </p:cNvSpPr>
          <p:nvPr/>
        </p:nvSpPr>
        <p:spPr bwMode="auto">
          <a:xfrm>
            <a:off x="8893176" y="3886201"/>
            <a:ext cx="250825" cy="252413"/>
          </a:xfrm>
          <a:prstGeom prst="ellipse">
            <a:avLst/>
          </a:prstGeom>
          <a:solidFill>
            <a:srgbClr val="0066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sz="1400">
                <a:solidFill>
                  <a:schemeClr val="bg1"/>
                </a:solidFill>
              </a:rPr>
              <a:t>9</a:t>
            </a:r>
          </a:p>
        </p:txBody>
      </p:sp>
      <p:cxnSp>
        <p:nvCxnSpPr>
          <p:cNvPr id="34834" name="AutoShape 22"/>
          <p:cNvCxnSpPr>
            <a:cxnSpLocks noChangeShapeType="1"/>
            <a:stCxn id="34832" idx="6"/>
            <a:endCxn id="34833" idx="2"/>
          </p:cNvCxnSpPr>
          <p:nvPr/>
        </p:nvCxnSpPr>
        <p:spPr bwMode="auto">
          <a:xfrm>
            <a:off x="6430964" y="4013200"/>
            <a:ext cx="2454275" cy="0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4835" name="AutoShape 23"/>
          <p:cNvCxnSpPr>
            <a:cxnSpLocks noChangeShapeType="1"/>
            <a:stCxn id="34820" idx="5"/>
            <a:endCxn id="34830" idx="1"/>
          </p:cNvCxnSpPr>
          <p:nvPr/>
        </p:nvCxnSpPr>
        <p:spPr bwMode="auto">
          <a:xfrm>
            <a:off x="2957514" y="2890839"/>
            <a:ext cx="892175" cy="1023937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4836" name="AutoShape 27"/>
          <p:cNvCxnSpPr>
            <a:cxnSpLocks noChangeShapeType="1"/>
            <a:stCxn id="34832" idx="7"/>
            <a:endCxn id="34827" idx="3"/>
          </p:cNvCxnSpPr>
          <p:nvPr/>
        </p:nvCxnSpPr>
        <p:spPr bwMode="auto">
          <a:xfrm flipV="1">
            <a:off x="6386513" y="2890839"/>
            <a:ext cx="1193800" cy="1023937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4837" name="Text Box 29"/>
          <p:cNvSpPr txBox="1">
            <a:spLocks noChangeArrowheads="1"/>
          </p:cNvSpPr>
          <p:nvPr/>
        </p:nvSpPr>
        <p:spPr bwMode="auto">
          <a:xfrm>
            <a:off x="2362201" y="26670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0</a:t>
            </a:r>
          </a:p>
        </p:txBody>
      </p:sp>
      <p:sp>
        <p:nvSpPr>
          <p:cNvPr id="34838" name="Text Box 30"/>
          <p:cNvSpPr txBox="1">
            <a:spLocks noChangeArrowheads="1"/>
          </p:cNvSpPr>
          <p:nvPr/>
        </p:nvSpPr>
        <p:spPr bwMode="auto">
          <a:xfrm>
            <a:off x="5105400" y="5029200"/>
            <a:ext cx="1905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7432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accent1"/>
                </a:solidFill>
              </a:rPr>
              <a:t>Level Graph</a:t>
            </a:r>
          </a:p>
        </p:txBody>
      </p:sp>
      <p:sp>
        <p:nvSpPr>
          <p:cNvPr id="34839" name="Text Box 35"/>
          <p:cNvSpPr txBox="1">
            <a:spLocks noChangeArrowheads="1"/>
          </p:cNvSpPr>
          <p:nvPr/>
        </p:nvSpPr>
        <p:spPr bwMode="auto">
          <a:xfrm>
            <a:off x="3775076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34840" name="Text Box 36"/>
          <p:cNvSpPr txBox="1">
            <a:spLocks noChangeArrowheads="1"/>
          </p:cNvSpPr>
          <p:nvPr/>
        </p:nvSpPr>
        <p:spPr bwMode="auto">
          <a:xfrm>
            <a:off x="3733801" y="42672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34841" name="Text Box 37"/>
          <p:cNvSpPr txBox="1">
            <a:spLocks noChangeArrowheads="1"/>
          </p:cNvSpPr>
          <p:nvPr/>
        </p:nvSpPr>
        <p:spPr bwMode="auto">
          <a:xfrm>
            <a:off x="5070476" y="2971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1</a:t>
            </a:r>
          </a:p>
        </p:txBody>
      </p:sp>
      <p:sp>
        <p:nvSpPr>
          <p:cNvPr id="34842" name="Text Box 38"/>
          <p:cNvSpPr txBox="1">
            <a:spLocks noChangeArrowheads="1"/>
          </p:cNvSpPr>
          <p:nvPr/>
        </p:nvSpPr>
        <p:spPr bwMode="auto">
          <a:xfrm>
            <a:off x="6137276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2</a:t>
            </a:r>
          </a:p>
        </p:txBody>
      </p:sp>
      <p:sp>
        <p:nvSpPr>
          <p:cNvPr id="34843" name="Text Box 39"/>
          <p:cNvSpPr txBox="1">
            <a:spLocks noChangeArrowheads="1"/>
          </p:cNvSpPr>
          <p:nvPr/>
        </p:nvSpPr>
        <p:spPr bwMode="auto">
          <a:xfrm>
            <a:off x="6137276" y="42672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2</a:t>
            </a:r>
          </a:p>
        </p:txBody>
      </p:sp>
      <p:sp>
        <p:nvSpPr>
          <p:cNvPr id="34844" name="Text Box 40"/>
          <p:cNvSpPr txBox="1">
            <a:spLocks noChangeArrowheads="1"/>
          </p:cNvSpPr>
          <p:nvPr/>
        </p:nvSpPr>
        <p:spPr bwMode="auto">
          <a:xfrm>
            <a:off x="8839201" y="1066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3</a:t>
            </a:r>
          </a:p>
        </p:txBody>
      </p:sp>
      <p:sp>
        <p:nvSpPr>
          <p:cNvPr id="34845" name="Text Box 41"/>
          <p:cNvSpPr txBox="1">
            <a:spLocks noChangeArrowheads="1"/>
          </p:cNvSpPr>
          <p:nvPr/>
        </p:nvSpPr>
        <p:spPr bwMode="auto">
          <a:xfrm>
            <a:off x="7508876" y="29718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3</a:t>
            </a:r>
          </a:p>
        </p:txBody>
      </p:sp>
      <p:sp>
        <p:nvSpPr>
          <p:cNvPr id="34846" name="Text Box 42"/>
          <p:cNvSpPr txBox="1">
            <a:spLocks noChangeArrowheads="1"/>
          </p:cNvSpPr>
          <p:nvPr/>
        </p:nvSpPr>
        <p:spPr bwMode="auto">
          <a:xfrm>
            <a:off x="8839201" y="4191001"/>
            <a:ext cx="3397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solidFill>
                  <a:srgbClr val="003399"/>
                </a:solidFill>
              </a:rPr>
              <a:t>3</a:t>
            </a:r>
          </a:p>
        </p:txBody>
      </p:sp>
      <p:cxnSp>
        <p:nvCxnSpPr>
          <p:cNvPr id="34847" name="AutoShape 43"/>
          <p:cNvCxnSpPr>
            <a:cxnSpLocks noChangeShapeType="1"/>
            <a:stCxn id="34822" idx="5"/>
            <a:endCxn id="34832" idx="1"/>
          </p:cNvCxnSpPr>
          <p:nvPr/>
        </p:nvCxnSpPr>
        <p:spPr bwMode="auto">
          <a:xfrm>
            <a:off x="5319713" y="2890839"/>
            <a:ext cx="889000" cy="1023937"/>
          </a:xfrm>
          <a:prstGeom prst="straightConnector1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47642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</a:t>
            </a:r>
          </a:p>
        </p:txBody>
      </p:sp>
      <p:sp>
        <p:nvSpPr>
          <p:cNvPr id="153605" name="Rectangle 5"/>
          <p:cNvSpPr>
            <a:spLocks noGrp="1" noChangeArrowheads="1"/>
          </p:cNvSpPr>
          <p:nvPr>
            <p:ph idx="1"/>
          </p:nvPr>
        </p:nvSpPr>
        <p:spPr>
          <a:xfrm>
            <a:off x="1097279" y="1922224"/>
            <a:ext cx="10175771" cy="1567218"/>
          </a:xfrm>
        </p:spPr>
        <p:txBody>
          <a:bodyPr>
            <a:noAutofit/>
          </a:bodyPr>
          <a:lstStyle/>
          <a:p>
            <a:pPr>
              <a:spcBef>
                <a:spcPct val="15000"/>
              </a:spcBef>
            </a:pPr>
            <a:r>
              <a:rPr lang="en-US" sz="2400" dirty="0" smtClean="0"/>
              <a:t>Can </a:t>
            </a:r>
            <a:r>
              <a:rPr lang="en-US" sz="2400" dirty="0"/>
              <a:t>be used to attempt to visit all nodes of a graph in a systematic manner</a:t>
            </a:r>
          </a:p>
          <a:p>
            <a:r>
              <a:rPr lang="en-US" sz="2400" dirty="0"/>
              <a:t>Works with directed and undirected graphs</a:t>
            </a:r>
          </a:p>
          <a:p>
            <a:r>
              <a:rPr lang="en-US" sz="2400" dirty="0"/>
              <a:t>Works with weighted and unweighted graphs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261586" y="3674306"/>
            <a:ext cx="7824787" cy="179844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buFont typeface="Monotype Sorts" charset="2"/>
              <a:buNone/>
            </a:pPr>
            <a:r>
              <a:rPr lang="en-US" sz="2800" u="sng" dirty="0"/>
              <a:t>depth-first-search</a:t>
            </a:r>
          </a:p>
          <a:p>
            <a:pPr lvl="1" fontAlgn="auto">
              <a:spcBef>
                <a:spcPct val="10000"/>
              </a:spcBef>
              <a:buFontTx/>
              <a:buNone/>
            </a:pPr>
            <a:r>
              <a:rPr lang="en-US" sz="2400" dirty="0"/>
              <a:t>mark vertex as visited</a:t>
            </a:r>
          </a:p>
          <a:p>
            <a:pPr lvl="1" fontAlgn="auto">
              <a:buFontTx/>
              <a:buNone/>
            </a:pPr>
            <a:r>
              <a:rPr lang="en-US" sz="2400" dirty="0"/>
              <a:t>for each adjacent vertex</a:t>
            </a:r>
          </a:p>
          <a:p>
            <a:pPr lvl="2" fontAlgn="auto">
              <a:buFont typeface="Monotype Sorts" charset="2"/>
              <a:buNone/>
            </a:pPr>
            <a:r>
              <a:rPr lang="en-US" sz="2400" dirty="0"/>
              <a:t>if unvisited</a:t>
            </a:r>
          </a:p>
          <a:p>
            <a:pPr lvl="3" fontAlgn="auto">
              <a:buFontTx/>
              <a:buNone/>
            </a:pPr>
            <a:r>
              <a:rPr lang="en-US" sz="2400" dirty="0"/>
              <a:t>do a depth-first search on adjacent vertex</a:t>
            </a:r>
          </a:p>
        </p:txBody>
      </p:sp>
    </p:spTree>
    <p:extLst>
      <p:ext uri="{BB962C8B-B14F-4D97-AF65-F5344CB8AC3E}">
        <p14:creationId xmlns:p14="http://schemas.microsoft.com/office/powerpoint/2010/main" val="67189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4" name="Line 34"/>
          <p:cNvSpPr>
            <a:spLocks noChangeShapeType="1"/>
          </p:cNvSpPr>
          <p:nvPr/>
        </p:nvSpPr>
        <p:spPr bwMode="auto">
          <a:xfrm flipH="1" flipV="1">
            <a:off x="3657600" y="2209800"/>
            <a:ext cx="1219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637" name="Line 37"/>
          <p:cNvSpPr>
            <a:spLocks noChangeShapeType="1"/>
          </p:cNvSpPr>
          <p:nvPr/>
        </p:nvSpPr>
        <p:spPr bwMode="auto">
          <a:xfrm flipH="1">
            <a:off x="4724400" y="3352800"/>
            <a:ext cx="228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621" name="Line 21"/>
          <p:cNvSpPr>
            <a:spLocks noChangeShapeType="1"/>
          </p:cNvSpPr>
          <p:nvPr/>
        </p:nvSpPr>
        <p:spPr bwMode="auto">
          <a:xfrm flipV="1">
            <a:off x="2438400" y="31242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622" name="Line 22"/>
          <p:cNvSpPr>
            <a:spLocks noChangeShapeType="1"/>
          </p:cNvSpPr>
          <p:nvPr/>
        </p:nvSpPr>
        <p:spPr bwMode="auto">
          <a:xfrm flipV="1">
            <a:off x="3352800" y="3276600"/>
            <a:ext cx="1447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639" name="Line 39"/>
          <p:cNvSpPr>
            <a:spLocks noChangeShapeType="1"/>
          </p:cNvSpPr>
          <p:nvPr/>
        </p:nvSpPr>
        <p:spPr bwMode="auto">
          <a:xfrm flipV="1">
            <a:off x="2286000" y="2743200"/>
            <a:ext cx="76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626" name="Line 26"/>
          <p:cNvSpPr>
            <a:spLocks noChangeShapeType="1"/>
          </p:cNvSpPr>
          <p:nvPr/>
        </p:nvSpPr>
        <p:spPr bwMode="auto">
          <a:xfrm>
            <a:off x="2514600" y="2590800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629" name="Line 29"/>
          <p:cNvSpPr>
            <a:spLocks noChangeShapeType="1"/>
          </p:cNvSpPr>
          <p:nvPr/>
        </p:nvSpPr>
        <p:spPr bwMode="auto">
          <a:xfrm flipH="1" flipV="1">
            <a:off x="4648200" y="2362200"/>
            <a:ext cx="292100" cy="50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602" name="Oval 2"/>
          <p:cNvSpPr>
            <a:spLocks noChangeArrowheads="1"/>
          </p:cNvSpPr>
          <p:nvPr/>
        </p:nvSpPr>
        <p:spPr bwMode="auto">
          <a:xfrm>
            <a:off x="2057400" y="2438400"/>
            <a:ext cx="533400" cy="5334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03" name="Oval 3"/>
          <p:cNvSpPr>
            <a:spLocks noChangeArrowheads="1"/>
          </p:cNvSpPr>
          <p:nvPr/>
        </p:nvSpPr>
        <p:spPr bwMode="auto">
          <a:xfrm>
            <a:off x="2209800" y="22860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A</a:t>
            </a:r>
          </a:p>
        </p:txBody>
      </p:sp>
      <p:sp>
        <p:nvSpPr>
          <p:cNvPr id="409604" name="Oval 4"/>
          <p:cNvSpPr>
            <a:spLocks noChangeArrowheads="1"/>
          </p:cNvSpPr>
          <p:nvPr/>
        </p:nvSpPr>
        <p:spPr bwMode="auto">
          <a:xfrm>
            <a:off x="2057400" y="32004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H</a:t>
            </a:r>
          </a:p>
        </p:txBody>
      </p:sp>
      <p:sp>
        <p:nvSpPr>
          <p:cNvPr id="409605" name="Oval 5"/>
          <p:cNvSpPr>
            <a:spLocks noChangeArrowheads="1"/>
          </p:cNvSpPr>
          <p:nvPr/>
        </p:nvSpPr>
        <p:spPr bwMode="auto">
          <a:xfrm>
            <a:off x="3429000" y="28194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B</a:t>
            </a:r>
          </a:p>
        </p:txBody>
      </p:sp>
      <p:sp>
        <p:nvSpPr>
          <p:cNvPr id="409606" name="Oval 6"/>
          <p:cNvSpPr>
            <a:spLocks noChangeArrowheads="1"/>
          </p:cNvSpPr>
          <p:nvPr/>
        </p:nvSpPr>
        <p:spPr bwMode="auto">
          <a:xfrm>
            <a:off x="3276600" y="18288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F</a:t>
            </a:r>
          </a:p>
        </p:txBody>
      </p:sp>
      <p:sp>
        <p:nvSpPr>
          <p:cNvPr id="409607" name="Oval 7"/>
          <p:cNvSpPr>
            <a:spLocks noChangeArrowheads="1"/>
          </p:cNvSpPr>
          <p:nvPr/>
        </p:nvSpPr>
        <p:spPr bwMode="auto">
          <a:xfrm>
            <a:off x="4343400" y="38100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E</a:t>
            </a:r>
          </a:p>
        </p:txBody>
      </p:sp>
      <p:sp>
        <p:nvSpPr>
          <p:cNvPr id="409608" name="Oval 8"/>
          <p:cNvSpPr>
            <a:spLocks noChangeArrowheads="1"/>
          </p:cNvSpPr>
          <p:nvPr/>
        </p:nvSpPr>
        <p:spPr bwMode="auto">
          <a:xfrm>
            <a:off x="4800600" y="28956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D</a:t>
            </a:r>
          </a:p>
        </p:txBody>
      </p:sp>
      <p:sp>
        <p:nvSpPr>
          <p:cNvPr id="409609" name="Oval 9"/>
          <p:cNvSpPr>
            <a:spLocks noChangeArrowheads="1"/>
          </p:cNvSpPr>
          <p:nvPr/>
        </p:nvSpPr>
        <p:spPr bwMode="auto">
          <a:xfrm>
            <a:off x="4267200" y="19050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C</a:t>
            </a:r>
          </a:p>
        </p:txBody>
      </p:sp>
      <p:sp>
        <p:nvSpPr>
          <p:cNvPr id="409610" name="Oval 10"/>
          <p:cNvSpPr>
            <a:spLocks noChangeArrowheads="1"/>
          </p:cNvSpPr>
          <p:nvPr/>
        </p:nvSpPr>
        <p:spPr bwMode="auto">
          <a:xfrm>
            <a:off x="3048000" y="38100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G</a:t>
            </a:r>
          </a:p>
        </p:txBody>
      </p:sp>
      <p:sp>
        <p:nvSpPr>
          <p:cNvPr id="409611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Walk-Through</a:t>
            </a:r>
          </a:p>
        </p:txBody>
      </p:sp>
      <p:graphicFrame>
        <p:nvGraphicFramePr>
          <p:cNvPr id="409775" name="Group 175"/>
          <p:cNvGraphicFramePr>
            <a:graphicFrameLocks noGrp="1"/>
          </p:cNvGraphicFramePr>
          <p:nvPr>
            <p:ph type="tbl" idx="1"/>
          </p:nvPr>
        </p:nvGraphicFramePr>
        <p:xfrm>
          <a:off x="6400800" y="1981200"/>
          <a:ext cx="762000" cy="3169920"/>
        </p:xfrm>
        <a:graphic>
          <a:graphicData uri="http://schemas.openxmlformats.org/drawingml/2006/table">
            <a:tbl>
              <a:tblPr/>
              <a:tblGrid>
                <a:gridCol w="381000"/>
                <a:gridCol w="381000"/>
              </a:tblGrid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F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09635" name="Line 35"/>
          <p:cNvSpPr>
            <a:spLocks noChangeShapeType="1"/>
          </p:cNvSpPr>
          <p:nvPr/>
        </p:nvSpPr>
        <p:spPr bwMode="auto">
          <a:xfrm flipH="1">
            <a:off x="3505200" y="4114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636" name="Line 36"/>
          <p:cNvSpPr>
            <a:spLocks noChangeShapeType="1"/>
          </p:cNvSpPr>
          <p:nvPr/>
        </p:nvSpPr>
        <p:spPr bwMode="auto">
          <a:xfrm flipH="1" flipV="1">
            <a:off x="2438400" y="3581400"/>
            <a:ext cx="609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660" name="Text Box 60"/>
          <p:cNvSpPr txBox="1">
            <a:spLocks noChangeArrowheads="1"/>
          </p:cNvSpPr>
          <p:nvPr/>
        </p:nvSpPr>
        <p:spPr bwMode="auto">
          <a:xfrm>
            <a:off x="6138863" y="1524001"/>
            <a:ext cx="1676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Tx/>
              <a:buNone/>
            </a:pPr>
            <a:r>
              <a:rPr lang="en-US" sz="2000" dirty="0"/>
              <a:t>Visited Array</a:t>
            </a:r>
          </a:p>
        </p:txBody>
      </p:sp>
      <p:sp>
        <p:nvSpPr>
          <p:cNvPr id="409776" name="Line 176"/>
          <p:cNvSpPr>
            <a:spLocks noChangeShapeType="1"/>
          </p:cNvSpPr>
          <p:nvPr/>
        </p:nvSpPr>
        <p:spPr bwMode="auto">
          <a:xfrm flipV="1">
            <a:off x="3733800" y="20955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09780" name="Group 180"/>
          <p:cNvGrpSpPr>
            <a:grpSpLocks/>
          </p:cNvGrpSpPr>
          <p:nvPr/>
        </p:nvGrpSpPr>
        <p:grpSpPr bwMode="auto">
          <a:xfrm>
            <a:off x="8077200" y="1981200"/>
            <a:ext cx="685800" cy="3124200"/>
            <a:chOff x="4128" y="1248"/>
            <a:chExt cx="432" cy="1968"/>
          </a:xfrm>
        </p:grpSpPr>
        <p:sp>
          <p:nvSpPr>
            <p:cNvPr id="409777" name="Line 177"/>
            <p:cNvSpPr>
              <a:spLocks noChangeShapeType="1"/>
            </p:cNvSpPr>
            <p:nvPr/>
          </p:nvSpPr>
          <p:spPr bwMode="auto">
            <a:xfrm>
              <a:off x="4128" y="1248"/>
              <a:ext cx="0" cy="19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778" name="Line 178"/>
            <p:cNvSpPr>
              <a:spLocks noChangeShapeType="1"/>
            </p:cNvSpPr>
            <p:nvPr/>
          </p:nvSpPr>
          <p:spPr bwMode="auto">
            <a:xfrm>
              <a:off x="4560" y="1248"/>
              <a:ext cx="0" cy="19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779" name="Line 179"/>
            <p:cNvSpPr>
              <a:spLocks noChangeShapeType="1"/>
            </p:cNvSpPr>
            <p:nvPr/>
          </p:nvSpPr>
          <p:spPr bwMode="auto">
            <a:xfrm>
              <a:off x="4128" y="3216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9781" name="Text Box 181"/>
          <p:cNvSpPr txBox="1">
            <a:spLocks noChangeArrowheads="1"/>
          </p:cNvSpPr>
          <p:nvPr/>
        </p:nvSpPr>
        <p:spPr bwMode="auto">
          <a:xfrm>
            <a:off x="3048000" y="5486401"/>
            <a:ext cx="57912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b="1"/>
              <a:t>Task: Conduct a depth-first search of the graph starting with node D</a:t>
            </a:r>
          </a:p>
        </p:txBody>
      </p:sp>
      <p:sp>
        <p:nvSpPr>
          <p:cNvPr id="29" name="Text Box 60"/>
          <p:cNvSpPr txBox="1">
            <a:spLocks noChangeArrowheads="1"/>
          </p:cNvSpPr>
          <p:nvPr/>
        </p:nvSpPr>
        <p:spPr bwMode="auto">
          <a:xfrm>
            <a:off x="7942996" y="1508125"/>
            <a:ext cx="101526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buFontTx/>
              <a:buNone/>
            </a:pPr>
            <a:r>
              <a:rPr lang="en-US" sz="2000" dirty="0" smtClean="0"/>
              <a:t>Stack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494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Line 2"/>
          <p:cNvSpPr>
            <a:spLocks noChangeShapeType="1"/>
          </p:cNvSpPr>
          <p:nvPr/>
        </p:nvSpPr>
        <p:spPr bwMode="auto">
          <a:xfrm flipH="1" flipV="1">
            <a:off x="3657600" y="2209800"/>
            <a:ext cx="1219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5203" name="Line 3"/>
          <p:cNvSpPr>
            <a:spLocks noChangeShapeType="1"/>
          </p:cNvSpPr>
          <p:nvPr/>
        </p:nvSpPr>
        <p:spPr bwMode="auto">
          <a:xfrm flipH="1">
            <a:off x="4724400" y="3352800"/>
            <a:ext cx="228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5204" name="Line 4"/>
          <p:cNvSpPr>
            <a:spLocks noChangeShapeType="1"/>
          </p:cNvSpPr>
          <p:nvPr/>
        </p:nvSpPr>
        <p:spPr bwMode="auto">
          <a:xfrm flipV="1">
            <a:off x="2438400" y="31242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5205" name="Line 5"/>
          <p:cNvSpPr>
            <a:spLocks noChangeShapeType="1"/>
          </p:cNvSpPr>
          <p:nvPr/>
        </p:nvSpPr>
        <p:spPr bwMode="auto">
          <a:xfrm flipV="1">
            <a:off x="3352800" y="3276600"/>
            <a:ext cx="1447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5206" name="Line 6"/>
          <p:cNvSpPr>
            <a:spLocks noChangeShapeType="1"/>
          </p:cNvSpPr>
          <p:nvPr/>
        </p:nvSpPr>
        <p:spPr bwMode="auto">
          <a:xfrm flipV="1">
            <a:off x="2286000" y="2743200"/>
            <a:ext cx="76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5207" name="Line 7"/>
          <p:cNvSpPr>
            <a:spLocks noChangeShapeType="1"/>
          </p:cNvSpPr>
          <p:nvPr/>
        </p:nvSpPr>
        <p:spPr bwMode="auto">
          <a:xfrm>
            <a:off x="2514600" y="2590800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5208" name="Line 8"/>
          <p:cNvSpPr>
            <a:spLocks noChangeShapeType="1"/>
          </p:cNvSpPr>
          <p:nvPr/>
        </p:nvSpPr>
        <p:spPr bwMode="auto">
          <a:xfrm flipH="1" flipV="1">
            <a:off x="4648200" y="2362200"/>
            <a:ext cx="292100" cy="50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5209" name="Oval 9"/>
          <p:cNvSpPr>
            <a:spLocks noChangeArrowheads="1"/>
          </p:cNvSpPr>
          <p:nvPr/>
        </p:nvSpPr>
        <p:spPr bwMode="auto">
          <a:xfrm>
            <a:off x="2057400" y="2438400"/>
            <a:ext cx="533400" cy="5334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5210" name="Oval 10"/>
          <p:cNvSpPr>
            <a:spLocks noChangeArrowheads="1"/>
          </p:cNvSpPr>
          <p:nvPr/>
        </p:nvSpPr>
        <p:spPr bwMode="auto">
          <a:xfrm>
            <a:off x="2209800" y="22860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A</a:t>
            </a:r>
          </a:p>
        </p:txBody>
      </p:sp>
      <p:sp>
        <p:nvSpPr>
          <p:cNvPr id="435211" name="Oval 11"/>
          <p:cNvSpPr>
            <a:spLocks noChangeArrowheads="1"/>
          </p:cNvSpPr>
          <p:nvPr/>
        </p:nvSpPr>
        <p:spPr bwMode="auto">
          <a:xfrm>
            <a:off x="2057400" y="32004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H</a:t>
            </a:r>
          </a:p>
        </p:txBody>
      </p:sp>
      <p:sp>
        <p:nvSpPr>
          <p:cNvPr id="435212" name="Oval 12"/>
          <p:cNvSpPr>
            <a:spLocks noChangeArrowheads="1"/>
          </p:cNvSpPr>
          <p:nvPr/>
        </p:nvSpPr>
        <p:spPr bwMode="auto">
          <a:xfrm>
            <a:off x="3429000" y="28194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B</a:t>
            </a:r>
          </a:p>
        </p:txBody>
      </p:sp>
      <p:sp>
        <p:nvSpPr>
          <p:cNvPr id="435213" name="Oval 13"/>
          <p:cNvSpPr>
            <a:spLocks noChangeArrowheads="1"/>
          </p:cNvSpPr>
          <p:nvPr/>
        </p:nvSpPr>
        <p:spPr bwMode="auto">
          <a:xfrm>
            <a:off x="3276600" y="18288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F</a:t>
            </a:r>
          </a:p>
        </p:txBody>
      </p:sp>
      <p:sp>
        <p:nvSpPr>
          <p:cNvPr id="435214" name="Oval 14"/>
          <p:cNvSpPr>
            <a:spLocks noChangeArrowheads="1"/>
          </p:cNvSpPr>
          <p:nvPr/>
        </p:nvSpPr>
        <p:spPr bwMode="auto">
          <a:xfrm>
            <a:off x="4343400" y="38100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E</a:t>
            </a:r>
          </a:p>
        </p:txBody>
      </p:sp>
      <p:sp>
        <p:nvSpPr>
          <p:cNvPr id="435215" name="Oval 15"/>
          <p:cNvSpPr>
            <a:spLocks noChangeArrowheads="1"/>
          </p:cNvSpPr>
          <p:nvPr/>
        </p:nvSpPr>
        <p:spPr bwMode="auto">
          <a:xfrm>
            <a:off x="4800600" y="28956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D</a:t>
            </a:r>
          </a:p>
        </p:txBody>
      </p:sp>
      <p:sp>
        <p:nvSpPr>
          <p:cNvPr id="435216" name="Oval 16"/>
          <p:cNvSpPr>
            <a:spLocks noChangeArrowheads="1"/>
          </p:cNvSpPr>
          <p:nvPr/>
        </p:nvSpPr>
        <p:spPr bwMode="auto">
          <a:xfrm>
            <a:off x="4267200" y="19050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C</a:t>
            </a:r>
          </a:p>
        </p:txBody>
      </p:sp>
      <p:sp>
        <p:nvSpPr>
          <p:cNvPr id="435217" name="Oval 17"/>
          <p:cNvSpPr>
            <a:spLocks noChangeArrowheads="1"/>
          </p:cNvSpPr>
          <p:nvPr/>
        </p:nvSpPr>
        <p:spPr bwMode="auto">
          <a:xfrm>
            <a:off x="3048000" y="38100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G</a:t>
            </a:r>
          </a:p>
        </p:txBody>
      </p:sp>
      <p:sp>
        <p:nvSpPr>
          <p:cNvPr id="435218" name="Rectangle 18"/>
          <p:cNvSpPr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None/>
            </a:pPr>
            <a:r>
              <a:rPr lang="en-US"/>
              <a:t>Walk-Through</a:t>
            </a:r>
          </a:p>
        </p:txBody>
      </p:sp>
      <p:sp>
        <p:nvSpPr>
          <p:cNvPr id="435219" name="Line 19"/>
          <p:cNvSpPr>
            <a:spLocks noChangeShapeType="1"/>
          </p:cNvSpPr>
          <p:nvPr/>
        </p:nvSpPr>
        <p:spPr bwMode="auto">
          <a:xfrm flipH="1">
            <a:off x="3505200" y="4114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5220" name="Line 20"/>
          <p:cNvSpPr>
            <a:spLocks noChangeShapeType="1"/>
          </p:cNvSpPr>
          <p:nvPr/>
        </p:nvSpPr>
        <p:spPr bwMode="auto">
          <a:xfrm flipH="1" flipV="1">
            <a:off x="2438400" y="3581400"/>
            <a:ext cx="609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5222" name="Text Box 22"/>
          <p:cNvSpPr txBox="1">
            <a:spLocks noChangeArrowheads="1"/>
          </p:cNvSpPr>
          <p:nvPr/>
        </p:nvSpPr>
        <p:spPr bwMode="auto">
          <a:xfrm>
            <a:off x="6138863" y="1524001"/>
            <a:ext cx="1676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Tx/>
              <a:buNone/>
            </a:pPr>
            <a:r>
              <a:rPr lang="en-US" sz="2000"/>
              <a:t>Visited Array</a:t>
            </a:r>
          </a:p>
        </p:txBody>
      </p:sp>
      <p:graphicFrame>
        <p:nvGraphicFramePr>
          <p:cNvPr id="435223" name="Group 23"/>
          <p:cNvGraphicFramePr>
            <a:graphicFrameLocks noGrp="1"/>
          </p:cNvGraphicFramePr>
          <p:nvPr/>
        </p:nvGraphicFramePr>
        <p:xfrm>
          <a:off x="6400800" y="1981200"/>
          <a:ext cx="762000" cy="3169920"/>
        </p:xfrm>
        <a:graphic>
          <a:graphicData uri="http://schemas.openxmlformats.org/drawingml/2006/table">
            <a:tbl>
              <a:tblPr/>
              <a:tblGrid>
                <a:gridCol w="381000"/>
                <a:gridCol w="381000"/>
              </a:tblGrid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F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35252" name="Line 52"/>
          <p:cNvSpPr>
            <a:spLocks noChangeShapeType="1"/>
          </p:cNvSpPr>
          <p:nvPr/>
        </p:nvSpPr>
        <p:spPr bwMode="auto">
          <a:xfrm flipV="1">
            <a:off x="3733800" y="20955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35253" name="Group 53"/>
          <p:cNvGrpSpPr>
            <a:grpSpLocks/>
          </p:cNvGrpSpPr>
          <p:nvPr/>
        </p:nvGrpSpPr>
        <p:grpSpPr bwMode="auto">
          <a:xfrm>
            <a:off x="8077200" y="1981200"/>
            <a:ext cx="685800" cy="3124200"/>
            <a:chOff x="4128" y="1248"/>
            <a:chExt cx="432" cy="1968"/>
          </a:xfrm>
        </p:grpSpPr>
        <p:sp>
          <p:nvSpPr>
            <p:cNvPr id="435254" name="Line 54"/>
            <p:cNvSpPr>
              <a:spLocks noChangeShapeType="1"/>
            </p:cNvSpPr>
            <p:nvPr/>
          </p:nvSpPr>
          <p:spPr bwMode="auto">
            <a:xfrm>
              <a:off x="4128" y="1248"/>
              <a:ext cx="0" cy="19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5255" name="Line 55"/>
            <p:cNvSpPr>
              <a:spLocks noChangeShapeType="1"/>
            </p:cNvSpPr>
            <p:nvPr/>
          </p:nvSpPr>
          <p:spPr bwMode="auto">
            <a:xfrm>
              <a:off x="4560" y="1248"/>
              <a:ext cx="0" cy="19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5256" name="Line 56"/>
            <p:cNvSpPr>
              <a:spLocks noChangeShapeType="1"/>
            </p:cNvSpPr>
            <p:nvPr/>
          </p:nvSpPr>
          <p:spPr bwMode="auto">
            <a:xfrm>
              <a:off x="4128" y="3216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35257" name="Text Box 57"/>
          <p:cNvSpPr txBox="1">
            <a:spLocks noChangeArrowheads="1"/>
          </p:cNvSpPr>
          <p:nvPr/>
        </p:nvSpPr>
        <p:spPr bwMode="auto">
          <a:xfrm>
            <a:off x="6096000" y="5410200"/>
            <a:ext cx="441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b="1"/>
              <a:t>Visit D</a:t>
            </a:r>
          </a:p>
        </p:txBody>
      </p:sp>
      <p:sp>
        <p:nvSpPr>
          <p:cNvPr id="435258" name="Text Box 58"/>
          <p:cNvSpPr txBox="1">
            <a:spLocks noChangeArrowheads="1"/>
          </p:cNvSpPr>
          <p:nvPr/>
        </p:nvSpPr>
        <p:spPr bwMode="auto">
          <a:xfrm>
            <a:off x="8153400" y="1828800"/>
            <a:ext cx="533400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</p:txBody>
      </p:sp>
      <p:sp>
        <p:nvSpPr>
          <p:cNvPr id="435259" name="Text Box 59"/>
          <p:cNvSpPr txBox="1">
            <a:spLocks noChangeArrowheads="1"/>
          </p:cNvSpPr>
          <p:nvPr/>
        </p:nvSpPr>
        <p:spPr bwMode="auto">
          <a:xfrm>
            <a:off x="8077200" y="1981201"/>
            <a:ext cx="685800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000"/>
              <a:t>D</a:t>
            </a:r>
          </a:p>
        </p:txBody>
      </p:sp>
      <p:sp>
        <p:nvSpPr>
          <p:cNvPr id="435260" name="Text Box 60"/>
          <p:cNvSpPr txBox="1">
            <a:spLocks noChangeArrowheads="1"/>
          </p:cNvSpPr>
          <p:nvPr/>
        </p:nvSpPr>
        <p:spPr bwMode="auto">
          <a:xfrm>
            <a:off x="1905000" y="5029201"/>
            <a:ext cx="4114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/>
              <a:t>The order nodes are visited: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/>
              <a:t>   D </a:t>
            </a:r>
          </a:p>
        </p:txBody>
      </p:sp>
    </p:spTree>
    <p:extLst>
      <p:ext uri="{BB962C8B-B14F-4D97-AF65-F5344CB8AC3E}">
        <p14:creationId xmlns:p14="http://schemas.microsoft.com/office/powerpoint/2010/main" val="165879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Line 2"/>
          <p:cNvSpPr>
            <a:spLocks noChangeShapeType="1"/>
          </p:cNvSpPr>
          <p:nvPr/>
        </p:nvSpPr>
        <p:spPr bwMode="auto">
          <a:xfrm flipH="1" flipV="1">
            <a:off x="3657600" y="2209800"/>
            <a:ext cx="1219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6227" name="Line 3"/>
          <p:cNvSpPr>
            <a:spLocks noChangeShapeType="1"/>
          </p:cNvSpPr>
          <p:nvPr/>
        </p:nvSpPr>
        <p:spPr bwMode="auto">
          <a:xfrm flipH="1">
            <a:off x="4724400" y="3352800"/>
            <a:ext cx="228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6228" name="Line 4"/>
          <p:cNvSpPr>
            <a:spLocks noChangeShapeType="1"/>
          </p:cNvSpPr>
          <p:nvPr/>
        </p:nvSpPr>
        <p:spPr bwMode="auto">
          <a:xfrm flipV="1">
            <a:off x="2438400" y="31242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6229" name="Line 5"/>
          <p:cNvSpPr>
            <a:spLocks noChangeShapeType="1"/>
          </p:cNvSpPr>
          <p:nvPr/>
        </p:nvSpPr>
        <p:spPr bwMode="auto">
          <a:xfrm flipV="1">
            <a:off x="3352800" y="3276600"/>
            <a:ext cx="1447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6230" name="Line 6"/>
          <p:cNvSpPr>
            <a:spLocks noChangeShapeType="1"/>
          </p:cNvSpPr>
          <p:nvPr/>
        </p:nvSpPr>
        <p:spPr bwMode="auto">
          <a:xfrm flipV="1">
            <a:off x="2286000" y="2743200"/>
            <a:ext cx="76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6231" name="Line 7"/>
          <p:cNvSpPr>
            <a:spLocks noChangeShapeType="1"/>
          </p:cNvSpPr>
          <p:nvPr/>
        </p:nvSpPr>
        <p:spPr bwMode="auto">
          <a:xfrm>
            <a:off x="2514600" y="2590800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6232" name="Line 8"/>
          <p:cNvSpPr>
            <a:spLocks noChangeShapeType="1"/>
          </p:cNvSpPr>
          <p:nvPr/>
        </p:nvSpPr>
        <p:spPr bwMode="auto">
          <a:xfrm flipH="1" flipV="1">
            <a:off x="4648200" y="2362200"/>
            <a:ext cx="292100" cy="50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6233" name="Oval 9"/>
          <p:cNvSpPr>
            <a:spLocks noChangeArrowheads="1"/>
          </p:cNvSpPr>
          <p:nvPr/>
        </p:nvSpPr>
        <p:spPr bwMode="auto">
          <a:xfrm>
            <a:off x="2057400" y="2438400"/>
            <a:ext cx="533400" cy="5334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6234" name="Oval 10"/>
          <p:cNvSpPr>
            <a:spLocks noChangeArrowheads="1"/>
          </p:cNvSpPr>
          <p:nvPr/>
        </p:nvSpPr>
        <p:spPr bwMode="auto">
          <a:xfrm>
            <a:off x="2209800" y="22860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A</a:t>
            </a:r>
          </a:p>
        </p:txBody>
      </p:sp>
      <p:sp>
        <p:nvSpPr>
          <p:cNvPr id="436235" name="Oval 11"/>
          <p:cNvSpPr>
            <a:spLocks noChangeArrowheads="1"/>
          </p:cNvSpPr>
          <p:nvPr/>
        </p:nvSpPr>
        <p:spPr bwMode="auto">
          <a:xfrm>
            <a:off x="2057400" y="32004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H</a:t>
            </a:r>
          </a:p>
        </p:txBody>
      </p:sp>
      <p:sp>
        <p:nvSpPr>
          <p:cNvPr id="436236" name="Oval 12"/>
          <p:cNvSpPr>
            <a:spLocks noChangeArrowheads="1"/>
          </p:cNvSpPr>
          <p:nvPr/>
        </p:nvSpPr>
        <p:spPr bwMode="auto">
          <a:xfrm>
            <a:off x="3429000" y="28194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B</a:t>
            </a:r>
          </a:p>
        </p:txBody>
      </p:sp>
      <p:sp>
        <p:nvSpPr>
          <p:cNvPr id="436237" name="Oval 13"/>
          <p:cNvSpPr>
            <a:spLocks noChangeArrowheads="1"/>
          </p:cNvSpPr>
          <p:nvPr/>
        </p:nvSpPr>
        <p:spPr bwMode="auto">
          <a:xfrm>
            <a:off x="3276600" y="18288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F</a:t>
            </a:r>
          </a:p>
        </p:txBody>
      </p:sp>
      <p:sp>
        <p:nvSpPr>
          <p:cNvPr id="436238" name="Oval 14"/>
          <p:cNvSpPr>
            <a:spLocks noChangeArrowheads="1"/>
          </p:cNvSpPr>
          <p:nvPr/>
        </p:nvSpPr>
        <p:spPr bwMode="auto">
          <a:xfrm>
            <a:off x="4343400" y="38100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E</a:t>
            </a:r>
          </a:p>
        </p:txBody>
      </p:sp>
      <p:sp>
        <p:nvSpPr>
          <p:cNvPr id="436239" name="Oval 15"/>
          <p:cNvSpPr>
            <a:spLocks noChangeArrowheads="1"/>
          </p:cNvSpPr>
          <p:nvPr/>
        </p:nvSpPr>
        <p:spPr bwMode="auto">
          <a:xfrm>
            <a:off x="4800600" y="28956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D</a:t>
            </a:r>
          </a:p>
        </p:txBody>
      </p:sp>
      <p:sp>
        <p:nvSpPr>
          <p:cNvPr id="436240" name="Oval 16"/>
          <p:cNvSpPr>
            <a:spLocks noChangeArrowheads="1"/>
          </p:cNvSpPr>
          <p:nvPr/>
        </p:nvSpPr>
        <p:spPr bwMode="auto">
          <a:xfrm>
            <a:off x="4267200" y="19050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C</a:t>
            </a:r>
          </a:p>
        </p:txBody>
      </p:sp>
      <p:sp>
        <p:nvSpPr>
          <p:cNvPr id="436241" name="Oval 17"/>
          <p:cNvSpPr>
            <a:spLocks noChangeArrowheads="1"/>
          </p:cNvSpPr>
          <p:nvPr/>
        </p:nvSpPr>
        <p:spPr bwMode="auto">
          <a:xfrm>
            <a:off x="3048000" y="38100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G</a:t>
            </a:r>
          </a:p>
        </p:txBody>
      </p:sp>
      <p:sp>
        <p:nvSpPr>
          <p:cNvPr id="436242" name="Rectangle 18"/>
          <p:cNvSpPr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None/>
            </a:pPr>
            <a:r>
              <a:rPr lang="en-US"/>
              <a:t>Walk-Through</a:t>
            </a:r>
          </a:p>
        </p:txBody>
      </p:sp>
      <p:sp>
        <p:nvSpPr>
          <p:cNvPr id="436243" name="Line 19"/>
          <p:cNvSpPr>
            <a:spLocks noChangeShapeType="1"/>
          </p:cNvSpPr>
          <p:nvPr/>
        </p:nvSpPr>
        <p:spPr bwMode="auto">
          <a:xfrm flipH="1">
            <a:off x="3505200" y="4114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6244" name="Line 20"/>
          <p:cNvSpPr>
            <a:spLocks noChangeShapeType="1"/>
          </p:cNvSpPr>
          <p:nvPr/>
        </p:nvSpPr>
        <p:spPr bwMode="auto">
          <a:xfrm flipH="1" flipV="1">
            <a:off x="2438400" y="3581400"/>
            <a:ext cx="609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6246" name="Text Box 22"/>
          <p:cNvSpPr txBox="1">
            <a:spLocks noChangeArrowheads="1"/>
          </p:cNvSpPr>
          <p:nvPr/>
        </p:nvSpPr>
        <p:spPr bwMode="auto">
          <a:xfrm>
            <a:off x="6138863" y="1524001"/>
            <a:ext cx="1676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Tx/>
              <a:buNone/>
            </a:pPr>
            <a:r>
              <a:rPr lang="en-US" sz="2000"/>
              <a:t>Visited Array</a:t>
            </a:r>
          </a:p>
        </p:txBody>
      </p:sp>
      <p:graphicFrame>
        <p:nvGraphicFramePr>
          <p:cNvPr id="436247" name="Group 23"/>
          <p:cNvGraphicFramePr>
            <a:graphicFrameLocks noGrp="1"/>
          </p:cNvGraphicFramePr>
          <p:nvPr/>
        </p:nvGraphicFramePr>
        <p:xfrm>
          <a:off x="6400800" y="1981200"/>
          <a:ext cx="762000" cy="3169920"/>
        </p:xfrm>
        <a:graphic>
          <a:graphicData uri="http://schemas.openxmlformats.org/drawingml/2006/table">
            <a:tbl>
              <a:tblPr/>
              <a:tblGrid>
                <a:gridCol w="381000"/>
                <a:gridCol w="381000"/>
              </a:tblGrid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F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36276" name="Line 52"/>
          <p:cNvSpPr>
            <a:spLocks noChangeShapeType="1"/>
          </p:cNvSpPr>
          <p:nvPr/>
        </p:nvSpPr>
        <p:spPr bwMode="auto">
          <a:xfrm flipV="1">
            <a:off x="3733800" y="20955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36277" name="Group 53"/>
          <p:cNvGrpSpPr>
            <a:grpSpLocks/>
          </p:cNvGrpSpPr>
          <p:nvPr/>
        </p:nvGrpSpPr>
        <p:grpSpPr bwMode="auto">
          <a:xfrm>
            <a:off x="8077200" y="1981200"/>
            <a:ext cx="685800" cy="3124200"/>
            <a:chOff x="4128" y="1248"/>
            <a:chExt cx="432" cy="1968"/>
          </a:xfrm>
        </p:grpSpPr>
        <p:sp>
          <p:nvSpPr>
            <p:cNvPr id="436278" name="Line 54"/>
            <p:cNvSpPr>
              <a:spLocks noChangeShapeType="1"/>
            </p:cNvSpPr>
            <p:nvPr/>
          </p:nvSpPr>
          <p:spPr bwMode="auto">
            <a:xfrm>
              <a:off x="4128" y="1248"/>
              <a:ext cx="0" cy="19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6279" name="Line 55"/>
            <p:cNvSpPr>
              <a:spLocks noChangeShapeType="1"/>
            </p:cNvSpPr>
            <p:nvPr/>
          </p:nvSpPr>
          <p:spPr bwMode="auto">
            <a:xfrm>
              <a:off x="4560" y="1248"/>
              <a:ext cx="0" cy="19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6280" name="Line 56"/>
            <p:cNvSpPr>
              <a:spLocks noChangeShapeType="1"/>
            </p:cNvSpPr>
            <p:nvPr/>
          </p:nvSpPr>
          <p:spPr bwMode="auto">
            <a:xfrm>
              <a:off x="4128" y="3216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36281" name="Text Box 57"/>
          <p:cNvSpPr txBox="1">
            <a:spLocks noChangeArrowheads="1"/>
          </p:cNvSpPr>
          <p:nvPr/>
        </p:nvSpPr>
        <p:spPr bwMode="auto">
          <a:xfrm>
            <a:off x="6096000" y="5257800"/>
            <a:ext cx="44196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b="1"/>
              <a:t>Consider nodes adjacent to D, decide to visit C first (Rule: visit adjacent nodes in alphabetical order)</a:t>
            </a:r>
          </a:p>
        </p:txBody>
      </p:sp>
      <p:sp>
        <p:nvSpPr>
          <p:cNvPr id="436282" name="Text Box 58"/>
          <p:cNvSpPr txBox="1">
            <a:spLocks noChangeArrowheads="1"/>
          </p:cNvSpPr>
          <p:nvPr/>
        </p:nvSpPr>
        <p:spPr bwMode="auto">
          <a:xfrm>
            <a:off x="8153400" y="1828800"/>
            <a:ext cx="533400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</p:txBody>
      </p:sp>
      <p:sp>
        <p:nvSpPr>
          <p:cNvPr id="436283" name="Text Box 59"/>
          <p:cNvSpPr txBox="1">
            <a:spLocks noChangeArrowheads="1"/>
          </p:cNvSpPr>
          <p:nvPr/>
        </p:nvSpPr>
        <p:spPr bwMode="auto">
          <a:xfrm>
            <a:off x="8077200" y="1981201"/>
            <a:ext cx="685800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000"/>
              <a:t>D</a:t>
            </a:r>
          </a:p>
        </p:txBody>
      </p:sp>
      <p:sp>
        <p:nvSpPr>
          <p:cNvPr id="436341" name="Text Box 117"/>
          <p:cNvSpPr txBox="1">
            <a:spLocks noChangeArrowheads="1"/>
          </p:cNvSpPr>
          <p:nvPr/>
        </p:nvSpPr>
        <p:spPr bwMode="auto">
          <a:xfrm>
            <a:off x="1905000" y="5029201"/>
            <a:ext cx="4114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/>
              <a:t>The order nodes are visited: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/>
              <a:t>   D </a:t>
            </a:r>
          </a:p>
        </p:txBody>
      </p:sp>
    </p:spTree>
    <p:extLst>
      <p:ext uri="{BB962C8B-B14F-4D97-AF65-F5344CB8AC3E}">
        <p14:creationId xmlns:p14="http://schemas.microsoft.com/office/powerpoint/2010/main" val="303286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Line 2"/>
          <p:cNvSpPr>
            <a:spLocks noChangeShapeType="1"/>
          </p:cNvSpPr>
          <p:nvPr/>
        </p:nvSpPr>
        <p:spPr bwMode="auto">
          <a:xfrm flipH="1" flipV="1">
            <a:off x="3657600" y="2209800"/>
            <a:ext cx="1219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7251" name="Line 3"/>
          <p:cNvSpPr>
            <a:spLocks noChangeShapeType="1"/>
          </p:cNvSpPr>
          <p:nvPr/>
        </p:nvSpPr>
        <p:spPr bwMode="auto">
          <a:xfrm flipH="1">
            <a:off x="4724400" y="3352800"/>
            <a:ext cx="228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7252" name="Line 4"/>
          <p:cNvSpPr>
            <a:spLocks noChangeShapeType="1"/>
          </p:cNvSpPr>
          <p:nvPr/>
        </p:nvSpPr>
        <p:spPr bwMode="auto">
          <a:xfrm flipV="1">
            <a:off x="2438400" y="31242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7253" name="Line 5"/>
          <p:cNvSpPr>
            <a:spLocks noChangeShapeType="1"/>
          </p:cNvSpPr>
          <p:nvPr/>
        </p:nvSpPr>
        <p:spPr bwMode="auto">
          <a:xfrm flipV="1">
            <a:off x="3352800" y="3276600"/>
            <a:ext cx="1447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7254" name="Line 6"/>
          <p:cNvSpPr>
            <a:spLocks noChangeShapeType="1"/>
          </p:cNvSpPr>
          <p:nvPr/>
        </p:nvSpPr>
        <p:spPr bwMode="auto">
          <a:xfrm flipV="1">
            <a:off x="2286000" y="2743200"/>
            <a:ext cx="76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7255" name="Line 7"/>
          <p:cNvSpPr>
            <a:spLocks noChangeShapeType="1"/>
          </p:cNvSpPr>
          <p:nvPr/>
        </p:nvSpPr>
        <p:spPr bwMode="auto">
          <a:xfrm>
            <a:off x="2514600" y="2590800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7256" name="Line 8"/>
          <p:cNvSpPr>
            <a:spLocks noChangeShapeType="1"/>
          </p:cNvSpPr>
          <p:nvPr/>
        </p:nvSpPr>
        <p:spPr bwMode="auto">
          <a:xfrm flipH="1" flipV="1">
            <a:off x="4648200" y="2362200"/>
            <a:ext cx="292100" cy="50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7257" name="Oval 9"/>
          <p:cNvSpPr>
            <a:spLocks noChangeArrowheads="1"/>
          </p:cNvSpPr>
          <p:nvPr/>
        </p:nvSpPr>
        <p:spPr bwMode="auto">
          <a:xfrm>
            <a:off x="2057400" y="2438400"/>
            <a:ext cx="533400" cy="5334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7258" name="Oval 10"/>
          <p:cNvSpPr>
            <a:spLocks noChangeArrowheads="1"/>
          </p:cNvSpPr>
          <p:nvPr/>
        </p:nvSpPr>
        <p:spPr bwMode="auto">
          <a:xfrm>
            <a:off x="2209800" y="22860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A</a:t>
            </a:r>
          </a:p>
        </p:txBody>
      </p:sp>
      <p:sp>
        <p:nvSpPr>
          <p:cNvPr id="437259" name="Oval 11"/>
          <p:cNvSpPr>
            <a:spLocks noChangeArrowheads="1"/>
          </p:cNvSpPr>
          <p:nvPr/>
        </p:nvSpPr>
        <p:spPr bwMode="auto">
          <a:xfrm>
            <a:off x="2057400" y="32004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H</a:t>
            </a:r>
          </a:p>
        </p:txBody>
      </p:sp>
      <p:sp>
        <p:nvSpPr>
          <p:cNvPr id="437260" name="Oval 12"/>
          <p:cNvSpPr>
            <a:spLocks noChangeArrowheads="1"/>
          </p:cNvSpPr>
          <p:nvPr/>
        </p:nvSpPr>
        <p:spPr bwMode="auto">
          <a:xfrm>
            <a:off x="3429000" y="28194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B</a:t>
            </a:r>
          </a:p>
        </p:txBody>
      </p:sp>
      <p:sp>
        <p:nvSpPr>
          <p:cNvPr id="437261" name="Oval 13"/>
          <p:cNvSpPr>
            <a:spLocks noChangeArrowheads="1"/>
          </p:cNvSpPr>
          <p:nvPr/>
        </p:nvSpPr>
        <p:spPr bwMode="auto">
          <a:xfrm>
            <a:off x="3276600" y="18288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F</a:t>
            </a:r>
          </a:p>
        </p:txBody>
      </p:sp>
      <p:sp>
        <p:nvSpPr>
          <p:cNvPr id="437262" name="Oval 14"/>
          <p:cNvSpPr>
            <a:spLocks noChangeArrowheads="1"/>
          </p:cNvSpPr>
          <p:nvPr/>
        </p:nvSpPr>
        <p:spPr bwMode="auto">
          <a:xfrm>
            <a:off x="4343400" y="38100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E</a:t>
            </a:r>
          </a:p>
        </p:txBody>
      </p:sp>
      <p:sp>
        <p:nvSpPr>
          <p:cNvPr id="437263" name="Oval 15"/>
          <p:cNvSpPr>
            <a:spLocks noChangeArrowheads="1"/>
          </p:cNvSpPr>
          <p:nvPr/>
        </p:nvSpPr>
        <p:spPr bwMode="auto">
          <a:xfrm>
            <a:off x="4800600" y="28956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D</a:t>
            </a:r>
          </a:p>
        </p:txBody>
      </p:sp>
      <p:sp>
        <p:nvSpPr>
          <p:cNvPr id="437264" name="Oval 16"/>
          <p:cNvSpPr>
            <a:spLocks noChangeArrowheads="1"/>
          </p:cNvSpPr>
          <p:nvPr/>
        </p:nvSpPr>
        <p:spPr bwMode="auto">
          <a:xfrm>
            <a:off x="4267200" y="1905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C</a:t>
            </a:r>
          </a:p>
        </p:txBody>
      </p:sp>
      <p:sp>
        <p:nvSpPr>
          <p:cNvPr id="437265" name="Oval 17"/>
          <p:cNvSpPr>
            <a:spLocks noChangeArrowheads="1"/>
          </p:cNvSpPr>
          <p:nvPr/>
        </p:nvSpPr>
        <p:spPr bwMode="auto">
          <a:xfrm>
            <a:off x="3048000" y="38100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G</a:t>
            </a:r>
          </a:p>
        </p:txBody>
      </p:sp>
      <p:sp>
        <p:nvSpPr>
          <p:cNvPr id="437266" name="Rectangle 18"/>
          <p:cNvSpPr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None/>
            </a:pPr>
            <a:r>
              <a:rPr lang="en-US"/>
              <a:t>Walk-Through</a:t>
            </a:r>
          </a:p>
        </p:txBody>
      </p:sp>
      <p:sp>
        <p:nvSpPr>
          <p:cNvPr id="437267" name="Line 19"/>
          <p:cNvSpPr>
            <a:spLocks noChangeShapeType="1"/>
          </p:cNvSpPr>
          <p:nvPr/>
        </p:nvSpPr>
        <p:spPr bwMode="auto">
          <a:xfrm flipH="1">
            <a:off x="3505200" y="4114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7268" name="Line 20"/>
          <p:cNvSpPr>
            <a:spLocks noChangeShapeType="1"/>
          </p:cNvSpPr>
          <p:nvPr/>
        </p:nvSpPr>
        <p:spPr bwMode="auto">
          <a:xfrm flipH="1" flipV="1">
            <a:off x="2438400" y="3581400"/>
            <a:ext cx="609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7270" name="Text Box 22"/>
          <p:cNvSpPr txBox="1">
            <a:spLocks noChangeArrowheads="1"/>
          </p:cNvSpPr>
          <p:nvPr/>
        </p:nvSpPr>
        <p:spPr bwMode="auto">
          <a:xfrm>
            <a:off x="6138863" y="1524001"/>
            <a:ext cx="1676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Tx/>
              <a:buNone/>
            </a:pPr>
            <a:r>
              <a:rPr lang="en-US" sz="2000"/>
              <a:t>Visited Array</a:t>
            </a:r>
          </a:p>
        </p:txBody>
      </p:sp>
      <p:graphicFrame>
        <p:nvGraphicFramePr>
          <p:cNvPr id="437271" name="Group 23"/>
          <p:cNvGraphicFramePr>
            <a:graphicFrameLocks noGrp="1"/>
          </p:cNvGraphicFramePr>
          <p:nvPr/>
        </p:nvGraphicFramePr>
        <p:xfrm>
          <a:off x="6400800" y="1981200"/>
          <a:ext cx="762000" cy="3169920"/>
        </p:xfrm>
        <a:graphic>
          <a:graphicData uri="http://schemas.openxmlformats.org/drawingml/2006/table">
            <a:tbl>
              <a:tblPr/>
              <a:tblGrid>
                <a:gridCol w="381000"/>
                <a:gridCol w="381000"/>
              </a:tblGrid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F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37300" name="Line 52"/>
          <p:cNvSpPr>
            <a:spLocks noChangeShapeType="1"/>
          </p:cNvSpPr>
          <p:nvPr/>
        </p:nvSpPr>
        <p:spPr bwMode="auto">
          <a:xfrm flipV="1">
            <a:off x="3733800" y="20955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37301" name="Group 53"/>
          <p:cNvGrpSpPr>
            <a:grpSpLocks/>
          </p:cNvGrpSpPr>
          <p:nvPr/>
        </p:nvGrpSpPr>
        <p:grpSpPr bwMode="auto">
          <a:xfrm>
            <a:off x="8077200" y="1981200"/>
            <a:ext cx="685800" cy="3124200"/>
            <a:chOff x="4128" y="1248"/>
            <a:chExt cx="432" cy="1968"/>
          </a:xfrm>
        </p:grpSpPr>
        <p:sp>
          <p:nvSpPr>
            <p:cNvPr id="437302" name="Line 54"/>
            <p:cNvSpPr>
              <a:spLocks noChangeShapeType="1"/>
            </p:cNvSpPr>
            <p:nvPr/>
          </p:nvSpPr>
          <p:spPr bwMode="auto">
            <a:xfrm>
              <a:off x="4128" y="1248"/>
              <a:ext cx="0" cy="19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7303" name="Line 55"/>
            <p:cNvSpPr>
              <a:spLocks noChangeShapeType="1"/>
            </p:cNvSpPr>
            <p:nvPr/>
          </p:nvSpPr>
          <p:spPr bwMode="auto">
            <a:xfrm>
              <a:off x="4560" y="1248"/>
              <a:ext cx="0" cy="19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7304" name="Line 56"/>
            <p:cNvSpPr>
              <a:spLocks noChangeShapeType="1"/>
            </p:cNvSpPr>
            <p:nvPr/>
          </p:nvSpPr>
          <p:spPr bwMode="auto">
            <a:xfrm>
              <a:off x="4128" y="3216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37305" name="Text Box 57"/>
          <p:cNvSpPr txBox="1">
            <a:spLocks noChangeArrowheads="1"/>
          </p:cNvSpPr>
          <p:nvPr/>
        </p:nvSpPr>
        <p:spPr bwMode="auto">
          <a:xfrm>
            <a:off x="6172200" y="5257800"/>
            <a:ext cx="441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b="1"/>
              <a:t>Visit C</a:t>
            </a:r>
          </a:p>
        </p:txBody>
      </p:sp>
      <p:sp>
        <p:nvSpPr>
          <p:cNvPr id="437306" name="Text Box 58"/>
          <p:cNvSpPr txBox="1">
            <a:spLocks noChangeArrowheads="1"/>
          </p:cNvSpPr>
          <p:nvPr/>
        </p:nvSpPr>
        <p:spPr bwMode="auto">
          <a:xfrm>
            <a:off x="8153400" y="1828800"/>
            <a:ext cx="533400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</p:txBody>
      </p:sp>
      <p:sp>
        <p:nvSpPr>
          <p:cNvPr id="437307" name="Text Box 59"/>
          <p:cNvSpPr txBox="1">
            <a:spLocks noChangeArrowheads="1"/>
          </p:cNvSpPr>
          <p:nvPr/>
        </p:nvSpPr>
        <p:spPr bwMode="auto">
          <a:xfrm>
            <a:off x="8077200" y="1981201"/>
            <a:ext cx="685800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000"/>
              <a:t>C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000"/>
              <a:t>D</a:t>
            </a:r>
          </a:p>
        </p:txBody>
      </p:sp>
      <p:sp>
        <p:nvSpPr>
          <p:cNvPr id="437308" name="Text Box 60"/>
          <p:cNvSpPr txBox="1">
            <a:spLocks noChangeArrowheads="1"/>
          </p:cNvSpPr>
          <p:nvPr/>
        </p:nvSpPr>
        <p:spPr bwMode="auto">
          <a:xfrm>
            <a:off x="1905000" y="5029201"/>
            <a:ext cx="4114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/>
              <a:t>The order nodes are visited: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/>
              <a:t>   D, C </a:t>
            </a:r>
          </a:p>
        </p:txBody>
      </p:sp>
    </p:spTree>
    <p:extLst>
      <p:ext uri="{BB962C8B-B14F-4D97-AF65-F5344CB8AC3E}">
        <p14:creationId xmlns:p14="http://schemas.microsoft.com/office/powerpoint/2010/main" val="228871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Line 2"/>
          <p:cNvSpPr>
            <a:spLocks noChangeShapeType="1"/>
          </p:cNvSpPr>
          <p:nvPr/>
        </p:nvSpPr>
        <p:spPr bwMode="auto">
          <a:xfrm flipH="1" flipV="1">
            <a:off x="3657600" y="2209800"/>
            <a:ext cx="1219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4659" name="Line 3"/>
          <p:cNvSpPr>
            <a:spLocks noChangeShapeType="1"/>
          </p:cNvSpPr>
          <p:nvPr/>
        </p:nvSpPr>
        <p:spPr bwMode="auto">
          <a:xfrm flipH="1">
            <a:off x="4724400" y="3352800"/>
            <a:ext cx="228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4660" name="Line 4"/>
          <p:cNvSpPr>
            <a:spLocks noChangeShapeType="1"/>
          </p:cNvSpPr>
          <p:nvPr/>
        </p:nvSpPr>
        <p:spPr bwMode="auto">
          <a:xfrm flipV="1">
            <a:off x="2438400" y="31242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4661" name="Line 5"/>
          <p:cNvSpPr>
            <a:spLocks noChangeShapeType="1"/>
          </p:cNvSpPr>
          <p:nvPr/>
        </p:nvSpPr>
        <p:spPr bwMode="auto">
          <a:xfrm flipV="1">
            <a:off x="3352800" y="3276600"/>
            <a:ext cx="1447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4662" name="Line 6"/>
          <p:cNvSpPr>
            <a:spLocks noChangeShapeType="1"/>
          </p:cNvSpPr>
          <p:nvPr/>
        </p:nvSpPr>
        <p:spPr bwMode="auto">
          <a:xfrm flipV="1">
            <a:off x="2286000" y="2743200"/>
            <a:ext cx="76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4663" name="Line 7"/>
          <p:cNvSpPr>
            <a:spLocks noChangeShapeType="1"/>
          </p:cNvSpPr>
          <p:nvPr/>
        </p:nvSpPr>
        <p:spPr bwMode="auto">
          <a:xfrm>
            <a:off x="2514600" y="2590800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4664" name="Line 8"/>
          <p:cNvSpPr>
            <a:spLocks noChangeShapeType="1"/>
          </p:cNvSpPr>
          <p:nvPr/>
        </p:nvSpPr>
        <p:spPr bwMode="auto">
          <a:xfrm flipH="1" flipV="1">
            <a:off x="4648200" y="2362200"/>
            <a:ext cx="292100" cy="50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4665" name="Oval 9"/>
          <p:cNvSpPr>
            <a:spLocks noChangeArrowheads="1"/>
          </p:cNvSpPr>
          <p:nvPr/>
        </p:nvSpPr>
        <p:spPr bwMode="auto">
          <a:xfrm>
            <a:off x="2057400" y="2438400"/>
            <a:ext cx="533400" cy="5334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4666" name="Oval 10"/>
          <p:cNvSpPr>
            <a:spLocks noChangeArrowheads="1"/>
          </p:cNvSpPr>
          <p:nvPr/>
        </p:nvSpPr>
        <p:spPr bwMode="auto">
          <a:xfrm>
            <a:off x="2209800" y="22860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A</a:t>
            </a:r>
          </a:p>
        </p:txBody>
      </p:sp>
      <p:sp>
        <p:nvSpPr>
          <p:cNvPr id="454667" name="Oval 11"/>
          <p:cNvSpPr>
            <a:spLocks noChangeArrowheads="1"/>
          </p:cNvSpPr>
          <p:nvPr/>
        </p:nvSpPr>
        <p:spPr bwMode="auto">
          <a:xfrm>
            <a:off x="2057400" y="32004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H</a:t>
            </a:r>
          </a:p>
        </p:txBody>
      </p:sp>
      <p:sp>
        <p:nvSpPr>
          <p:cNvPr id="454668" name="Oval 12"/>
          <p:cNvSpPr>
            <a:spLocks noChangeArrowheads="1"/>
          </p:cNvSpPr>
          <p:nvPr/>
        </p:nvSpPr>
        <p:spPr bwMode="auto">
          <a:xfrm>
            <a:off x="3429000" y="28194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B</a:t>
            </a:r>
          </a:p>
        </p:txBody>
      </p:sp>
      <p:sp>
        <p:nvSpPr>
          <p:cNvPr id="454669" name="Oval 13"/>
          <p:cNvSpPr>
            <a:spLocks noChangeArrowheads="1"/>
          </p:cNvSpPr>
          <p:nvPr/>
        </p:nvSpPr>
        <p:spPr bwMode="auto">
          <a:xfrm>
            <a:off x="3276600" y="18288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F</a:t>
            </a:r>
          </a:p>
        </p:txBody>
      </p:sp>
      <p:sp>
        <p:nvSpPr>
          <p:cNvPr id="454670" name="Oval 14"/>
          <p:cNvSpPr>
            <a:spLocks noChangeArrowheads="1"/>
          </p:cNvSpPr>
          <p:nvPr/>
        </p:nvSpPr>
        <p:spPr bwMode="auto">
          <a:xfrm>
            <a:off x="4343400" y="38100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E</a:t>
            </a:r>
          </a:p>
        </p:txBody>
      </p:sp>
      <p:sp>
        <p:nvSpPr>
          <p:cNvPr id="454671" name="Oval 15"/>
          <p:cNvSpPr>
            <a:spLocks noChangeArrowheads="1"/>
          </p:cNvSpPr>
          <p:nvPr/>
        </p:nvSpPr>
        <p:spPr bwMode="auto">
          <a:xfrm>
            <a:off x="4800600" y="28956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D</a:t>
            </a:r>
          </a:p>
        </p:txBody>
      </p:sp>
      <p:sp>
        <p:nvSpPr>
          <p:cNvPr id="454672" name="Oval 16"/>
          <p:cNvSpPr>
            <a:spLocks noChangeArrowheads="1"/>
          </p:cNvSpPr>
          <p:nvPr/>
        </p:nvSpPr>
        <p:spPr bwMode="auto">
          <a:xfrm>
            <a:off x="4267200" y="1905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C</a:t>
            </a:r>
          </a:p>
        </p:txBody>
      </p:sp>
      <p:sp>
        <p:nvSpPr>
          <p:cNvPr id="454673" name="Oval 17"/>
          <p:cNvSpPr>
            <a:spLocks noChangeArrowheads="1"/>
          </p:cNvSpPr>
          <p:nvPr/>
        </p:nvSpPr>
        <p:spPr bwMode="auto">
          <a:xfrm>
            <a:off x="3048000" y="38100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G</a:t>
            </a:r>
          </a:p>
        </p:txBody>
      </p:sp>
      <p:sp>
        <p:nvSpPr>
          <p:cNvPr id="454674" name="Rectangle 18"/>
          <p:cNvSpPr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None/>
            </a:pPr>
            <a:r>
              <a:rPr lang="en-US"/>
              <a:t>Walk-Through</a:t>
            </a:r>
          </a:p>
        </p:txBody>
      </p:sp>
      <p:sp>
        <p:nvSpPr>
          <p:cNvPr id="454675" name="Line 19"/>
          <p:cNvSpPr>
            <a:spLocks noChangeShapeType="1"/>
          </p:cNvSpPr>
          <p:nvPr/>
        </p:nvSpPr>
        <p:spPr bwMode="auto">
          <a:xfrm flipH="1">
            <a:off x="3505200" y="4114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4676" name="Line 20"/>
          <p:cNvSpPr>
            <a:spLocks noChangeShapeType="1"/>
          </p:cNvSpPr>
          <p:nvPr/>
        </p:nvSpPr>
        <p:spPr bwMode="auto">
          <a:xfrm flipH="1" flipV="1">
            <a:off x="2438400" y="3581400"/>
            <a:ext cx="609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4678" name="Text Box 22"/>
          <p:cNvSpPr txBox="1">
            <a:spLocks noChangeArrowheads="1"/>
          </p:cNvSpPr>
          <p:nvPr/>
        </p:nvSpPr>
        <p:spPr bwMode="auto">
          <a:xfrm>
            <a:off x="6138863" y="1524001"/>
            <a:ext cx="1676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Tx/>
              <a:buNone/>
            </a:pPr>
            <a:r>
              <a:rPr lang="en-US" sz="2000"/>
              <a:t>Visited Array</a:t>
            </a:r>
          </a:p>
        </p:txBody>
      </p:sp>
      <p:graphicFrame>
        <p:nvGraphicFramePr>
          <p:cNvPr id="454679" name="Group 23"/>
          <p:cNvGraphicFramePr>
            <a:graphicFrameLocks noGrp="1"/>
          </p:cNvGraphicFramePr>
          <p:nvPr/>
        </p:nvGraphicFramePr>
        <p:xfrm>
          <a:off x="6400800" y="1981200"/>
          <a:ext cx="762000" cy="3169920"/>
        </p:xfrm>
        <a:graphic>
          <a:graphicData uri="http://schemas.openxmlformats.org/drawingml/2006/table">
            <a:tbl>
              <a:tblPr/>
              <a:tblGrid>
                <a:gridCol w="381000"/>
                <a:gridCol w="381000"/>
              </a:tblGrid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F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54708" name="Line 52"/>
          <p:cNvSpPr>
            <a:spLocks noChangeShapeType="1"/>
          </p:cNvSpPr>
          <p:nvPr/>
        </p:nvSpPr>
        <p:spPr bwMode="auto">
          <a:xfrm flipV="1">
            <a:off x="3733800" y="20955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54709" name="Group 53"/>
          <p:cNvGrpSpPr>
            <a:grpSpLocks/>
          </p:cNvGrpSpPr>
          <p:nvPr/>
        </p:nvGrpSpPr>
        <p:grpSpPr bwMode="auto">
          <a:xfrm>
            <a:off x="8077200" y="1981200"/>
            <a:ext cx="685800" cy="3124200"/>
            <a:chOff x="4128" y="1248"/>
            <a:chExt cx="432" cy="1968"/>
          </a:xfrm>
        </p:grpSpPr>
        <p:sp>
          <p:nvSpPr>
            <p:cNvPr id="454710" name="Line 54"/>
            <p:cNvSpPr>
              <a:spLocks noChangeShapeType="1"/>
            </p:cNvSpPr>
            <p:nvPr/>
          </p:nvSpPr>
          <p:spPr bwMode="auto">
            <a:xfrm>
              <a:off x="4128" y="1248"/>
              <a:ext cx="0" cy="19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4711" name="Line 55"/>
            <p:cNvSpPr>
              <a:spLocks noChangeShapeType="1"/>
            </p:cNvSpPr>
            <p:nvPr/>
          </p:nvSpPr>
          <p:spPr bwMode="auto">
            <a:xfrm>
              <a:off x="4560" y="1248"/>
              <a:ext cx="0" cy="19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4712" name="Line 56"/>
            <p:cNvSpPr>
              <a:spLocks noChangeShapeType="1"/>
            </p:cNvSpPr>
            <p:nvPr/>
          </p:nvSpPr>
          <p:spPr bwMode="auto">
            <a:xfrm>
              <a:off x="4128" y="3216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4713" name="Text Box 57"/>
          <p:cNvSpPr txBox="1">
            <a:spLocks noChangeArrowheads="1"/>
          </p:cNvSpPr>
          <p:nvPr/>
        </p:nvSpPr>
        <p:spPr bwMode="auto">
          <a:xfrm>
            <a:off x="6172200" y="5257800"/>
            <a:ext cx="44196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b="1"/>
              <a:t>No nodes adjacent to C; cannot continue </a:t>
            </a:r>
            <a:r>
              <a:rPr lang="en-US" b="1">
                <a:sym typeface="Wingdings" panose="05000000000000000000" pitchFamily="2" charset="2"/>
              </a:rPr>
              <a:t> </a:t>
            </a:r>
            <a:r>
              <a:rPr lang="en-US" b="1" i="1">
                <a:sym typeface="Wingdings" panose="05000000000000000000" pitchFamily="2" charset="2"/>
              </a:rPr>
              <a:t>backtrack</a:t>
            </a:r>
            <a:r>
              <a:rPr lang="en-US" b="1">
                <a:sym typeface="Wingdings" panose="05000000000000000000" pitchFamily="2" charset="2"/>
              </a:rPr>
              <a:t>, i.e., pop stack and restore previous state</a:t>
            </a:r>
            <a:endParaRPr lang="en-US" b="1"/>
          </a:p>
        </p:txBody>
      </p:sp>
      <p:sp>
        <p:nvSpPr>
          <p:cNvPr id="454714" name="Text Box 58"/>
          <p:cNvSpPr txBox="1">
            <a:spLocks noChangeArrowheads="1"/>
          </p:cNvSpPr>
          <p:nvPr/>
        </p:nvSpPr>
        <p:spPr bwMode="auto">
          <a:xfrm>
            <a:off x="8153400" y="1828800"/>
            <a:ext cx="533400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</p:txBody>
      </p:sp>
      <p:sp>
        <p:nvSpPr>
          <p:cNvPr id="454715" name="Text Box 59"/>
          <p:cNvSpPr txBox="1">
            <a:spLocks noChangeArrowheads="1"/>
          </p:cNvSpPr>
          <p:nvPr/>
        </p:nvSpPr>
        <p:spPr bwMode="auto">
          <a:xfrm>
            <a:off x="8077200" y="1981201"/>
            <a:ext cx="685800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000"/>
              <a:t>C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000"/>
              <a:t>D</a:t>
            </a:r>
          </a:p>
        </p:txBody>
      </p:sp>
      <p:sp>
        <p:nvSpPr>
          <p:cNvPr id="454716" name="Text Box 60"/>
          <p:cNvSpPr txBox="1">
            <a:spLocks noChangeArrowheads="1"/>
          </p:cNvSpPr>
          <p:nvPr/>
        </p:nvSpPr>
        <p:spPr bwMode="auto">
          <a:xfrm>
            <a:off x="1905000" y="5029201"/>
            <a:ext cx="4114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/>
              <a:t>The order nodes are visited: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/>
              <a:t>   D, C </a:t>
            </a:r>
          </a:p>
        </p:txBody>
      </p:sp>
    </p:spTree>
    <p:extLst>
      <p:ext uri="{BB962C8B-B14F-4D97-AF65-F5344CB8AC3E}">
        <p14:creationId xmlns:p14="http://schemas.microsoft.com/office/powerpoint/2010/main" val="277167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Line 2"/>
          <p:cNvSpPr>
            <a:spLocks noChangeShapeType="1"/>
          </p:cNvSpPr>
          <p:nvPr/>
        </p:nvSpPr>
        <p:spPr bwMode="auto">
          <a:xfrm flipH="1" flipV="1">
            <a:off x="3657600" y="2209800"/>
            <a:ext cx="1219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3635" name="Line 3"/>
          <p:cNvSpPr>
            <a:spLocks noChangeShapeType="1"/>
          </p:cNvSpPr>
          <p:nvPr/>
        </p:nvSpPr>
        <p:spPr bwMode="auto">
          <a:xfrm flipH="1">
            <a:off x="4724400" y="3352800"/>
            <a:ext cx="228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3636" name="Line 4"/>
          <p:cNvSpPr>
            <a:spLocks noChangeShapeType="1"/>
          </p:cNvSpPr>
          <p:nvPr/>
        </p:nvSpPr>
        <p:spPr bwMode="auto">
          <a:xfrm flipV="1">
            <a:off x="2438400" y="31242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3637" name="Line 5"/>
          <p:cNvSpPr>
            <a:spLocks noChangeShapeType="1"/>
          </p:cNvSpPr>
          <p:nvPr/>
        </p:nvSpPr>
        <p:spPr bwMode="auto">
          <a:xfrm flipV="1">
            <a:off x="3352800" y="3276600"/>
            <a:ext cx="1447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3638" name="Line 6"/>
          <p:cNvSpPr>
            <a:spLocks noChangeShapeType="1"/>
          </p:cNvSpPr>
          <p:nvPr/>
        </p:nvSpPr>
        <p:spPr bwMode="auto">
          <a:xfrm flipV="1">
            <a:off x="2286000" y="2743200"/>
            <a:ext cx="76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3639" name="Line 7"/>
          <p:cNvSpPr>
            <a:spLocks noChangeShapeType="1"/>
          </p:cNvSpPr>
          <p:nvPr/>
        </p:nvSpPr>
        <p:spPr bwMode="auto">
          <a:xfrm>
            <a:off x="2514600" y="2590800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3640" name="Line 8"/>
          <p:cNvSpPr>
            <a:spLocks noChangeShapeType="1"/>
          </p:cNvSpPr>
          <p:nvPr/>
        </p:nvSpPr>
        <p:spPr bwMode="auto">
          <a:xfrm flipH="1" flipV="1">
            <a:off x="4648200" y="2362200"/>
            <a:ext cx="292100" cy="50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3641" name="Oval 9"/>
          <p:cNvSpPr>
            <a:spLocks noChangeArrowheads="1"/>
          </p:cNvSpPr>
          <p:nvPr/>
        </p:nvSpPr>
        <p:spPr bwMode="auto">
          <a:xfrm>
            <a:off x="2057400" y="2438400"/>
            <a:ext cx="533400" cy="5334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3642" name="Oval 10"/>
          <p:cNvSpPr>
            <a:spLocks noChangeArrowheads="1"/>
          </p:cNvSpPr>
          <p:nvPr/>
        </p:nvSpPr>
        <p:spPr bwMode="auto">
          <a:xfrm>
            <a:off x="2209800" y="22860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A</a:t>
            </a:r>
          </a:p>
        </p:txBody>
      </p:sp>
      <p:sp>
        <p:nvSpPr>
          <p:cNvPr id="453643" name="Oval 11"/>
          <p:cNvSpPr>
            <a:spLocks noChangeArrowheads="1"/>
          </p:cNvSpPr>
          <p:nvPr/>
        </p:nvSpPr>
        <p:spPr bwMode="auto">
          <a:xfrm>
            <a:off x="2057400" y="32004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H</a:t>
            </a:r>
          </a:p>
        </p:txBody>
      </p:sp>
      <p:sp>
        <p:nvSpPr>
          <p:cNvPr id="453644" name="Oval 12"/>
          <p:cNvSpPr>
            <a:spLocks noChangeArrowheads="1"/>
          </p:cNvSpPr>
          <p:nvPr/>
        </p:nvSpPr>
        <p:spPr bwMode="auto">
          <a:xfrm>
            <a:off x="3429000" y="28194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B</a:t>
            </a:r>
          </a:p>
        </p:txBody>
      </p:sp>
      <p:sp>
        <p:nvSpPr>
          <p:cNvPr id="453645" name="Oval 13"/>
          <p:cNvSpPr>
            <a:spLocks noChangeArrowheads="1"/>
          </p:cNvSpPr>
          <p:nvPr/>
        </p:nvSpPr>
        <p:spPr bwMode="auto">
          <a:xfrm>
            <a:off x="3276600" y="18288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F</a:t>
            </a:r>
          </a:p>
        </p:txBody>
      </p:sp>
      <p:sp>
        <p:nvSpPr>
          <p:cNvPr id="453646" name="Oval 14"/>
          <p:cNvSpPr>
            <a:spLocks noChangeArrowheads="1"/>
          </p:cNvSpPr>
          <p:nvPr/>
        </p:nvSpPr>
        <p:spPr bwMode="auto">
          <a:xfrm>
            <a:off x="4343400" y="38100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E</a:t>
            </a:r>
          </a:p>
        </p:txBody>
      </p:sp>
      <p:sp>
        <p:nvSpPr>
          <p:cNvPr id="453647" name="Oval 15"/>
          <p:cNvSpPr>
            <a:spLocks noChangeArrowheads="1"/>
          </p:cNvSpPr>
          <p:nvPr/>
        </p:nvSpPr>
        <p:spPr bwMode="auto">
          <a:xfrm>
            <a:off x="4800600" y="28956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D</a:t>
            </a:r>
          </a:p>
        </p:txBody>
      </p:sp>
      <p:sp>
        <p:nvSpPr>
          <p:cNvPr id="453648" name="Oval 16"/>
          <p:cNvSpPr>
            <a:spLocks noChangeArrowheads="1"/>
          </p:cNvSpPr>
          <p:nvPr/>
        </p:nvSpPr>
        <p:spPr bwMode="auto">
          <a:xfrm>
            <a:off x="4267200" y="1905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C</a:t>
            </a:r>
          </a:p>
        </p:txBody>
      </p:sp>
      <p:sp>
        <p:nvSpPr>
          <p:cNvPr id="453649" name="Oval 17"/>
          <p:cNvSpPr>
            <a:spLocks noChangeArrowheads="1"/>
          </p:cNvSpPr>
          <p:nvPr/>
        </p:nvSpPr>
        <p:spPr bwMode="auto">
          <a:xfrm>
            <a:off x="3048000" y="38100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G</a:t>
            </a:r>
          </a:p>
        </p:txBody>
      </p:sp>
      <p:sp>
        <p:nvSpPr>
          <p:cNvPr id="453650" name="Rectangle 18"/>
          <p:cNvSpPr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None/>
            </a:pPr>
            <a:r>
              <a:rPr lang="en-US"/>
              <a:t>Walk-Through</a:t>
            </a:r>
          </a:p>
        </p:txBody>
      </p:sp>
      <p:sp>
        <p:nvSpPr>
          <p:cNvPr id="453651" name="Line 19"/>
          <p:cNvSpPr>
            <a:spLocks noChangeShapeType="1"/>
          </p:cNvSpPr>
          <p:nvPr/>
        </p:nvSpPr>
        <p:spPr bwMode="auto">
          <a:xfrm flipH="1">
            <a:off x="3505200" y="4114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3652" name="Line 20"/>
          <p:cNvSpPr>
            <a:spLocks noChangeShapeType="1"/>
          </p:cNvSpPr>
          <p:nvPr/>
        </p:nvSpPr>
        <p:spPr bwMode="auto">
          <a:xfrm flipH="1" flipV="1">
            <a:off x="2438400" y="3581400"/>
            <a:ext cx="609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3654" name="Text Box 22"/>
          <p:cNvSpPr txBox="1">
            <a:spLocks noChangeArrowheads="1"/>
          </p:cNvSpPr>
          <p:nvPr/>
        </p:nvSpPr>
        <p:spPr bwMode="auto">
          <a:xfrm>
            <a:off x="6138863" y="1524001"/>
            <a:ext cx="1676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Tx/>
              <a:buNone/>
            </a:pPr>
            <a:r>
              <a:rPr lang="en-US" sz="2000"/>
              <a:t>Visited Array</a:t>
            </a:r>
          </a:p>
        </p:txBody>
      </p:sp>
      <p:graphicFrame>
        <p:nvGraphicFramePr>
          <p:cNvPr id="453655" name="Group 23"/>
          <p:cNvGraphicFramePr>
            <a:graphicFrameLocks noGrp="1"/>
          </p:cNvGraphicFramePr>
          <p:nvPr/>
        </p:nvGraphicFramePr>
        <p:xfrm>
          <a:off x="6400800" y="1981200"/>
          <a:ext cx="762000" cy="3169920"/>
        </p:xfrm>
        <a:graphic>
          <a:graphicData uri="http://schemas.openxmlformats.org/drawingml/2006/table">
            <a:tbl>
              <a:tblPr/>
              <a:tblGrid>
                <a:gridCol w="381000"/>
                <a:gridCol w="381000"/>
              </a:tblGrid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F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53684" name="Line 52"/>
          <p:cNvSpPr>
            <a:spLocks noChangeShapeType="1"/>
          </p:cNvSpPr>
          <p:nvPr/>
        </p:nvSpPr>
        <p:spPr bwMode="auto">
          <a:xfrm flipV="1">
            <a:off x="3733800" y="20955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53685" name="Group 53"/>
          <p:cNvGrpSpPr>
            <a:grpSpLocks/>
          </p:cNvGrpSpPr>
          <p:nvPr/>
        </p:nvGrpSpPr>
        <p:grpSpPr bwMode="auto">
          <a:xfrm>
            <a:off x="8077200" y="1981200"/>
            <a:ext cx="685800" cy="3124200"/>
            <a:chOff x="4128" y="1248"/>
            <a:chExt cx="432" cy="1968"/>
          </a:xfrm>
        </p:grpSpPr>
        <p:sp>
          <p:nvSpPr>
            <p:cNvPr id="453686" name="Line 54"/>
            <p:cNvSpPr>
              <a:spLocks noChangeShapeType="1"/>
            </p:cNvSpPr>
            <p:nvPr/>
          </p:nvSpPr>
          <p:spPr bwMode="auto">
            <a:xfrm>
              <a:off x="4128" y="1248"/>
              <a:ext cx="0" cy="19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3687" name="Line 55"/>
            <p:cNvSpPr>
              <a:spLocks noChangeShapeType="1"/>
            </p:cNvSpPr>
            <p:nvPr/>
          </p:nvSpPr>
          <p:spPr bwMode="auto">
            <a:xfrm>
              <a:off x="4560" y="1248"/>
              <a:ext cx="0" cy="19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3688" name="Line 56"/>
            <p:cNvSpPr>
              <a:spLocks noChangeShapeType="1"/>
            </p:cNvSpPr>
            <p:nvPr/>
          </p:nvSpPr>
          <p:spPr bwMode="auto">
            <a:xfrm>
              <a:off x="4128" y="3216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3689" name="Text Box 57"/>
          <p:cNvSpPr txBox="1">
            <a:spLocks noChangeArrowheads="1"/>
          </p:cNvSpPr>
          <p:nvPr/>
        </p:nvSpPr>
        <p:spPr bwMode="auto">
          <a:xfrm>
            <a:off x="6172200" y="5257801"/>
            <a:ext cx="4419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b="1"/>
              <a:t>Back to D – C has been visited, decide to visit E next</a:t>
            </a:r>
          </a:p>
        </p:txBody>
      </p:sp>
      <p:sp>
        <p:nvSpPr>
          <p:cNvPr id="453690" name="Text Box 58"/>
          <p:cNvSpPr txBox="1">
            <a:spLocks noChangeArrowheads="1"/>
          </p:cNvSpPr>
          <p:nvPr/>
        </p:nvSpPr>
        <p:spPr bwMode="auto">
          <a:xfrm>
            <a:off x="8153400" y="1828800"/>
            <a:ext cx="533400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</p:txBody>
      </p:sp>
      <p:sp>
        <p:nvSpPr>
          <p:cNvPr id="453691" name="Text Box 59"/>
          <p:cNvSpPr txBox="1">
            <a:spLocks noChangeArrowheads="1"/>
          </p:cNvSpPr>
          <p:nvPr/>
        </p:nvSpPr>
        <p:spPr bwMode="auto">
          <a:xfrm>
            <a:off x="8077200" y="1981201"/>
            <a:ext cx="685800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000"/>
              <a:t>D</a:t>
            </a:r>
          </a:p>
        </p:txBody>
      </p:sp>
      <p:sp>
        <p:nvSpPr>
          <p:cNvPr id="453692" name="Text Box 60"/>
          <p:cNvSpPr txBox="1">
            <a:spLocks noChangeArrowheads="1"/>
          </p:cNvSpPr>
          <p:nvPr/>
        </p:nvSpPr>
        <p:spPr bwMode="auto">
          <a:xfrm>
            <a:off x="1905000" y="5029201"/>
            <a:ext cx="4114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/>
              <a:t>The order nodes are visited: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/>
              <a:t>   D, C </a:t>
            </a:r>
          </a:p>
        </p:txBody>
      </p:sp>
    </p:spTree>
    <p:extLst>
      <p:ext uri="{BB962C8B-B14F-4D97-AF65-F5344CB8AC3E}">
        <p14:creationId xmlns:p14="http://schemas.microsoft.com/office/powerpoint/2010/main" val="348963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Applications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1097280" y="1845734"/>
            <a:ext cx="10058400" cy="4418588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</a:t>
            </a:r>
            <a:r>
              <a:rPr lang="en-US" altLang="en-US" sz="2400" dirty="0" smtClean="0">
                <a:latin typeface="Arial" charset="0"/>
                <a:cs typeface="Arial" charset="0"/>
              </a:rPr>
              <a:t>The Internet is a collection of interconnected computer networks</a:t>
            </a:r>
          </a:p>
          <a:p>
            <a:pPr lvl="1"/>
            <a:r>
              <a:rPr lang="en-US" altLang="en-US" sz="2000" dirty="0" smtClean="0">
                <a:latin typeface="Arial" charset="0"/>
                <a:cs typeface="Arial" charset="0"/>
              </a:rPr>
              <a:t>Information is passed through </a:t>
            </a:r>
            <a:r>
              <a:rPr lang="en-US" altLang="en-US" sz="2000" i="1" dirty="0" smtClean="0">
                <a:latin typeface="Arial" charset="0"/>
                <a:cs typeface="Arial" charset="0"/>
              </a:rPr>
              <a:t>packets</a:t>
            </a:r>
          </a:p>
          <a:p>
            <a:pPr>
              <a:buFont typeface="Arial" charset="0"/>
              <a:buNone/>
            </a:pPr>
            <a:endParaRPr lang="en-US" altLang="en-US" sz="2400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z="2400" dirty="0" smtClean="0">
                <a:latin typeface="Arial" charset="0"/>
                <a:cs typeface="Arial" charset="0"/>
              </a:rPr>
              <a:t>	Packets are passed from the source, through routers, to their destination</a:t>
            </a:r>
          </a:p>
          <a:p>
            <a:pPr>
              <a:buFont typeface="Arial" charset="0"/>
              <a:buNone/>
            </a:pPr>
            <a:endParaRPr lang="en-US" altLang="en-US" sz="2400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z="2400" dirty="0" smtClean="0">
                <a:latin typeface="Arial" charset="0"/>
                <a:cs typeface="Arial" charset="0"/>
              </a:rPr>
              <a:t>	Routers are connected to either:</a:t>
            </a:r>
          </a:p>
          <a:p>
            <a:pPr lvl="1"/>
            <a:r>
              <a:rPr lang="en-US" altLang="en-US" sz="2000" dirty="0" smtClean="0">
                <a:latin typeface="Arial" charset="0"/>
                <a:cs typeface="Arial" charset="0"/>
              </a:rPr>
              <a:t>individual computers, or</a:t>
            </a:r>
          </a:p>
          <a:p>
            <a:pPr lvl="1"/>
            <a:r>
              <a:rPr lang="en-US" altLang="en-US" sz="2000" dirty="0" smtClean="0">
                <a:latin typeface="Arial" charset="0"/>
                <a:cs typeface="Arial" charset="0"/>
              </a:rPr>
              <a:t>other routers</a:t>
            </a:r>
          </a:p>
          <a:p>
            <a:pPr>
              <a:buFont typeface="Arial" charset="0"/>
              <a:buNone/>
            </a:pPr>
            <a:endParaRPr lang="en-US" altLang="en-US" sz="2400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z="2400" dirty="0" smtClean="0">
                <a:latin typeface="Arial" charset="0"/>
                <a:cs typeface="Arial" charset="0"/>
              </a:rPr>
              <a:t>	These may be represented as graphs</a:t>
            </a:r>
          </a:p>
        </p:txBody>
      </p:sp>
    </p:spTree>
    <p:extLst>
      <p:ext uri="{BB962C8B-B14F-4D97-AF65-F5344CB8AC3E}">
        <p14:creationId xmlns:p14="http://schemas.microsoft.com/office/powerpoint/2010/main" val="127828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10" name="Line 2"/>
          <p:cNvSpPr>
            <a:spLocks noChangeShapeType="1"/>
          </p:cNvSpPr>
          <p:nvPr/>
        </p:nvSpPr>
        <p:spPr bwMode="auto">
          <a:xfrm flipH="1" flipV="1">
            <a:off x="3657600" y="2209800"/>
            <a:ext cx="1219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2611" name="Line 3"/>
          <p:cNvSpPr>
            <a:spLocks noChangeShapeType="1"/>
          </p:cNvSpPr>
          <p:nvPr/>
        </p:nvSpPr>
        <p:spPr bwMode="auto">
          <a:xfrm flipH="1">
            <a:off x="4724400" y="3352800"/>
            <a:ext cx="228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2612" name="Line 4"/>
          <p:cNvSpPr>
            <a:spLocks noChangeShapeType="1"/>
          </p:cNvSpPr>
          <p:nvPr/>
        </p:nvSpPr>
        <p:spPr bwMode="auto">
          <a:xfrm flipV="1">
            <a:off x="2438400" y="31242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2613" name="Line 5"/>
          <p:cNvSpPr>
            <a:spLocks noChangeShapeType="1"/>
          </p:cNvSpPr>
          <p:nvPr/>
        </p:nvSpPr>
        <p:spPr bwMode="auto">
          <a:xfrm flipV="1">
            <a:off x="3352800" y="3276600"/>
            <a:ext cx="1447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2614" name="Line 6"/>
          <p:cNvSpPr>
            <a:spLocks noChangeShapeType="1"/>
          </p:cNvSpPr>
          <p:nvPr/>
        </p:nvSpPr>
        <p:spPr bwMode="auto">
          <a:xfrm flipV="1">
            <a:off x="2286000" y="2743200"/>
            <a:ext cx="76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2615" name="Line 7"/>
          <p:cNvSpPr>
            <a:spLocks noChangeShapeType="1"/>
          </p:cNvSpPr>
          <p:nvPr/>
        </p:nvSpPr>
        <p:spPr bwMode="auto">
          <a:xfrm>
            <a:off x="2514600" y="2590800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2616" name="Line 8"/>
          <p:cNvSpPr>
            <a:spLocks noChangeShapeType="1"/>
          </p:cNvSpPr>
          <p:nvPr/>
        </p:nvSpPr>
        <p:spPr bwMode="auto">
          <a:xfrm flipH="1" flipV="1">
            <a:off x="4648200" y="2362200"/>
            <a:ext cx="292100" cy="50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2617" name="Oval 9"/>
          <p:cNvSpPr>
            <a:spLocks noChangeArrowheads="1"/>
          </p:cNvSpPr>
          <p:nvPr/>
        </p:nvSpPr>
        <p:spPr bwMode="auto">
          <a:xfrm>
            <a:off x="2057400" y="2438400"/>
            <a:ext cx="533400" cy="5334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2618" name="Oval 10"/>
          <p:cNvSpPr>
            <a:spLocks noChangeArrowheads="1"/>
          </p:cNvSpPr>
          <p:nvPr/>
        </p:nvSpPr>
        <p:spPr bwMode="auto">
          <a:xfrm>
            <a:off x="2209800" y="22860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A</a:t>
            </a:r>
          </a:p>
        </p:txBody>
      </p:sp>
      <p:sp>
        <p:nvSpPr>
          <p:cNvPr id="452619" name="Oval 11"/>
          <p:cNvSpPr>
            <a:spLocks noChangeArrowheads="1"/>
          </p:cNvSpPr>
          <p:nvPr/>
        </p:nvSpPr>
        <p:spPr bwMode="auto">
          <a:xfrm>
            <a:off x="2057400" y="32004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H</a:t>
            </a:r>
          </a:p>
        </p:txBody>
      </p:sp>
      <p:sp>
        <p:nvSpPr>
          <p:cNvPr id="452620" name="Oval 12"/>
          <p:cNvSpPr>
            <a:spLocks noChangeArrowheads="1"/>
          </p:cNvSpPr>
          <p:nvPr/>
        </p:nvSpPr>
        <p:spPr bwMode="auto">
          <a:xfrm>
            <a:off x="3429000" y="28194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B</a:t>
            </a:r>
          </a:p>
        </p:txBody>
      </p:sp>
      <p:sp>
        <p:nvSpPr>
          <p:cNvPr id="452621" name="Oval 13"/>
          <p:cNvSpPr>
            <a:spLocks noChangeArrowheads="1"/>
          </p:cNvSpPr>
          <p:nvPr/>
        </p:nvSpPr>
        <p:spPr bwMode="auto">
          <a:xfrm>
            <a:off x="3276600" y="18288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F</a:t>
            </a:r>
          </a:p>
        </p:txBody>
      </p:sp>
      <p:sp>
        <p:nvSpPr>
          <p:cNvPr id="452622" name="Oval 14"/>
          <p:cNvSpPr>
            <a:spLocks noChangeArrowheads="1"/>
          </p:cNvSpPr>
          <p:nvPr/>
        </p:nvSpPr>
        <p:spPr bwMode="auto">
          <a:xfrm>
            <a:off x="4343400" y="3810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E</a:t>
            </a:r>
          </a:p>
        </p:txBody>
      </p:sp>
      <p:sp>
        <p:nvSpPr>
          <p:cNvPr id="452623" name="Oval 15"/>
          <p:cNvSpPr>
            <a:spLocks noChangeArrowheads="1"/>
          </p:cNvSpPr>
          <p:nvPr/>
        </p:nvSpPr>
        <p:spPr bwMode="auto">
          <a:xfrm>
            <a:off x="4800600" y="28956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D</a:t>
            </a:r>
          </a:p>
        </p:txBody>
      </p:sp>
      <p:sp>
        <p:nvSpPr>
          <p:cNvPr id="452624" name="Oval 16"/>
          <p:cNvSpPr>
            <a:spLocks noChangeArrowheads="1"/>
          </p:cNvSpPr>
          <p:nvPr/>
        </p:nvSpPr>
        <p:spPr bwMode="auto">
          <a:xfrm>
            <a:off x="4267200" y="1905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C</a:t>
            </a:r>
          </a:p>
        </p:txBody>
      </p:sp>
      <p:sp>
        <p:nvSpPr>
          <p:cNvPr id="452625" name="Oval 17"/>
          <p:cNvSpPr>
            <a:spLocks noChangeArrowheads="1"/>
          </p:cNvSpPr>
          <p:nvPr/>
        </p:nvSpPr>
        <p:spPr bwMode="auto">
          <a:xfrm>
            <a:off x="3048000" y="38100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G</a:t>
            </a:r>
          </a:p>
        </p:txBody>
      </p:sp>
      <p:sp>
        <p:nvSpPr>
          <p:cNvPr id="452626" name="Rectangle 18"/>
          <p:cNvSpPr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None/>
            </a:pPr>
            <a:r>
              <a:rPr lang="en-US"/>
              <a:t>Walk-Through</a:t>
            </a:r>
          </a:p>
        </p:txBody>
      </p:sp>
      <p:sp>
        <p:nvSpPr>
          <p:cNvPr id="452627" name="Line 19"/>
          <p:cNvSpPr>
            <a:spLocks noChangeShapeType="1"/>
          </p:cNvSpPr>
          <p:nvPr/>
        </p:nvSpPr>
        <p:spPr bwMode="auto">
          <a:xfrm flipH="1">
            <a:off x="3505200" y="4114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2628" name="Line 20"/>
          <p:cNvSpPr>
            <a:spLocks noChangeShapeType="1"/>
          </p:cNvSpPr>
          <p:nvPr/>
        </p:nvSpPr>
        <p:spPr bwMode="auto">
          <a:xfrm flipH="1" flipV="1">
            <a:off x="2438400" y="3581400"/>
            <a:ext cx="609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2630" name="Text Box 22"/>
          <p:cNvSpPr txBox="1">
            <a:spLocks noChangeArrowheads="1"/>
          </p:cNvSpPr>
          <p:nvPr/>
        </p:nvSpPr>
        <p:spPr bwMode="auto">
          <a:xfrm>
            <a:off x="6138863" y="1524001"/>
            <a:ext cx="1676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Tx/>
              <a:buNone/>
            </a:pPr>
            <a:r>
              <a:rPr lang="en-US" sz="2000"/>
              <a:t>Visited Array</a:t>
            </a:r>
          </a:p>
        </p:txBody>
      </p:sp>
      <p:graphicFrame>
        <p:nvGraphicFramePr>
          <p:cNvPr id="452631" name="Group 23"/>
          <p:cNvGraphicFramePr>
            <a:graphicFrameLocks noGrp="1"/>
          </p:cNvGraphicFramePr>
          <p:nvPr/>
        </p:nvGraphicFramePr>
        <p:xfrm>
          <a:off x="6400800" y="1981200"/>
          <a:ext cx="762000" cy="3169920"/>
        </p:xfrm>
        <a:graphic>
          <a:graphicData uri="http://schemas.openxmlformats.org/drawingml/2006/table">
            <a:tbl>
              <a:tblPr/>
              <a:tblGrid>
                <a:gridCol w="381000"/>
                <a:gridCol w="381000"/>
              </a:tblGrid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F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52660" name="Line 52"/>
          <p:cNvSpPr>
            <a:spLocks noChangeShapeType="1"/>
          </p:cNvSpPr>
          <p:nvPr/>
        </p:nvSpPr>
        <p:spPr bwMode="auto">
          <a:xfrm flipV="1">
            <a:off x="3733800" y="20955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52661" name="Group 53"/>
          <p:cNvGrpSpPr>
            <a:grpSpLocks/>
          </p:cNvGrpSpPr>
          <p:nvPr/>
        </p:nvGrpSpPr>
        <p:grpSpPr bwMode="auto">
          <a:xfrm>
            <a:off x="8077200" y="1981200"/>
            <a:ext cx="685800" cy="3124200"/>
            <a:chOff x="4128" y="1248"/>
            <a:chExt cx="432" cy="1968"/>
          </a:xfrm>
        </p:grpSpPr>
        <p:sp>
          <p:nvSpPr>
            <p:cNvPr id="452662" name="Line 54"/>
            <p:cNvSpPr>
              <a:spLocks noChangeShapeType="1"/>
            </p:cNvSpPr>
            <p:nvPr/>
          </p:nvSpPr>
          <p:spPr bwMode="auto">
            <a:xfrm>
              <a:off x="4128" y="1248"/>
              <a:ext cx="0" cy="19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663" name="Line 55"/>
            <p:cNvSpPr>
              <a:spLocks noChangeShapeType="1"/>
            </p:cNvSpPr>
            <p:nvPr/>
          </p:nvSpPr>
          <p:spPr bwMode="auto">
            <a:xfrm>
              <a:off x="4560" y="1248"/>
              <a:ext cx="0" cy="19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664" name="Line 56"/>
            <p:cNvSpPr>
              <a:spLocks noChangeShapeType="1"/>
            </p:cNvSpPr>
            <p:nvPr/>
          </p:nvSpPr>
          <p:spPr bwMode="auto">
            <a:xfrm>
              <a:off x="4128" y="3216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2665" name="Text Box 57"/>
          <p:cNvSpPr txBox="1">
            <a:spLocks noChangeArrowheads="1"/>
          </p:cNvSpPr>
          <p:nvPr/>
        </p:nvSpPr>
        <p:spPr bwMode="auto">
          <a:xfrm>
            <a:off x="6172200" y="5257801"/>
            <a:ext cx="4419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b="1"/>
              <a:t>Back to D – C has been visited, decide to visit E next</a:t>
            </a:r>
          </a:p>
        </p:txBody>
      </p:sp>
      <p:sp>
        <p:nvSpPr>
          <p:cNvPr id="452666" name="Text Box 58"/>
          <p:cNvSpPr txBox="1">
            <a:spLocks noChangeArrowheads="1"/>
          </p:cNvSpPr>
          <p:nvPr/>
        </p:nvSpPr>
        <p:spPr bwMode="auto">
          <a:xfrm>
            <a:off x="8153400" y="1828800"/>
            <a:ext cx="533400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</p:txBody>
      </p:sp>
      <p:sp>
        <p:nvSpPr>
          <p:cNvPr id="452667" name="Text Box 59"/>
          <p:cNvSpPr txBox="1">
            <a:spLocks noChangeArrowheads="1"/>
          </p:cNvSpPr>
          <p:nvPr/>
        </p:nvSpPr>
        <p:spPr bwMode="auto">
          <a:xfrm>
            <a:off x="8077200" y="1981201"/>
            <a:ext cx="685800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000"/>
              <a:t>E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000"/>
              <a:t>D</a:t>
            </a:r>
          </a:p>
        </p:txBody>
      </p:sp>
      <p:sp>
        <p:nvSpPr>
          <p:cNvPr id="452668" name="Text Box 60"/>
          <p:cNvSpPr txBox="1">
            <a:spLocks noChangeArrowheads="1"/>
          </p:cNvSpPr>
          <p:nvPr/>
        </p:nvSpPr>
        <p:spPr bwMode="auto">
          <a:xfrm>
            <a:off x="1905000" y="5029201"/>
            <a:ext cx="4114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/>
              <a:t>The order nodes are visited: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/>
              <a:t>   D, C, E </a:t>
            </a:r>
          </a:p>
        </p:txBody>
      </p:sp>
    </p:spTree>
    <p:extLst>
      <p:ext uri="{BB962C8B-B14F-4D97-AF65-F5344CB8AC3E}">
        <p14:creationId xmlns:p14="http://schemas.microsoft.com/office/powerpoint/2010/main" val="69747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7" name="Line 3"/>
          <p:cNvSpPr>
            <a:spLocks noChangeShapeType="1"/>
          </p:cNvSpPr>
          <p:nvPr/>
        </p:nvSpPr>
        <p:spPr bwMode="auto">
          <a:xfrm flipH="1" flipV="1">
            <a:off x="3657600" y="2209800"/>
            <a:ext cx="1219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1588" name="Line 4"/>
          <p:cNvSpPr>
            <a:spLocks noChangeShapeType="1"/>
          </p:cNvSpPr>
          <p:nvPr/>
        </p:nvSpPr>
        <p:spPr bwMode="auto">
          <a:xfrm flipH="1">
            <a:off x="4724400" y="3352800"/>
            <a:ext cx="228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1589" name="Line 5"/>
          <p:cNvSpPr>
            <a:spLocks noChangeShapeType="1"/>
          </p:cNvSpPr>
          <p:nvPr/>
        </p:nvSpPr>
        <p:spPr bwMode="auto">
          <a:xfrm flipV="1">
            <a:off x="2438400" y="31242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1590" name="Line 6"/>
          <p:cNvSpPr>
            <a:spLocks noChangeShapeType="1"/>
          </p:cNvSpPr>
          <p:nvPr/>
        </p:nvSpPr>
        <p:spPr bwMode="auto">
          <a:xfrm flipV="1">
            <a:off x="3352800" y="3276600"/>
            <a:ext cx="1447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1591" name="Line 7"/>
          <p:cNvSpPr>
            <a:spLocks noChangeShapeType="1"/>
          </p:cNvSpPr>
          <p:nvPr/>
        </p:nvSpPr>
        <p:spPr bwMode="auto">
          <a:xfrm flipV="1">
            <a:off x="2286000" y="2743200"/>
            <a:ext cx="76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1592" name="Line 8"/>
          <p:cNvSpPr>
            <a:spLocks noChangeShapeType="1"/>
          </p:cNvSpPr>
          <p:nvPr/>
        </p:nvSpPr>
        <p:spPr bwMode="auto">
          <a:xfrm>
            <a:off x="2514600" y="2590800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1593" name="Line 9"/>
          <p:cNvSpPr>
            <a:spLocks noChangeShapeType="1"/>
          </p:cNvSpPr>
          <p:nvPr/>
        </p:nvSpPr>
        <p:spPr bwMode="auto">
          <a:xfrm flipH="1" flipV="1">
            <a:off x="4648200" y="2362200"/>
            <a:ext cx="292100" cy="50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1594" name="Oval 10"/>
          <p:cNvSpPr>
            <a:spLocks noChangeArrowheads="1"/>
          </p:cNvSpPr>
          <p:nvPr/>
        </p:nvSpPr>
        <p:spPr bwMode="auto">
          <a:xfrm>
            <a:off x="2057400" y="2438400"/>
            <a:ext cx="533400" cy="5334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1595" name="Oval 11"/>
          <p:cNvSpPr>
            <a:spLocks noChangeArrowheads="1"/>
          </p:cNvSpPr>
          <p:nvPr/>
        </p:nvSpPr>
        <p:spPr bwMode="auto">
          <a:xfrm>
            <a:off x="2209800" y="22860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A</a:t>
            </a:r>
          </a:p>
        </p:txBody>
      </p:sp>
      <p:sp>
        <p:nvSpPr>
          <p:cNvPr id="451596" name="Oval 12"/>
          <p:cNvSpPr>
            <a:spLocks noChangeArrowheads="1"/>
          </p:cNvSpPr>
          <p:nvPr/>
        </p:nvSpPr>
        <p:spPr bwMode="auto">
          <a:xfrm>
            <a:off x="2057400" y="32004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H</a:t>
            </a:r>
          </a:p>
        </p:txBody>
      </p:sp>
      <p:sp>
        <p:nvSpPr>
          <p:cNvPr id="451597" name="Oval 13"/>
          <p:cNvSpPr>
            <a:spLocks noChangeArrowheads="1"/>
          </p:cNvSpPr>
          <p:nvPr/>
        </p:nvSpPr>
        <p:spPr bwMode="auto">
          <a:xfrm>
            <a:off x="3429000" y="28194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B</a:t>
            </a:r>
          </a:p>
        </p:txBody>
      </p:sp>
      <p:sp>
        <p:nvSpPr>
          <p:cNvPr id="451598" name="Oval 14"/>
          <p:cNvSpPr>
            <a:spLocks noChangeArrowheads="1"/>
          </p:cNvSpPr>
          <p:nvPr/>
        </p:nvSpPr>
        <p:spPr bwMode="auto">
          <a:xfrm>
            <a:off x="3276600" y="18288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F</a:t>
            </a:r>
          </a:p>
        </p:txBody>
      </p:sp>
      <p:sp>
        <p:nvSpPr>
          <p:cNvPr id="451599" name="Oval 15"/>
          <p:cNvSpPr>
            <a:spLocks noChangeArrowheads="1"/>
          </p:cNvSpPr>
          <p:nvPr/>
        </p:nvSpPr>
        <p:spPr bwMode="auto">
          <a:xfrm>
            <a:off x="4343400" y="3810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E</a:t>
            </a:r>
          </a:p>
        </p:txBody>
      </p:sp>
      <p:sp>
        <p:nvSpPr>
          <p:cNvPr id="451600" name="Oval 16"/>
          <p:cNvSpPr>
            <a:spLocks noChangeArrowheads="1"/>
          </p:cNvSpPr>
          <p:nvPr/>
        </p:nvSpPr>
        <p:spPr bwMode="auto">
          <a:xfrm>
            <a:off x="4800600" y="28956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D</a:t>
            </a:r>
          </a:p>
        </p:txBody>
      </p:sp>
      <p:sp>
        <p:nvSpPr>
          <p:cNvPr id="451601" name="Oval 17"/>
          <p:cNvSpPr>
            <a:spLocks noChangeArrowheads="1"/>
          </p:cNvSpPr>
          <p:nvPr/>
        </p:nvSpPr>
        <p:spPr bwMode="auto">
          <a:xfrm>
            <a:off x="4267200" y="1905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C</a:t>
            </a:r>
          </a:p>
        </p:txBody>
      </p:sp>
      <p:sp>
        <p:nvSpPr>
          <p:cNvPr id="451602" name="Oval 18"/>
          <p:cNvSpPr>
            <a:spLocks noChangeArrowheads="1"/>
          </p:cNvSpPr>
          <p:nvPr/>
        </p:nvSpPr>
        <p:spPr bwMode="auto">
          <a:xfrm>
            <a:off x="3048000" y="38100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G</a:t>
            </a:r>
          </a:p>
        </p:txBody>
      </p:sp>
      <p:sp>
        <p:nvSpPr>
          <p:cNvPr id="451603" name="Rectangle 19"/>
          <p:cNvSpPr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None/>
            </a:pPr>
            <a:r>
              <a:rPr lang="en-US"/>
              <a:t>Walk-Through</a:t>
            </a:r>
          </a:p>
        </p:txBody>
      </p:sp>
      <p:sp>
        <p:nvSpPr>
          <p:cNvPr id="451604" name="Line 20"/>
          <p:cNvSpPr>
            <a:spLocks noChangeShapeType="1"/>
          </p:cNvSpPr>
          <p:nvPr/>
        </p:nvSpPr>
        <p:spPr bwMode="auto">
          <a:xfrm flipH="1">
            <a:off x="3505200" y="4114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1605" name="Line 21"/>
          <p:cNvSpPr>
            <a:spLocks noChangeShapeType="1"/>
          </p:cNvSpPr>
          <p:nvPr/>
        </p:nvSpPr>
        <p:spPr bwMode="auto">
          <a:xfrm flipH="1" flipV="1">
            <a:off x="2438400" y="3581400"/>
            <a:ext cx="609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1607" name="Text Box 23"/>
          <p:cNvSpPr txBox="1">
            <a:spLocks noChangeArrowheads="1"/>
          </p:cNvSpPr>
          <p:nvPr/>
        </p:nvSpPr>
        <p:spPr bwMode="auto">
          <a:xfrm>
            <a:off x="6138863" y="1524001"/>
            <a:ext cx="1676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Tx/>
              <a:buNone/>
            </a:pPr>
            <a:r>
              <a:rPr lang="en-US" sz="2000"/>
              <a:t>Visited Array</a:t>
            </a:r>
          </a:p>
        </p:txBody>
      </p:sp>
      <p:graphicFrame>
        <p:nvGraphicFramePr>
          <p:cNvPr id="451608" name="Group 24"/>
          <p:cNvGraphicFramePr>
            <a:graphicFrameLocks noGrp="1"/>
          </p:cNvGraphicFramePr>
          <p:nvPr/>
        </p:nvGraphicFramePr>
        <p:xfrm>
          <a:off x="6400800" y="1981200"/>
          <a:ext cx="762000" cy="3169920"/>
        </p:xfrm>
        <a:graphic>
          <a:graphicData uri="http://schemas.openxmlformats.org/drawingml/2006/table">
            <a:tbl>
              <a:tblPr/>
              <a:tblGrid>
                <a:gridCol w="381000"/>
                <a:gridCol w="381000"/>
              </a:tblGrid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F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51637" name="Line 53"/>
          <p:cNvSpPr>
            <a:spLocks noChangeShapeType="1"/>
          </p:cNvSpPr>
          <p:nvPr/>
        </p:nvSpPr>
        <p:spPr bwMode="auto">
          <a:xfrm flipV="1">
            <a:off x="3733800" y="20955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51638" name="Group 54"/>
          <p:cNvGrpSpPr>
            <a:grpSpLocks/>
          </p:cNvGrpSpPr>
          <p:nvPr/>
        </p:nvGrpSpPr>
        <p:grpSpPr bwMode="auto">
          <a:xfrm>
            <a:off x="8077200" y="1981200"/>
            <a:ext cx="685800" cy="3124200"/>
            <a:chOff x="4128" y="1248"/>
            <a:chExt cx="432" cy="1968"/>
          </a:xfrm>
        </p:grpSpPr>
        <p:sp>
          <p:nvSpPr>
            <p:cNvPr id="451639" name="Line 55"/>
            <p:cNvSpPr>
              <a:spLocks noChangeShapeType="1"/>
            </p:cNvSpPr>
            <p:nvPr/>
          </p:nvSpPr>
          <p:spPr bwMode="auto">
            <a:xfrm>
              <a:off x="4128" y="1248"/>
              <a:ext cx="0" cy="19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640" name="Line 56"/>
            <p:cNvSpPr>
              <a:spLocks noChangeShapeType="1"/>
            </p:cNvSpPr>
            <p:nvPr/>
          </p:nvSpPr>
          <p:spPr bwMode="auto">
            <a:xfrm>
              <a:off x="4560" y="1248"/>
              <a:ext cx="0" cy="19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641" name="Line 57"/>
            <p:cNvSpPr>
              <a:spLocks noChangeShapeType="1"/>
            </p:cNvSpPr>
            <p:nvPr/>
          </p:nvSpPr>
          <p:spPr bwMode="auto">
            <a:xfrm>
              <a:off x="4128" y="3216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1642" name="Text Box 58"/>
          <p:cNvSpPr txBox="1">
            <a:spLocks noChangeArrowheads="1"/>
          </p:cNvSpPr>
          <p:nvPr/>
        </p:nvSpPr>
        <p:spPr bwMode="auto">
          <a:xfrm>
            <a:off x="6172200" y="5257800"/>
            <a:ext cx="441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b="1"/>
              <a:t>Only G is adjacent to E</a:t>
            </a:r>
          </a:p>
        </p:txBody>
      </p:sp>
      <p:sp>
        <p:nvSpPr>
          <p:cNvPr id="451643" name="Text Box 59"/>
          <p:cNvSpPr txBox="1">
            <a:spLocks noChangeArrowheads="1"/>
          </p:cNvSpPr>
          <p:nvPr/>
        </p:nvSpPr>
        <p:spPr bwMode="auto">
          <a:xfrm>
            <a:off x="8153400" y="1828800"/>
            <a:ext cx="533400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</p:txBody>
      </p:sp>
      <p:sp>
        <p:nvSpPr>
          <p:cNvPr id="451644" name="Text Box 60"/>
          <p:cNvSpPr txBox="1">
            <a:spLocks noChangeArrowheads="1"/>
          </p:cNvSpPr>
          <p:nvPr/>
        </p:nvSpPr>
        <p:spPr bwMode="auto">
          <a:xfrm>
            <a:off x="8077200" y="1981201"/>
            <a:ext cx="685800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000"/>
              <a:t>E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000"/>
              <a:t>D</a:t>
            </a:r>
          </a:p>
        </p:txBody>
      </p:sp>
      <p:sp>
        <p:nvSpPr>
          <p:cNvPr id="451645" name="Text Box 61"/>
          <p:cNvSpPr txBox="1">
            <a:spLocks noChangeArrowheads="1"/>
          </p:cNvSpPr>
          <p:nvPr/>
        </p:nvSpPr>
        <p:spPr bwMode="auto">
          <a:xfrm>
            <a:off x="1905000" y="5029201"/>
            <a:ext cx="4114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/>
              <a:t>The order nodes are visited: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/>
              <a:t>   D, C, E </a:t>
            </a:r>
          </a:p>
        </p:txBody>
      </p:sp>
    </p:spTree>
    <p:extLst>
      <p:ext uri="{BB962C8B-B14F-4D97-AF65-F5344CB8AC3E}">
        <p14:creationId xmlns:p14="http://schemas.microsoft.com/office/powerpoint/2010/main" val="255012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Line 2"/>
          <p:cNvSpPr>
            <a:spLocks noChangeShapeType="1"/>
          </p:cNvSpPr>
          <p:nvPr/>
        </p:nvSpPr>
        <p:spPr bwMode="auto">
          <a:xfrm flipH="1" flipV="1">
            <a:off x="3657600" y="2209800"/>
            <a:ext cx="1219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563" name="Line 3"/>
          <p:cNvSpPr>
            <a:spLocks noChangeShapeType="1"/>
          </p:cNvSpPr>
          <p:nvPr/>
        </p:nvSpPr>
        <p:spPr bwMode="auto">
          <a:xfrm flipH="1">
            <a:off x="4724400" y="3352800"/>
            <a:ext cx="228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564" name="Line 4"/>
          <p:cNvSpPr>
            <a:spLocks noChangeShapeType="1"/>
          </p:cNvSpPr>
          <p:nvPr/>
        </p:nvSpPr>
        <p:spPr bwMode="auto">
          <a:xfrm flipV="1">
            <a:off x="2438400" y="31242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565" name="Line 5"/>
          <p:cNvSpPr>
            <a:spLocks noChangeShapeType="1"/>
          </p:cNvSpPr>
          <p:nvPr/>
        </p:nvSpPr>
        <p:spPr bwMode="auto">
          <a:xfrm flipV="1">
            <a:off x="3352800" y="3276600"/>
            <a:ext cx="1447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566" name="Line 6"/>
          <p:cNvSpPr>
            <a:spLocks noChangeShapeType="1"/>
          </p:cNvSpPr>
          <p:nvPr/>
        </p:nvSpPr>
        <p:spPr bwMode="auto">
          <a:xfrm flipV="1">
            <a:off x="2286000" y="2743200"/>
            <a:ext cx="76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567" name="Line 7"/>
          <p:cNvSpPr>
            <a:spLocks noChangeShapeType="1"/>
          </p:cNvSpPr>
          <p:nvPr/>
        </p:nvSpPr>
        <p:spPr bwMode="auto">
          <a:xfrm>
            <a:off x="2514600" y="2590800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568" name="Line 8"/>
          <p:cNvSpPr>
            <a:spLocks noChangeShapeType="1"/>
          </p:cNvSpPr>
          <p:nvPr/>
        </p:nvSpPr>
        <p:spPr bwMode="auto">
          <a:xfrm flipH="1" flipV="1">
            <a:off x="4648200" y="2362200"/>
            <a:ext cx="292100" cy="50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569" name="Oval 9"/>
          <p:cNvSpPr>
            <a:spLocks noChangeArrowheads="1"/>
          </p:cNvSpPr>
          <p:nvPr/>
        </p:nvSpPr>
        <p:spPr bwMode="auto">
          <a:xfrm>
            <a:off x="2057400" y="2438400"/>
            <a:ext cx="533400" cy="5334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70" name="Oval 10"/>
          <p:cNvSpPr>
            <a:spLocks noChangeArrowheads="1"/>
          </p:cNvSpPr>
          <p:nvPr/>
        </p:nvSpPr>
        <p:spPr bwMode="auto">
          <a:xfrm>
            <a:off x="2209800" y="22860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A</a:t>
            </a:r>
          </a:p>
        </p:txBody>
      </p:sp>
      <p:sp>
        <p:nvSpPr>
          <p:cNvPr id="450571" name="Oval 11"/>
          <p:cNvSpPr>
            <a:spLocks noChangeArrowheads="1"/>
          </p:cNvSpPr>
          <p:nvPr/>
        </p:nvSpPr>
        <p:spPr bwMode="auto">
          <a:xfrm>
            <a:off x="2057400" y="32004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H</a:t>
            </a:r>
          </a:p>
        </p:txBody>
      </p:sp>
      <p:sp>
        <p:nvSpPr>
          <p:cNvPr id="450572" name="Oval 12"/>
          <p:cNvSpPr>
            <a:spLocks noChangeArrowheads="1"/>
          </p:cNvSpPr>
          <p:nvPr/>
        </p:nvSpPr>
        <p:spPr bwMode="auto">
          <a:xfrm>
            <a:off x="3429000" y="28194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B</a:t>
            </a:r>
          </a:p>
        </p:txBody>
      </p:sp>
      <p:sp>
        <p:nvSpPr>
          <p:cNvPr id="450573" name="Oval 13"/>
          <p:cNvSpPr>
            <a:spLocks noChangeArrowheads="1"/>
          </p:cNvSpPr>
          <p:nvPr/>
        </p:nvSpPr>
        <p:spPr bwMode="auto">
          <a:xfrm>
            <a:off x="3276600" y="18288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F</a:t>
            </a:r>
          </a:p>
        </p:txBody>
      </p:sp>
      <p:sp>
        <p:nvSpPr>
          <p:cNvPr id="450574" name="Oval 14"/>
          <p:cNvSpPr>
            <a:spLocks noChangeArrowheads="1"/>
          </p:cNvSpPr>
          <p:nvPr/>
        </p:nvSpPr>
        <p:spPr bwMode="auto">
          <a:xfrm>
            <a:off x="4343400" y="3810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E</a:t>
            </a:r>
          </a:p>
        </p:txBody>
      </p:sp>
      <p:sp>
        <p:nvSpPr>
          <p:cNvPr id="450575" name="Oval 15"/>
          <p:cNvSpPr>
            <a:spLocks noChangeArrowheads="1"/>
          </p:cNvSpPr>
          <p:nvPr/>
        </p:nvSpPr>
        <p:spPr bwMode="auto">
          <a:xfrm>
            <a:off x="4800600" y="28956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D</a:t>
            </a:r>
          </a:p>
        </p:txBody>
      </p:sp>
      <p:sp>
        <p:nvSpPr>
          <p:cNvPr id="450576" name="Oval 16"/>
          <p:cNvSpPr>
            <a:spLocks noChangeArrowheads="1"/>
          </p:cNvSpPr>
          <p:nvPr/>
        </p:nvSpPr>
        <p:spPr bwMode="auto">
          <a:xfrm>
            <a:off x="4267200" y="1905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C</a:t>
            </a:r>
          </a:p>
        </p:txBody>
      </p:sp>
      <p:sp>
        <p:nvSpPr>
          <p:cNvPr id="450577" name="Oval 17"/>
          <p:cNvSpPr>
            <a:spLocks noChangeArrowheads="1"/>
          </p:cNvSpPr>
          <p:nvPr/>
        </p:nvSpPr>
        <p:spPr bwMode="auto">
          <a:xfrm>
            <a:off x="3048000" y="3810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G</a:t>
            </a:r>
          </a:p>
        </p:txBody>
      </p:sp>
      <p:sp>
        <p:nvSpPr>
          <p:cNvPr id="450578" name="Rectangle 18"/>
          <p:cNvSpPr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None/>
            </a:pPr>
            <a:r>
              <a:rPr lang="en-US"/>
              <a:t>Walk-Through</a:t>
            </a:r>
          </a:p>
        </p:txBody>
      </p:sp>
      <p:sp>
        <p:nvSpPr>
          <p:cNvPr id="450579" name="Line 19"/>
          <p:cNvSpPr>
            <a:spLocks noChangeShapeType="1"/>
          </p:cNvSpPr>
          <p:nvPr/>
        </p:nvSpPr>
        <p:spPr bwMode="auto">
          <a:xfrm flipH="1">
            <a:off x="3505200" y="4114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580" name="Line 20"/>
          <p:cNvSpPr>
            <a:spLocks noChangeShapeType="1"/>
          </p:cNvSpPr>
          <p:nvPr/>
        </p:nvSpPr>
        <p:spPr bwMode="auto">
          <a:xfrm flipH="1" flipV="1">
            <a:off x="2438400" y="3581400"/>
            <a:ext cx="609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582" name="Text Box 22"/>
          <p:cNvSpPr txBox="1">
            <a:spLocks noChangeArrowheads="1"/>
          </p:cNvSpPr>
          <p:nvPr/>
        </p:nvSpPr>
        <p:spPr bwMode="auto">
          <a:xfrm>
            <a:off x="6138863" y="1524001"/>
            <a:ext cx="1676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Tx/>
              <a:buNone/>
            </a:pPr>
            <a:r>
              <a:rPr lang="en-US" sz="2000"/>
              <a:t>Visited Array</a:t>
            </a:r>
          </a:p>
        </p:txBody>
      </p:sp>
      <p:graphicFrame>
        <p:nvGraphicFramePr>
          <p:cNvPr id="450621" name="Group 61"/>
          <p:cNvGraphicFramePr>
            <a:graphicFrameLocks noGrp="1"/>
          </p:cNvGraphicFramePr>
          <p:nvPr/>
        </p:nvGraphicFramePr>
        <p:xfrm>
          <a:off x="6400800" y="1981200"/>
          <a:ext cx="762000" cy="3169920"/>
        </p:xfrm>
        <a:graphic>
          <a:graphicData uri="http://schemas.openxmlformats.org/drawingml/2006/table">
            <a:tbl>
              <a:tblPr/>
              <a:tblGrid>
                <a:gridCol w="381000"/>
                <a:gridCol w="381000"/>
              </a:tblGrid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F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50612" name="Line 52"/>
          <p:cNvSpPr>
            <a:spLocks noChangeShapeType="1"/>
          </p:cNvSpPr>
          <p:nvPr/>
        </p:nvSpPr>
        <p:spPr bwMode="auto">
          <a:xfrm flipV="1">
            <a:off x="3733800" y="20955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50613" name="Group 53"/>
          <p:cNvGrpSpPr>
            <a:grpSpLocks/>
          </p:cNvGrpSpPr>
          <p:nvPr/>
        </p:nvGrpSpPr>
        <p:grpSpPr bwMode="auto">
          <a:xfrm>
            <a:off x="8077200" y="1981200"/>
            <a:ext cx="685800" cy="3124200"/>
            <a:chOff x="4128" y="1248"/>
            <a:chExt cx="432" cy="1968"/>
          </a:xfrm>
        </p:grpSpPr>
        <p:sp>
          <p:nvSpPr>
            <p:cNvPr id="450614" name="Line 54"/>
            <p:cNvSpPr>
              <a:spLocks noChangeShapeType="1"/>
            </p:cNvSpPr>
            <p:nvPr/>
          </p:nvSpPr>
          <p:spPr bwMode="auto">
            <a:xfrm>
              <a:off x="4128" y="1248"/>
              <a:ext cx="0" cy="19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615" name="Line 55"/>
            <p:cNvSpPr>
              <a:spLocks noChangeShapeType="1"/>
            </p:cNvSpPr>
            <p:nvPr/>
          </p:nvSpPr>
          <p:spPr bwMode="auto">
            <a:xfrm>
              <a:off x="4560" y="1248"/>
              <a:ext cx="0" cy="19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616" name="Line 56"/>
            <p:cNvSpPr>
              <a:spLocks noChangeShapeType="1"/>
            </p:cNvSpPr>
            <p:nvPr/>
          </p:nvSpPr>
          <p:spPr bwMode="auto">
            <a:xfrm>
              <a:off x="4128" y="3216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0617" name="Text Box 57"/>
          <p:cNvSpPr txBox="1">
            <a:spLocks noChangeArrowheads="1"/>
          </p:cNvSpPr>
          <p:nvPr/>
        </p:nvSpPr>
        <p:spPr bwMode="auto">
          <a:xfrm>
            <a:off x="6172200" y="5257800"/>
            <a:ext cx="441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b="1"/>
              <a:t>Visit G</a:t>
            </a:r>
          </a:p>
        </p:txBody>
      </p:sp>
      <p:sp>
        <p:nvSpPr>
          <p:cNvPr id="450618" name="Text Box 58"/>
          <p:cNvSpPr txBox="1">
            <a:spLocks noChangeArrowheads="1"/>
          </p:cNvSpPr>
          <p:nvPr/>
        </p:nvSpPr>
        <p:spPr bwMode="auto">
          <a:xfrm>
            <a:off x="8153400" y="1828800"/>
            <a:ext cx="533400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</p:txBody>
      </p:sp>
      <p:sp>
        <p:nvSpPr>
          <p:cNvPr id="450619" name="Text Box 59"/>
          <p:cNvSpPr txBox="1">
            <a:spLocks noChangeArrowheads="1"/>
          </p:cNvSpPr>
          <p:nvPr/>
        </p:nvSpPr>
        <p:spPr bwMode="auto">
          <a:xfrm>
            <a:off x="8077200" y="1981201"/>
            <a:ext cx="685800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000"/>
              <a:t>G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000"/>
              <a:t>E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000"/>
              <a:t>D</a:t>
            </a:r>
          </a:p>
        </p:txBody>
      </p:sp>
      <p:sp>
        <p:nvSpPr>
          <p:cNvPr id="450622" name="Text Box 62"/>
          <p:cNvSpPr txBox="1">
            <a:spLocks noChangeArrowheads="1"/>
          </p:cNvSpPr>
          <p:nvPr/>
        </p:nvSpPr>
        <p:spPr bwMode="auto">
          <a:xfrm>
            <a:off x="1905000" y="5029201"/>
            <a:ext cx="4114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/>
              <a:t>The order nodes are visited: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/>
              <a:t>   D, C, E, G</a:t>
            </a:r>
          </a:p>
        </p:txBody>
      </p:sp>
    </p:spTree>
    <p:extLst>
      <p:ext uri="{BB962C8B-B14F-4D97-AF65-F5344CB8AC3E}">
        <p14:creationId xmlns:p14="http://schemas.microsoft.com/office/powerpoint/2010/main" val="263440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Line 2"/>
          <p:cNvSpPr>
            <a:spLocks noChangeShapeType="1"/>
          </p:cNvSpPr>
          <p:nvPr/>
        </p:nvSpPr>
        <p:spPr bwMode="auto">
          <a:xfrm flipH="1" flipV="1">
            <a:off x="3657600" y="2209800"/>
            <a:ext cx="1219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9539" name="Line 3"/>
          <p:cNvSpPr>
            <a:spLocks noChangeShapeType="1"/>
          </p:cNvSpPr>
          <p:nvPr/>
        </p:nvSpPr>
        <p:spPr bwMode="auto">
          <a:xfrm flipH="1">
            <a:off x="4724400" y="3352800"/>
            <a:ext cx="228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9540" name="Line 4"/>
          <p:cNvSpPr>
            <a:spLocks noChangeShapeType="1"/>
          </p:cNvSpPr>
          <p:nvPr/>
        </p:nvSpPr>
        <p:spPr bwMode="auto">
          <a:xfrm flipV="1">
            <a:off x="2438400" y="31242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9541" name="Line 5"/>
          <p:cNvSpPr>
            <a:spLocks noChangeShapeType="1"/>
          </p:cNvSpPr>
          <p:nvPr/>
        </p:nvSpPr>
        <p:spPr bwMode="auto">
          <a:xfrm flipV="1">
            <a:off x="3352800" y="3276600"/>
            <a:ext cx="1447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9542" name="Line 6"/>
          <p:cNvSpPr>
            <a:spLocks noChangeShapeType="1"/>
          </p:cNvSpPr>
          <p:nvPr/>
        </p:nvSpPr>
        <p:spPr bwMode="auto">
          <a:xfrm flipV="1">
            <a:off x="2286000" y="2743200"/>
            <a:ext cx="76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9543" name="Line 7"/>
          <p:cNvSpPr>
            <a:spLocks noChangeShapeType="1"/>
          </p:cNvSpPr>
          <p:nvPr/>
        </p:nvSpPr>
        <p:spPr bwMode="auto">
          <a:xfrm>
            <a:off x="2514600" y="2590800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9544" name="Line 8"/>
          <p:cNvSpPr>
            <a:spLocks noChangeShapeType="1"/>
          </p:cNvSpPr>
          <p:nvPr/>
        </p:nvSpPr>
        <p:spPr bwMode="auto">
          <a:xfrm flipH="1" flipV="1">
            <a:off x="4648200" y="2362200"/>
            <a:ext cx="292100" cy="50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9545" name="Oval 9"/>
          <p:cNvSpPr>
            <a:spLocks noChangeArrowheads="1"/>
          </p:cNvSpPr>
          <p:nvPr/>
        </p:nvSpPr>
        <p:spPr bwMode="auto">
          <a:xfrm>
            <a:off x="2057400" y="2438400"/>
            <a:ext cx="533400" cy="5334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9546" name="Oval 10"/>
          <p:cNvSpPr>
            <a:spLocks noChangeArrowheads="1"/>
          </p:cNvSpPr>
          <p:nvPr/>
        </p:nvSpPr>
        <p:spPr bwMode="auto">
          <a:xfrm>
            <a:off x="2209800" y="22860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A</a:t>
            </a:r>
          </a:p>
        </p:txBody>
      </p:sp>
      <p:sp>
        <p:nvSpPr>
          <p:cNvPr id="449547" name="Oval 11"/>
          <p:cNvSpPr>
            <a:spLocks noChangeArrowheads="1"/>
          </p:cNvSpPr>
          <p:nvPr/>
        </p:nvSpPr>
        <p:spPr bwMode="auto">
          <a:xfrm>
            <a:off x="2057400" y="32004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H</a:t>
            </a:r>
          </a:p>
        </p:txBody>
      </p:sp>
      <p:sp>
        <p:nvSpPr>
          <p:cNvPr id="449548" name="Oval 12"/>
          <p:cNvSpPr>
            <a:spLocks noChangeArrowheads="1"/>
          </p:cNvSpPr>
          <p:nvPr/>
        </p:nvSpPr>
        <p:spPr bwMode="auto">
          <a:xfrm>
            <a:off x="3429000" y="28194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B</a:t>
            </a:r>
          </a:p>
        </p:txBody>
      </p:sp>
      <p:sp>
        <p:nvSpPr>
          <p:cNvPr id="449549" name="Oval 13"/>
          <p:cNvSpPr>
            <a:spLocks noChangeArrowheads="1"/>
          </p:cNvSpPr>
          <p:nvPr/>
        </p:nvSpPr>
        <p:spPr bwMode="auto">
          <a:xfrm>
            <a:off x="3276600" y="18288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F</a:t>
            </a:r>
          </a:p>
        </p:txBody>
      </p:sp>
      <p:sp>
        <p:nvSpPr>
          <p:cNvPr id="449550" name="Oval 14"/>
          <p:cNvSpPr>
            <a:spLocks noChangeArrowheads="1"/>
          </p:cNvSpPr>
          <p:nvPr/>
        </p:nvSpPr>
        <p:spPr bwMode="auto">
          <a:xfrm>
            <a:off x="4343400" y="3810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E</a:t>
            </a:r>
          </a:p>
        </p:txBody>
      </p:sp>
      <p:sp>
        <p:nvSpPr>
          <p:cNvPr id="449551" name="Oval 15"/>
          <p:cNvSpPr>
            <a:spLocks noChangeArrowheads="1"/>
          </p:cNvSpPr>
          <p:nvPr/>
        </p:nvSpPr>
        <p:spPr bwMode="auto">
          <a:xfrm>
            <a:off x="4800600" y="28956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D</a:t>
            </a:r>
          </a:p>
        </p:txBody>
      </p:sp>
      <p:sp>
        <p:nvSpPr>
          <p:cNvPr id="449552" name="Oval 16"/>
          <p:cNvSpPr>
            <a:spLocks noChangeArrowheads="1"/>
          </p:cNvSpPr>
          <p:nvPr/>
        </p:nvSpPr>
        <p:spPr bwMode="auto">
          <a:xfrm>
            <a:off x="4267200" y="1905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C</a:t>
            </a:r>
          </a:p>
        </p:txBody>
      </p:sp>
      <p:sp>
        <p:nvSpPr>
          <p:cNvPr id="449553" name="Oval 17"/>
          <p:cNvSpPr>
            <a:spLocks noChangeArrowheads="1"/>
          </p:cNvSpPr>
          <p:nvPr/>
        </p:nvSpPr>
        <p:spPr bwMode="auto">
          <a:xfrm>
            <a:off x="3048000" y="3810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G</a:t>
            </a:r>
          </a:p>
        </p:txBody>
      </p:sp>
      <p:sp>
        <p:nvSpPr>
          <p:cNvPr id="449554" name="Rectangle 18"/>
          <p:cNvSpPr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None/>
            </a:pPr>
            <a:r>
              <a:rPr lang="en-US"/>
              <a:t>Walk-Through</a:t>
            </a:r>
          </a:p>
        </p:txBody>
      </p:sp>
      <p:sp>
        <p:nvSpPr>
          <p:cNvPr id="449555" name="Line 19"/>
          <p:cNvSpPr>
            <a:spLocks noChangeShapeType="1"/>
          </p:cNvSpPr>
          <p:nvPr/>
        </p:nvSpPr>
        <p:spPr bwMode="auto">
          <a:xfrm flipH="1">
            <a:off x="3505200" y="4114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9556" name="Line 20"/>
          <p:cNvSpPr>
            <a:spLocks noChangeShapeType="1"/>
          </p:cNvSpPr>
          <p:nvPr/>
        </p:nvSpPr>
        <p:spPr bwMode="auto">
          <a:xfrm flipH="1" flipV="1">
            <a:off x="2438400" y="3581400"/>
            <a:ext cx="609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9558" name="Text Box 22"/>
          <p:cNvSpPr txBox="1">
            <a:spLocks noChangeArrowheads="1"/>
          </p:cNvSpPr>
          <p:nvPr/>
        </p:nvSpPr>
        <p:spPr bwMode="auto">
          <a:xfrm>
            <a:off x="6138863" y="1524001"/>
            <a:ext cx="1676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Tx/>
              <a:buNone/>
            </a:pPr>
            <a:r>
              <a:rPr lang="en-US" sz="2000"/>
              <a:t>Visited Array</a:t>
            </a:r>
          </a:p>
        </p:txBody>
      </p:sp>
      <p:graphicFrame>
        <p:nvGraphicFramePr>
          <p:cNvPr id="449559" name="Group 23"/>
          <p:cNvGraphicFramePr>
            <a:graphicFrameLocks noGrp="1"/>
          </p:cNvGraphicFramePr>
          <p:nvPr/>
        </p:nvGraphicFramePr>
        <p:xfrm>
          <a:off x="6400800" y="1981200"/>
          <a:ext cx="762000" cy="3169920"/>
        </p:xfrm>
        <a:graphic>
          <a:graphicData uri="http://schemas.openxmlformats.org/drawingml/2006/table">
            <a:tbl>
              <a:tblPr/>
              <a:tblGrid>
                <a:gridCol w="381000"/>
                <a:gridCol w="381000"/>
              </a:tblGrid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F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49588" name="Line 52"/>
          <p:cNvSpPr>
            <a:spLocks noChangeShapeType="1"/>
          </p:cNvSpPr>
          <p:nvPr/>
        </p:nvSpPr>
        <p:spPr bwMode="auto">
          <a:xfrm flipV="1">
            <a:off x="3733800" y="20955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49589" name="Group 53"/>
          <p:cNvGrpSpPr>
            <a:grpSpLocks/>
          </p:cNvGrpSpPr>
          <p:nvPr/>
        </p:nvGrpSpPr>
        <p:grpSpPr bwMode="auto">
          <a:xfrm>
            <a:off x="8077200" y="1981200"/>
            <a:ext cx="685800" cy="3124200"/>
            <a:chOff x="4128" y="1248"/>
            <a:chExt cx="432" cy="1968"/>
          </a:xfrm>
        </p:grpSpPr>
        <p:sp>
          <p:nvSpPr>
            <p:cNvPr id="449590" name="Line 54"/>
            <p:cNvSpPr>
              <a:spLocks noChangeShapeType="1"/>
            </p:cNvSpPr>
            <p:nvPr/>
          </p:nvSpPr>
          <p:spPr bwMode="auto">
            <a:xfrm>
              <a:off x="4128" y="1248"/>
              <a:ext cx="0" cy="19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9591" name="Line 55"/>
            <p:cNvSpPr>
              <a:spLocks noChangeShapeType="1"/>
            </p:cNvSpPr>
            <p:nvPr/>
          </p:nvSpPr>
          <p:spPr bwMode="auto">
            <a:xfrm>
              <a:off x="4560" y="1248"/>
              <a:ext cx="0" cy="19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9592" name="Line 56"/>
            <p:cNvSpPr>
              <a:spLocks noChangeShapeType="1"/>
            </p:cNvSpPr>
            <p:nvPr/>
          </p:nvSpPr>
          <p:spPr bwMode="auto">
            <a:xfrm>
              <a:off x="4128" y="3216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49593" name="Text Box 57"/>
          <p:cNvSpPr txBox="1">
            <a:spLocks noChangeArrowheads="1"/>
          </p:cNvSpPr>
          <p:nvPr/>
        </p:nvSpPr>
        <p:spPr bwMode="auto">
          <a:xfrm>
            <a:off x="6172200" y="5257801"/>
            <a:ext cx="44196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b="1"/>
              <a:t>Nodes D and H are adjacent to G.  D has already been visited.  Decide to visit H.</a:t>
            </a:r>
          </a:p>
        </p:txBody>
      </p:sp>
      <p:sp>
        <p:nvSpPr>
          <p:cNvPr id="449594" name="Text Box 58"/>
          <p:cNvSpPr txBox="1">
            <a:spLocks noChangeArrowheads="1"/>
          </p:cNvSpPr>
          <p:nvPr/>
        </p:nvSpPr>
        <p:spPr bwMode="auto">
          <a:xfrm>
            <a:off x="8153400" y="1828800"/>
            <a:ext cx="533400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</p:txBody>
      </p:sp>
      <p:sp>
        <p:nvSpPr>
          <p:cNvPr id="449595" name="Text Box 59"/>
          <p:cNvSpPr txBox="1">
            <a:spLocks noChangeArrowheads="1"/>
          </p:cNvSpPr>
          <p:nvPr/>
        </p:nvSpPr>
        <p:spPr bwMode="auto">
          <a:xfrm>
            <a:off x="8077200" y="1981201"/>
            <a:ext cx="685800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000"/>
              <a:t>G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000"/>
              <a:t>E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000"/>
              <a:t>D</a:t>
            </a:r>
          </a:p>
        </p:txBody>
      </p:sp>
      <p:sp>
        <p:nvSpPr>
          <p:cNvPr id="449596" name="Text Box 60"/>
          <p:cNvSpPr txBox="1">
            <a:spLocks noChangeArrowheads="1"/>
          </p:cNvSpPr>
          <p:nvPr/>
        </p:nvSpPr>
        <p:spPr bwMode="auto">
          <a:xfrm>
            <a:off x="1905000" y="5029201"/>
            <a:ext cx="4114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/>
              <a:t>The order nodes are visited: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/>
              <a:t>   D, C, E, G</a:t>
            </a:r>
          </a:p>
        </p:txBody>
      </p:sp>
    </p:spTree>
    <p:extLst>
      <p:ext uri="{BB962C8B-B14F-4D97-AF65-F5344CB8AC3E}">
        <p14:creationId xmlns:p14="http://schemas.microsoft.com/office/powerpoint/2010/main" val="132731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4" name="Line 2"/>
          <p:cNvSpPr>
            <a:spLocks noChangeShapeType="1"/>
          </p:cNvSpPr>
          <p:nvPr/>
        </p:nvSpPr>
        <p:spPr bwMode="auto">
          <a:xfrm flipH="1" flipV="1">
            <a:off x="3657600" y="2209800"/>
            <a:ext cx="1219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8515" name="Line 3"/>
          <p:cNvSpPr>
            <a:spLocks noChangeShapeType="1"/>
          </p:cNvSpPr>
          <p:nvPr/>
        </p:nvSpPr>
        <p:spPr bwMode="auto">
          <a:xfrm flipH="1">
            <a:off x="4724400" y="3352800"/>
            <a:ext cx="228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8516" name="Line 4"/>
          <p:cNvSpPr>
            <a:spLocks noChangeShapeType="1"/>
          </p:cNvSpPr>
          <p:nvPr/>
        </p:nvSpPr>
        <p:spPr bwMode="auto">
          <a:xfrm flipV="1">
            <a:off x="2438400" y="31242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8517" name="Line 5"/>
          <p:cNvSpPr>
            <a:spLocks noChangeShapeType="1"/>
          </p:cNvSpPr>
          <p:nvPr/>
        </p:nvSpPr>
        <p:spPr bwMode="auto">
          <a:xfrm flipV="1">
            <a:off x="3352800" y="3276600"/>
            <a:ext cx="1447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8518" name="Line 6"/>
          <p:cNvSpPr>
            <a:spLocks noChangeShapeType="1"/>
          </p:cNvSpPr>
          <p:nvPr/>
        </p:nvSpPr>
        <p:spPr bwMode="auto">
          <a:xfrm flipV="1">
            <a:off x="2286000" y="2743200"/>
            <a:ext cx="76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8519" name="Line 7"/>
          <p:cNvSpPr>
            <a:spLocks noChangeShapeType="1"/>
          </p:cNvSpPr>
          <p:nvPr/>
        </p:nvSpPr>
        <p:spPr bwMode="auto">
          <a:xfrm>
            <a:off x="2514600" y="2590800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8520" name="Line 8"/>
          <p:cNvSpPr>
            <a:spLocks noChangeShapeType="1"/>
          </p:cNvSpPr>
          <p:nvPr/>
        </p:nvSpPr>
        <p:spPr bwMode="auto">
          <a:xfrm flipH="1" flipV="1">
            <a:off x="4648200" y="2362200"/>
            <a:ext cx="292100" cy="50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8521" name="Oval 9"/>
          <p:cNvSpPr>
            <a:spLocks noChangeArrowheads="1"/>
          </p:cNvSpPr>
          <p:nvPr/>
        </p:nvSpPr>
        <p:spPr bwMode="auto">
          <a:xfrm>
            <a:off x="2057400" y="2438400"/>
            <a:ext cx="533400" cy="5334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8522" name="Oval 10"/>
          <p:cNvSpPr>
            <a:spLocks noChangeArrowheads="1"/>
          </p:cNvSpPr>
          <p:nvPr/>
        </p:nvSpPr>
        <p:spPr bwMode="auto">
          <a:xfrm>
            <a:off x="2209800" y="22860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A</a:t>
            </a:r>
          </a:p>
        </p:txBody>
      </p:sp>
      <p:sp>
        <p:nvSpPr>
          <p:cNvPr id="448523" name="Oval 11"/>
          <p:cNvSpPr>
            <a:spLocks noChangeArrowheads="1"/>
          </p:cNvSpPr>
          <p:nvPr/>
        </p:nvSpPr>
        <p:spPr bwMode="auto">
          <a:xfrm>
            <a:off x="2057400" y="32004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H</a:t>
            </a:r>
          </a:p>
        </p:txBody>
      </p:sp>
      <p:sp>
        <p:nvSpPr>
          <p:cNvPr id="448524" name="Oval 12"/>
          <p:cNvSpPr>
            <a:spLocks noChangeArrowheads="1"/>
          </p:cNvSpPr>
          <p:nvPr/>
        </p:nvSpPr>
        <p:spPr bwMode="auto">
          <a:xfrm>
            <a:off x="3429000" y="28194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B</a:t>
            </a:r>
          </a:p>
        </p:txBody>
      </p:sp>
      <p:sp>
        <p:nvSpPr>
          <p:cNvPr id="448525" name="Oval 13"/>
          <p:cNvSpPr>
            <a:spLocks noChangeArrowheads="1"/>
          </p:cNvSpPr>
          <p:nvPr/>
        </p:nvSpPr>
        <p:spPr bwMode="auto">
          <a:xfrm>
            <a:off x="3276600" y="18288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F</a:t>
            </a:r>
          </a:p>
        </p:txBody>
      </p:sp>
      <p:sp>
        <p:nvSpPr>
          <p:cNvPr id="448526" name="Oval 14"/>
          <p:cNvSpPr>
            <a:spLocks noChangeArrowheads="1"/>
          </p:cNvSpPr>
          <p:nvPr/>
        </p:nvSpPr>
        <p:spPr bwMode="auto">
          <a:xfrm>
            <a:off x="4343400" y="3810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E</a:t>
            </a:r>
          </a:p>
        </p:txBody>
      </p:sp>
      <p:sp>
        <p:nvSpPr>
          <p:cNvPr id="448527" name="Oval 15"/>
          <p:cNvSpPr>
            <a:spLocks noChangeArrowheads="1"/>
          </p:cNvSpPr>
          <p:nvPr/>
        </p:nvSpPr>
        <p:spPr bwMode="auto">
          <a:xfrm>
            <a:off x="4800600" y="28956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D</a:t>
            </a:r>
          </a:p>
        </p:txBody>
      </p:sp>
      <p:sp>
        <p:nvSpPr>
          <p:cNvPr id="448528" name="Oval 16"/>
          <p:cNvSpPr>
            <a:spLocks noChangeArrowheads="1"/>
          </p:cNvSpPr>
          <p:nvPr/>
        </p:nvSpPr>
        <p:spPr bwMode="auto">
          <a:xfrm>
            <a:off x="4267200" y="1905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C</a:t>
            </a:r>
          </a:p>
        </p:txBody>
      </p:sp>
      <p:sp>
        <p:nvSpPr>
          <p:cNvPr id="448529" name="Oval 17"/>
          <p:cNvSpPr>
            <a:spLocks noChangeArrowheads="1"/>
          </p:cNvSpPr>
          <p:nvPr/>
        </p:nvSpPr>
        <p:spPr bwMode="auto">
          <a:xfrm>
            <a:off x="3048000" y="3810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G</a:t>
            </a:r>
          </a:p>
        </p:txBody>
      </p:sp>
      <p:sp>
        <p:nvSpPr>
          <p:cNvPr id="448530" name="Rectangle 18"/>
          <p:cNvSpPr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None/>
            </a:pPr>
            <a:r>
              <a:rPr lang="en-US"/>
              <a:t>Walk-Through</a:t>
            </a:r>
          </a:p>
        </p:txBody>
      </p:sp>
      <p:sp>
        <p:nvSpPr>
          <p:cNvPr id="448531" name="Line 19"/>
          <p:cNvSpPr>
            <a:spLocks noChangeShapeType="1"/>
          </p:cNvSpPr>
          <p:nvPr/>
        </p:nvSpPr>
        <p:spPr bwMode="auto">
          <a:xfrm flipH="1">
            <a:off x="3505200" y="4114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8532" name="Line 20"/>
          <p:cNvSpPr>
            <a:spLocks noChangeShapeType="1"/>
          </p:cNvSpPr>
          <p:nvPr/>
        </p:nvSpPr>
        <p:spPr bwMode="auto">
          <a:xfrm flipH="1" flipV="1">
            <a:off x="2438400" y="3581400"/>
            <a:ext cx="609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8534" name="Text Box 22"/>
          <p:cNvSpPr txBox="1">
            <a:spLocks noChangeArrowheads="1"/>
          </p:cNvSpPr>
          <p:nvPr/>
        </p:nvSpPr>
        <p:spPr bwMode="auto">
          <a:xfrm>
            <a:off x="6138863" y="1524001"/>
            <a:ext cx="1676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Tx/>
              <a:buNone/>
            </a:pPr>
            <a:r>
              <a:rPr lang="en-US" sz="2000"/>
              <a:t>Visited Array</a:t>
            </a:r>
          </a:p>
        </p:txBody>
      </p:sp>
      <p:graphicFrame>
        <p:nvGraphicFramePr>
          <p:cNvPr id="448535" name="Group 23"/>
          <p:cNvGraphicFramePr>
            <a:graphicFrameLocks noGrp="1"/>
          </p:cNvGraphicFramePr>
          <p:nvPr/>
        </p:nvGraphicFramePr>
        <p:xfrm>
          <a:off x="6400800" y="1981200"/>
          <a:ext cx="762000" cy="3169920"/>
        </p:xfrm>
        <a:graphic>
          <a:graphicData uri="http://schemas.openxmlformats.org/drawingml/2006/table">
            <a:tbl>
              <a:tblPr/>
              <a:tblGrid>
                <a:gridCol w="381000"/>
                <a:gridCol w="381000"/>
              </a:tblGrid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F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48564" name="Line 52"/>
          <p:cNvSpPr>
            <a:spLocks noChangeShapeType="1"/>
          </p:cNvSpPr>
          <p:nvPr/>
        </p:nvSpPr>
        <p:spPr bwMode="auto">
          <a:xfrm flipV="1">
            <a:off x="3733800" y="20955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48565" name="Group 53"/>
          <p:cNvGrpSpPr>
            <a:grpSpLocks/>
          </p:cNvGrpSpPr>
          <p:nvPr/>
        </p:nvGrpSpPr>
        <p:grpSpPr bwMode="auto">
          <a:xfrm>
            <a:off x="8077200" y="1981200"/>
            <a:ext cx="685800" cy="3124200"/>
            <a:chOff x="4128" y="1248"/>
            <a:chExt cx="432" cy="1968"/>
          </a:xfrm>
        </p:grpSpPr>
        <p:sp>
          <p:nvSpPr>
            <p:cNvPr id="448566" name="Line 54"/>
            <p:cNvSpPr>
              <a:spLocks noChangeShapeType="1"/>
            </p:cNvSpPr>
            <p:nvPr/>
          </p:nvSpPr>
          <p:spPr bwMode="auto">
            <a:xfrm>
              <a:off x="4128" y="1248"/>
              <a:ext cx="0" cy="19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8567" name="Line 55"/>
            <p:cNvSpPr>
              <a:spLocks noChangeShapeType="1"/>
            </p:cNvSpPr>
            <p:nvPr/>
          </p:nvSpPr>
          <p:spPr bwMode="auto">
            <a:xfrm>
              <a:off x="4560" y="1248"/>
              <a:ext cx="0" cy="19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8568" name="Line 56"/>
            <p:cNvSpPr>
              <a:spLocks noChangeShapeType="1"/>
            </p:cNvSpPr>
            <p:nvPr/>
          </p:nvSpPr>
          <p:spPr bwMode="auto">
            <a:xfrm>
              <a:off x="4128" y="3216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48569" name="Text Box 57"/>
          <p:cNvSpPr txBox="1">
            <a:spLocks noChangeArrowheads="1"/>
          </p:cNvSpPr>
          <p:nvPr/>
        </p:nvSpPr>
        <p:spPr bwMode="auto">
          <a:xfrm>
            <a:off x="6172200" y="5257800"/>
            <a:ext cx="441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b="1"/>
              <a:t>Visit H</a:t>
            </a:r>
          </a:p>
        </p:txBody>
      </p:sp>
      <p:sp>
        <p:nvSpPr>
          <p:cNvPr id="448570" name="Text Box 58"/>
          <p:cNvSpPr txBox="1">
            <a:spLocks noChangeArrowheads="1"/>
          </p:cNvSpPr>
          <p:nvPr/>
        </p:nvSpPr>
        <p:spPr bwMode="auto">
          <a:xfrm>
            <a:off x="8153400" y="1828800"/>
            <a:ext cx="533400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</p:txBody>
      </p:sp>
      <p:sp>
        <p:nvSpPr>
          <p:cNvPr id="448571" name="Text Box 59"/>
          <p:cNvSpPr txBox="1">
            <a:spLocks noChangeArrowheads="1"/>
          </p:cNvSpPr>
          <p:nvPr/>
        </p:nvSpPr>
        <p:spPr bwMode="auto">
          <a:xfrm>
            <a:off x="8077200" y="1981201"/>
            <a:ext cx="685800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000"/>
              <a:t>H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000"/>
              <a:t>G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000"/>
              <a:t>E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000"/>
              <a:t>D</a:t>
            </a:r>
          </a:p>
        </p:txBody>
      </p:sp>
      <p:sp>
        <p:nvSpPr>
          <p:cNvPr id="448572" name="Text Box 60"/>
          <p:cNvSpPr txBox="1">
            <a:spLocks noChangeArrowheads="1"/>
          </p:cNvSpPr>
          <p:nvPr/>
        </p:nvSpPr>
        <p:spPr bwMode="auto">
          <a:xfrm>
            <a:off x="1905000" y="5029201"/>
            <a:ext cx="4114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/>
              <a:t>The order nodes are visited: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/>
              <a:t>   D, C, E, G, H</a:t>
            </a:r>
          </a:p>
        </p:txBody>
      </p:sp>
    </p:spTree>
    <p:extLst>
      <p:ext uri="{BB962C8B-B14F-4D97-AF65-F5344CB8AC3E}">
        <p14:creationId xmlns:p14="http://schemas.microsoft.com/office/powerpoint/2010/main" val="330423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90" name="Line 2"/>
          <p:cNvSpPr>
            <a:spLocks noChangeShapeType="1"/>
          </p:cNvSpPr>
          <p:nvPr/>
        </p:nvSpPr>
        <p:spPr bwMode="auto">
          <a:xfrm flipH="1" flipV="1">
            <a:off x="3657600" y="2209800"/>
            <a:ext cx="1219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7491" name="Line 3"/>
          <p:cNvSpPr>
            <a:spLocks noChangeShapeType="1"/>
          </p:cNvSpPr>
          <p:nvPr/>
        </p:nvSpPr>
        <p:spPr bwMode="auto">
          <a:xfrm flipH="1">
            <a:off x="4724400" y="3352800"/>
            <a:ext cx="228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7492" name="Line 4"/>
          <p:cNvSpPr>
            <a:spLocks noChangeShapeType="1"/>
          </p:cNvSpPr>
          <p:nvPr/>
        </p:nvSpPr>
        <p:spPr bwMode="auto">
          <a:xfrm flipV="1">
            <a:off x="2438400" y="31242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7493" name="Line 5"/>
          <p:cNvSpPr>
            <a:spLocks noChangeShapeType="1"/>
          </p:cNvSpPr>
          <p:nvPr/>
        </p:nvSpPr>
        <p:spPr bwMode="auto">
          <a:xfrm flipV="1">
            <a:off x="3352800" y="3276600"/>
            <a:ext cx="1447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7494" name="Line 6"/>
          <p:cNvSpPr>
            <a:spLocks noChangeShapeType="1"/>
          </p:cNvSpPr>
          <p:nvPr/>
        </p:nvSpPr>
        <p:spPr bwMode="auto">
          <a:xfrm flipV="1">
            <a:off x="2286000" y="2743200"/>
            <a:ext cx="76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7495" name="Line 7"/>
          <p:cNvSpPr>
            <a:spLocks noChangeShapeType="1"/>
          </p:cNvSpPr>
          <p:nvPr/>
        </p:nvSpPr>
        <p:spPr bwMode="auto">
          <a:xfrm>
            <a:off x="2514600" y="2590800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7496" name="Line 8"/>
          <p:cNvSpPr>
            <a:spLocks noChangeShapeType="1"/>
          </p:cNvSpPr>
          <p:nvPr/>
        </p:nvSpPr>
        <p:spPr bwMode="auto">
          <a:xfrm flipH="1" flipV="1">
            <a:off x="4648200" y="2362200"/>
            <a:ext cx="292100" cy="50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7497" name="Oval 9"/>
          <p:cNvSpPr>
            <a:spLocks noChangeArrowheads="1"/>
          </p:cNvSpPr>
          <p:nvPr/>
        </p:nvSpPr>
        <p:spPr bwMode="auto">
          <a:xfrm>
            <a:off x="2057400" y="2438400"/>
            <a:ext cx="533400" cy="5334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7498" name="Oval 10"/>
          <p:cNvSpPr>
            <a:spLocks noChangeArrowheads="1"/>
          </p:cNvSpPr>
          <p:nvPr/>
        </p:nvSpPr>
        <p:spPr bwMode="auto">
          <a:xfrm>
            <a:off x="2209800" y="22860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A</a:t>
            </a:r>
          </a:p>
        </p:txBody>
      </p:sp>
      <p:sp>
        <p:nvSpPr>
          <p:cNvPr id="447499" name="Oval 11"/>
          <p:cNvSpPr>
            <a:spLocks noChangeArrowheads="1"/>
          </p:cNvSpPr>
          <p:nvPr/>
        </p:nvSpPr>
        <p:spPr bwMode="auto">
          <a:xfrm>
            <a:off x="2057400" y="32004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H</a:t>
            </a:r>
          </a:p>
        </p:txBody>
      </p:sp>
      <p:sp>
        <p:nvSpPr>
          <p:cNvPr id="447500" name="Oval 12"/>
          <p:cNvSpPr>
            <a:spLocks noChangeArrowheads="1"/>
          </p:cNvSpPr>
          <p:nvPr/>
        </p:nvSpPr>
        <p:spPr bwMode="auto">
          <a:xfrm>
            <a:off x="3429000" y="28194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B</a:t>
            </a:r>
          </a:p>
        </p:txBody>
      </p:sp>
      <p:sp>
        <p:nvSpPr>
          <p:cNvPr id="447501" name="Oval 13"/>
          <p:cNvSpPr>
            <a:spLocks noChangeArrowheads="1"/>
          </p:cNvSpPr>
          <p:nvPr/>
        </p:nvSpPr>
        <p:spPr bwMode="auto">
          <a:xfrm>
            <a:off x="3276600" y="18288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F</a:t>
            </a:r>
          </a:p>
        </p:txBody>
      </p:sp>
      <p:sp>
        <p:nvSpPr>
          <p:cNvPr id="447502" name="Oval 14"/>
          <p:cNvSpPr>
            <a:spLocks noChangeArrowheads="1"/>
          </p:cNvSpPr>
          <p:nvPr/>
        </p:nvSpPr>
        <p:spPr bwMode="auto">
          <a:xfrm>
            <a:off x="4343400" y="3810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E</a:t>
            </a:r>
          </a:p>
        </p:txBody>
      </p:sp>
      <p:sp>
        <p:nvSpPr>
          <p:cNvPr id="447503" name="Oval 15"/>
          <p:cNvSpPr>
            <a:spLocks noChangeArrowheads="1"/>
          </p:cNvSpPr>
          <p:nvPr/>
        </p:nvSpPr>
        <p:spPr bwMode="auto">
          <a:xfrm>
            <a:off x="4800600" y="28956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D</a:t>
            </a:r>
          </a:p>
        </p:txBody>
      </p:sp>
      <p:sp>
        <p:nvSpPr>
          <p:cNvPr id="447504" name="Oval 16"/>
          <p:cNvSpPr>
            <a:spLocks noChangeArrowheads="1"/>
          </p:cNvSpPr>
          <p:nvPr/>
        </p:nvSpPr>
        <p:spPr bwMode="auto">
          <a:xfrm>
            <a:off x="4267200" y="1905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C</a:t>
            </a:r>
          </a:p>
        </p:txBody>
      </p:sp>
      <p:sp>
        <p:nvSpPr>
          <p:cNvPr id="447505" name="Oval 17"/>
          <p:cNvSpPr>
            <a:spLocks noChangeArrowheads="1"/>
          </p:cNvSpPr>
          <p:nvPr/>
        </p:nvSpPr>
        <p:spPr bwMode="auto">
          <a:xfrm>
            <a:off x="3048000" y="3810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G</a:t>
            </a:r>
          </a:p>
        </p:txBody>
      </p:sp>
      <p:sp>
        <p:nvSpPr>
          <p:cNvPr id="447506" name="Rectangle 18"/>
          <p:cNvSpPr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None/>
            </a:pPr>
            <a:r>
              <a:rPr lang="en-US"/>
              <a:t>Walk-Through</a:t>
            </a:r>
          </a:p>
        </p:txBody>
      </p:sp>
      <p:sp>
        <p:nvSpPr>
          <p:cNvPr id="447507" name="Line 19"/>
          <p:cNvSpPr>
            <a:spLocks noChangeShapeType="1"/>
          </p:cNvSpPr>
          <p:nvPr/>
        </p:nvSpPr>
        <p:spPr bwMode="auto">
          <a:xfrm flipH="1">
            <a:off x="3505200" y="4114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7508" name="Line 20"/>
          <p:cNvSpPr>
            <a:spLocks noChangeShapeType="1"/>
          </p:cNvSpPr>
          <p:nvPr/>
        </p:nvSpPr>
        <p:spPr bwMode="auto">
          <a:xfrm flipH="1" flipV="1">
            <a:off x="2438400" y="3581400"/>
            <a:ext cx="609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7510" name="Text Box 22"/>
          <p:cNvSpPr txBox="1">
            <a:spLocks noChangeArrowheads="1"/>
          </p:cNvSpPr>
          <p:nvPr/>
        </p:nvSpPr>
        <p:spPr bwMode="auto">
          <a:xfrm>
            <a:off x="6138863" y="1524001"/>
            <a:ext cx="1676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Tx/>
              <a:buNone/>
            </a:pPr>
            <a:r>
              <a:rPr lang="en-US" sz="2000"/>
              <a:t>Visited Array</a:t>
            </a:r>
          </a:p>
        </p:txBody>
      </p:sp>
      <p:graphicFrame>
        <p:nvGraphicFramePr>
          <p:cNvPr id="447511" name="Group 23"/>
          <p:cNvGraphicFramePr>
            <a:graphicFrameLocks noGrp="1"/>
          </p:cNvGraphicFramePr>
          <p:nvPr/>
        </p:nvGraphicFramePr>
        <p:xfrm>
          <a:off x="6400800" y="1981200"/>
          <a:ext cx="762000" cy="3169920"/>
        </p:xfrm>
        <a:graphic>
          <a:graphicData uri="http://schemas.openxmlformats.org/drawingml/2006/table">
            <a:tbl>
              <a:tblPr/>
              <a:tblGrid>
                <a:gridCol w="381000"/>
                <a:gridCol w="381000"/>
              </a:tblGrid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F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47540" name="Line 52"/>
          <p:cNvSpPr>
            <a:spLocks noChangeShapeType="1"/>
          </p:cNvSpPr>
          <p:nvPr/>
        </p:nvSpPr>
        <p:spPr bwMode="auto">
          <a:xfrm flipV="1">
            <a:off x="3733800" y="20955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47541" name="Group 53"/>
          <p:cNvGrpSpPr>
            <a:grpSpLocks/>
          </p:cNvGrpSpPr>
          <p:nvPr/>
        </p:nvGrpSpPr>
        <p:grpSpPr bwMode="auto">
          <a:xfrm>
            <a:off x="8077200" y="1981200"/>
            <a:ext cx="685800" cy="3124200"/>
            <a:chOff x="4128" y="1248"/>
            <a:chExt cx="432" cy="1968"/>
          </a:xfrm>
        </p:grpSpPr>
        <p:sp>
          <p:nvSpPr>
            <p:cNvPr id="447542" name="Line 54"/>
            <p:cNvSpPr>
              <a:spLocks noChangeShapeType="1"/>
            </p:cNvSpPr>
            <p:nvPr/>
          </p:nvSpPr>
          <p:spPr bwMode="auto">
            <a:xfrm>
              <a:off x="4128" y="1248"/>
              <a:ext cx="0" cy="19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7543" name="Line 55"/>
            <p:cNvSpPr>
              <a:spLocks noChangeShapeType="1"/>
            </p:cNvSpPr>
            <p:nvPr/>
          </p:nvSpPr>
          <p:spPr bwMode="auto">
            <a:xfrm>
              <a:off x="4560" y="1248"/>
              <a:ext cx="0" cy="19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7544" name="Line 56"/>
            <p:cNvSpPr>
              <a:spLocks noChangeShapeType="1"/>
            </p:cNvSpPr>
            <p:nvPr/>
          </p:nvSpPr>
          <p:spPr bwMode="auto">
            <a:xfrm>
              <a:off x="4128" y="3216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47545" name="Text Box 57"/>
          <p:cNvSpPr txBox="1">
            <a:spLocks noChangeArrowheads="1"/>
          </p:cNvSpPr>
          <p:nvPr/>
        </p:nvSpPr>
        <p:spPr bwMode="auto">
          <a:xfrm>
            <a:off x="6172200" y="5257801"/>
            <a:ext cx="459588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b="1" dirty="0"/>
              <a:t>Nodes A and B are adjacent to H</a:t>
            </a:r>
            <a:r>
              <a:rPr lang="en-US" b="1" dirty="0" smtClean="0"/>
              <a:t>.  </a:t>
            </a:r>
            <a:r>
              <a:rPr lang="en-US" b="1" dirty="0"/>
              <a:t>Decide to visit A next.</a:t>
            </a:r>
          </a:p>
        </p:txBody>
      </p:sp>
      <p:sp>
        <p:nvSpPr>
          <p:cNvPr id="447546" name="Text Box 58"/>
          <p:cNvSpPr txBox="1">
            <a:spLocks noChangeArrowheads="1"/>
          </p:cNvSpPr>
          <p:nvPr/>
        </p:nvSpPr>
        <p:spPr bwMode="auto">
          <a:xfrm>
            <a:off x="8153400" y="1828800"/>
            <a:ext cx="533400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</p:txBody>
      </p:sp>
      <p:sp>
        <p:nvSpPr>
          <p:cNvPr id="447547" name="Text Box 59"/>
          <p:cNvSpPr txBox="1">
            <a:spLocks noChangeArrowheads="1"/>
          </p:cNvSpPr>
          <p:nvPr/>
        </p:nvSpPr>
        <p:spPr bwMode="auto">
          <a:xfrm>
            <a:off x="8077200" y="1981201"/>
            <a:ext cx="685800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000"/>
              <a:t>H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000"/>
              <a:t>G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000"/>
              <a:t>E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000"/>
              <a:t>D</a:t>
            </a:r>
          </a:p>
        </p:txBody>
      </p:sp>
      <p:sp>
        <p:nvSpPr>
          <p:cNvPr id="447548" name="Text Box 60"/>
          <p:cNvSpPr txBox="1">
            <a:spLocks noChangeArrowheads="1"/>
          </p:cNvSpPr>
          <p:nvPr/>
        </p:nvSpPr>
        <p:spPr bwMode="auto">
          <a:xfrm>
            <a:off x="1905000" y="5029201"/>
            <a:ext cx="4114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/>
              <a:t>The order nodes are visited: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/>
              <a:t>   D, C, E, G, H</a:t>
            </a:r>
          </a:p>
        </p:txBody>
      </p:sp>
    </p:spTree>
    <p:extLst>
      <p:ext uri="{BB962C8B-B14F-4D97-AF65-F5344CB8AC3E}">
        <p14:creationId xmlns:p14="http://schemas.microsoft.com/office/powerpoint/2010/main" val="89920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Line 2"/>
          <p:cNvSpPr>
            <a:spLocks noChangeShapeType="1"/>
          </p:cNvSpPr>
          <p:nvPr/>
        </p:nvSpPr>
        <p:spPr bwMode="auto">
          <a:xfrm flipH="1" flipV="1">
            <a:off x="3657600" y="2209800"/>
            <a:ext cx="1219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6467" name="Line 3"/>
          <p:cNvSpPr>
            <a:spLocks noChangeShapeType="1"/>
          </p:cNvSpPr>
          <p:nvPr/>
        </p:nvSpPr>
        <p:spPr bwMode="auto">
          <a:xfrm flipH="1">
            <a:off x="4724400" y="3352800"/>
            <a:ext cx="228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6468" name="Line 4"/>
          <p:cNvSpPr>
            <a:spLocks noChangeShapeType="1"/>
          </p:cNvSpPr>
          <p:nvPr/>
        </p:nvSpPr>
        <p:spPr bwMode="auto">
          <a:xfrm flipV="1">
            <a:off x="2438400" y="31242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6469" name="Line 5"/>
          <p:cNvSpPr>
            <a:spLocks noChangeShapeType="1"/>
          </p:cNvSpPr>
          <p:nvPr/>
        </p:nvSpPr>
        <p:spPr bwMode="auto">
          <a:xfrm flipV="1">
            <a:off x="3352800" y="3276600"/>
            <a:ext cx="1447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6470" name="Line 6"/>
          <p:cNvSpPr>
            <a:spLocks noChangeShapeType="1"/>
          </p:cNvSpPr>
          <p:nvPr/>
        </p:nvSpPr>
        <p:spPr bwMode="auto">
          <a:xfrm flipV="1">
            <a:off x="2286000" y="2743200"/>
            <a:ext cx="76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6471" name="Line 7"/>
          <p:cNvSpPr>
            <a:spLocks noChangeShapeType="1"/>
          </p:cNvSpPr>
          <p:nvPr/>
        </p:nvSpPr>
        <p:spPr bwMode="auto">
          <a:xfrm>
            <a:off x="2514600" y="2590800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6472" name="Line 8"/>
          <p:cNvSpPr>
            <a:spLocks noChangeShapeType="1"/>
          </p:cNvSpPr>
          <p:nvPr/>
        </p:nvSpPr>
        <p:spPr bwMode="auto">
          <a:xfrm flipH="1" flipV="1">
            <a:off x="4648200" y="2362200"/>
            <a:ext cx="292100" cy="50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6473" name="Oval 9"/>
          <p:cNvSpPr>
            <a:spLocks noChangeArrowheads="1"/>
          </p:cNvSpPr>
          <p:nvPr/>
        </p:nvSpPr>
        <p:spPr bwMode="auto">
          <a:xfrm>
            <a:off x="2057400" y="2438400"/>
            <a:ext cx="533400" cy="5334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6474" name="Oval 10"/>
          <p:cNvSpPr>
            <a:spLocks noChangeArrowheads="1"/>
          </p:cNvSpPr>
          <p:nvPr/>
        </p:nvSpPr>
        <p:spPr bwMode="auto">
          <a:xfrm>
            <a:off x="2209800" y="2286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A</a:t>
            </a:r>
          </a:p>
        </p:txBody>
      </p:sp>
      <p:sp>
        <p:nvSpPr>
          <p:cNvPr id="446475" name="Oval 11"/>
          <p:cNvSpPr>
            <a:spLocks noChangeArrowheads="1"/>
          </p:cNvSpPr>
          <p:nvPr/>
        </p:nvSpPr>
        <p:spPr bwMode="auto">
          <a:xfrm>
            <a:off x="2057400" y="32004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H</a:t>
            </a:r>
          </a:p>
        </p:txBody>
      </p:sp>
      <p:sp>
        <p:nvSpPr>
          <p:cNvPr id="446476" name="Oval 12"/>
          <p:cNvSpPr>
            <a:spLocks noChangeArrowheads="1"/>
          </p:cNvSpPr>
          <p:nvPr/>
        </p:nvSpPr>
        <p:spPr bwMode="auto">
          <a:xfrm>
            <a:off x="3429000" y="28194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B</a:t>
            </a:r>
          </a:p>
        </p:txBody>
      </p:sp>
      <p:sp>
        <p:nvSpPr>
          <p:cNvPr id="446477" name="Oval 13"/>
          <p:cNvSpPr>
            <a:spLocks noChangeArrowheads="1"/>
          </p:cNvSpPr>
          <p:nvPr/>
        </p:nvSpPr>
        <p:spPr bwMode="auto">
          <a:xfrm>
            <a:off x="3276600" y="18288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F</a:t>
            </a:r>
          </a:p>
        </p:txBody>
      </p:sp>
      <p:sp>
        <p:nvSpPr>
          <p:cNvPr id="446478" name="Oval 14"/>
          <p:cNvSpPr>
            <a:spLocks noChangeArrowheads="1"/>
          </p:cNvSpPr>
          <p:nvPr/>
        </p:nvSpPr>
        <p:spPr bwMode="auto">
          <a:xfrm>
            <a:off x="4343400" y="3810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E</a:t>
            </a:r>
          </a:p>
        </p:txBody>
      </p:sp>
      <p:sp>
        <p:nvSpPr>
          <p:cNvPr id="446479" name="Oval 15"/>
          <p:cNvSpPr>
            <a:spLocks noChangeArrowheads="1"/>
          </p:cNvSpPr>
          <p:nvPr/>
        </p:nvSpPr>
        <p:spPr bwMode="auto">
          <a:xfrm>
            <a:off x="4800600" y="28956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D</a:t>
            </a:r>
          </a:p>
        </p:txBody>
      </p:sp>
      <p:sp>
        <p:nvSpPr>
          <p:cNvPr id="446480" name="Oval 16"/>
          <p:cNvSpPr>
            <a:spLocks noChangeArrowheads="1"/>
          </p:cNvSpPr>
          <p:nvPr/>
        </p:nvSpPr>
        <p:spPr bwMode="auto">
          <a:xfrm>
            <a:off x="4267200" y="1905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C</a:t>
            </a:r>
          </a:p>
        </p:txBody>
      </p:sp>
      <p:sp>
        <p:nvSpPr>
          <p:cNvPr id="446481" name="Oval 17"/>
          <p:cNvSpPr>
            <a:spLocks noChangeArrowheads="1"/>
          </p:cNvSpPr>
          <p:nvPr/>
        </p:nvSpPr>
        <p:spPr bwMode="auto">
          <a:xfrm>
            <a:off x="3048000" y="3810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G</a:t>
            </a:r>
          </a:p>
        </p:txBody>
      </p:sp>
      <p:sp>
        <p:nvSpPr>
          <p:cNvPr id="446482" name="Rectangle 18"/>
          <p:cNvSpPr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None/>
            </a:pPr>
            <a:r>
              <a:rPr lang="en-US"/>
              <a:t>Walk-Through</a:t>
            </a:r>
          </a:p>
        </p:txBody>
      </p:sp>
      <p:sp>
        <p:nvSpPr>
          <p:cNvPr id="446483" name="Line 19"/>
          <p:cNvSpPr>
            <a:spLocks noChangeShapeType="1"/>
          </p:cNvSpPr>
          <p:nvPr/>
        </p:nvSpPr>
        <p:spPr bwMode="auto">
          <a:xfrm flipH="1">
            <a:off x="3505200" y="4114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6484" name="Line 20"/>
          <p:cNvSpPr>
            <a:spLocks noChangeShapeType="1"/>
          </p:cNvSpPr>
          <p:nvPr/>
        </p:nvSpPr>
        <p:spPr bwMode="auto">
          <a:xfrm flipH="1" flipV="1">
            <a:off x="2438400" y="3581400"/>
            <a:ext cx="609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6485" name="Text Box 21"/>
          <p:cNvSpPr txBox="1">
            <a:spLocks noChangeArrowheads="1"/>
          </p:cNvSpPr>
          <p:nvPr/>
        </p:nvSpPr>
        <p:spPr bwMode="auto">
          <a:xfrm>
            <a:off x="6138863" y="1524001"/>
            <a:ext cx="1676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Tx/>
              <a:buNone/>
            </a:pPr>
            <a:r>
              <a:rPr lang="en-US" sz="2000"/>
              <a:t>Visited Array</a:t>
            </a:r>
          </a:p>
        </p:txBody>
      </p:sp>
      <p:graphicFrame>
        <p:nvGraphicFramePr>
          <p:cNvPr id="446486" name="Group 22"/>
          <p:cNvGraphicFramePr>
            <a:graphicFrameLocks noGrp="1"/>
          </p:cNvGraphicFramePr>
          <p:nvPr/>
        </p:nvGraphicFramePr>
        <p:xfrm>
          <a:off x="6400800" y="1981200"/>
          <a:ext cx="762000" cy="3169920"/>
        </p:xfrm>
        <a:graphic>
          <a:graphicData uri="http://schemas.openxmlformats.org/drawingml/2006/table">
            <a:tbl>
              <a:tblPr/>
              <a:tblGrid>
                <a:gridCol w="381000"/>
                <a:gridCol w="381000"/>
              </a:tblGrid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F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46515" name="Line 51"/>
          <p:cNvSpPr>
            <a:spLocks noChangeShapeType="1"/>
          </p:cNvSpPr>
          <p:nvPr/>
        </p:nvSpPr>
        <p:spPr bwMode="auto">
          <a:xfrm flipV="1">
            <a:off x="3733800" y="20955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46516" name="Group 52"/>
          <p:cNvGrpSpPr>
            <a:grpSpLocks/>
          </p:cNvGrpSpPr>
          <p:nvPr/>
        </p:nvGrpSpPr>
        <p:grpSpPr bwMode="auto">
          <a:xfrm>
            <a:off x="8077200" y="1981200"/>
            <a:ext cx="685800" cy="3124200"/>
            <a:chOff x="4128" y="1248"/>
            <a:chExt cx="432" cy="1968"/>
          </a:xfrm>
        </p:grpSpPr>
        <p:sp>
          <p:nvSpPr>
            <p:cNvPr id="446517" name="Line 53"/>
            <p:cNvSpPr>
              <a:spLocks noChangeShapeType="1"/>
            </p:cNvSpPr>
            <p:nvPr/>
          </p:nvSpPr>
          <p:spPr bwMode="auto">
            <a:xfrm>
              <a:off x="4128" y="1248"/>
              <a:ext cx="0" cy="19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6518" name="Line 54"/>
            <p:cNvSpPr>
              <a:spLocks noChangeShapeType="1"/>
            </p:cNvSpPr>
            <p:nvPr/>
          </p:nvSpPr>
          <p:spPr bwMode="auto">
            <a:xfrm>
              <a:off x="4560" y="1248"/>
              <a:ext cx="0" cy="19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6519" name="Line 55"/>
            <p:cNvSpPr>
              <a:spLocks noChangeShapeType="1"/>
            </p:cNvSpPr>
            <p:nvPr/>
          </p:nvSpPr>
          <p:spPr bwMode="auto">
            <a:xfrm>
              <a:off x="4128" y="3216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46520" name="Text Box 56"/>
          <p:cNvSpPr txBox="1">
            <a:spLocks noChangeArrowheads="1"/>
          </p:cNvSpPr>
          <p:nvPr/>
        </p:nvSpPr>
        <p:spPr bwMode="auto">
          <a:xfrm>
            <a:off x="6172200" y="5257800"/>
            <a:ext cx="441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b="1"/>
              <a:t>Visit A</a:t>
            </a:r>
          </a:p>
        </p:txBody>
      </p:sp>
      <p:sp>
        <p:nvSpPr>
          <p:cNvPr id="446521" name="Text Box 57"/>
          <p:cNvSpPr txBox="1">
            <a:spLocks noChangeArrowheads="1"/>
          </p:cNvSpPr>
          <p:nvPr/>
        </p:nvSpPr>
        <p:spPr bwMode="auto">
          <a:xfrm>
            <a:off x="8153400" y="1828800"/>
            <a:ext cx="533400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</p:txBody>
      </p:sp>
      <p:sp>
        <p:nvSpPr>
          <p:cNvPr id="446522" name="Text Box 58"/>
          <p:cNvSpPr txBox="1">
            <a:spLocks noChangeArrowheads="1"/>
          </p:cNvSpPr>
          <p:nvPr/>
        </p:nvSpPr>
        <p:spPr bwMode="auto">
          <a:xfrm>
            <a:off x="8077200" y="1981201"/>
            <a:ext cx="685800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000"/>
              <a:t>A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000"/>
              <a:t>H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000"/>
              <a:t>G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000"/>
              <a:t>E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000"/>
              <a:t>D</a:t>
            </a:r>
          </a:p>
        </p:txBody>
      </p:sp>
      <p:sp>
        <p:nvSpPr>
          <p:cNvPr id="446523" name="Text Box 59"/>
          <p:cNvSpPr txBox="1">
            <a:spLocks noChangeArrowheads="1"/>
          </p:cNvSpPr>
          <p:nvPr/>
        </p:nvSpPr>
        <p:spPr bwMode="auto">
          <a:xfrm>
            <a:off x="1905000" y="5029201"/>
            <a:ext cx="4114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/>
              <a:t>The order nodes are visited: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/>
              <a:t>   D, C, E, G, H, A</a:t>
            </a:r>
          </a:p>
        </p:txBody>
      </p:sp>
    </p:spTree>
    <p:extLst>
      <p:ext uri="{BB962C8B-B14F-4D97-AF65-F5344CB8AC3E}">
        <p14:creationId xmlns:p14="http://schemas.microsoft.com/office/powerpoint/2010/main" val="283848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Line 2"/>
          <p:cNvSpPr>
            <a:spLocks noChangeShapeType="1"/>
          </p:cNvSpPr>
          <p:nvPr/>
        </p:nvSpPr>
        <p:spPr bwMode="auto">
          <a:xfrm flipH="1" flipV="1">
            <a:off x="3657600" y="2209800"/>
            <a:ext cx="1219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5443" name="Line 3"/>
          <p:cNvSpPr>
            <a:spLocks noChangeShapeType="1"/>
          </p:cNvSpPr>
          <p:nvPr/>
        </p:nvSpPr>
        <p:spPr bwMode="auto">
          <a:xfrm flipH="1">
            <a:off x="4724400" y="3352800"/>
            <a:ext cx="228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5444" name="Line 4"/>
          <p:cNvSpPr>
            <a:spLocks noChangeShapeType="1"/>
          </p:cNvSpPr>
          <p:nvPr/>
        </p:nvSpPr>
        <p:spPr bwMode="auto">
          <a:xfrm flipV="1">
            <a:off x="2438400" y="31242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5445" name="Line 5"/>
          <p:cNvSpPr>
            <a:spLocks noChangeShapeType="1"/>
          </p:cNvSpPr>
          <p:nvPr/>
        </p:nvSpPr>
        <p:spPr bwMode="auto">
          <a:xfrm flipV="1">
            <a:off x="3352800" y="3276600"/>
            <a:ext cx="1447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5446" name="Line 6"/>
          <p:cNvSpPr>
            <a:spLocks noChangeShapeType="1"/>
          </p:cNvSpPr>
          <p:nvPr/>
        </p:nvSpPr>
        <p:spPr bwMode="auto">
          <a:xfrm flipV="1">
            <a:off x="2286000" y="2743200"/>
            <a:ext cx="76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5447" name="Line 7"/>
          <p:cNvSpPr>
            <a:spLocks noChangeShapeType="1"/>
          </p:cNvSpPr>
          <p:nvPr/>
        </p:nvSpPr>
        <p:spPr bwMode="auto">
          <a:xfrm>
            <a:off x="2514600" y="2590800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5448" name="Line 8"/>
          <p:cNvSpPr>
            <a:spLocks noChangeShapeType="1"/>
          </p:cNvSpPr>
          <p:nvPr/>
        </p:nvSpPr>
        <p:spPr bwMode="auto">
          <a:xfrm flipH="1" flipV="1">
            <a:off x="4648200" y="2362200"/>
            <a:ext cx="292100" cy="50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5449" name="Oval 9"/>
          <p:cNvSpPr>
            <a:spLocks noChangeArrowheads="1"/>
          </p:cNvSpPr>
          <p:nvPr/>
        </p:nvSpPr>
        <p:spPr bwMode="auto">
          <a:xfrm>
            <a:off x="2057400" y="2438400"/>
            <a:ext cx="533400" cy="5334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5450" name="Oval 10"/>
          <p:cNvSpPr>
            <a:spLocks noChangeArrowheads="1"/>
          </p:cNvSpPr>
          <p:nvPr/>
        </p:nvSpPr>
        <p:spPr bwMode="auto">
          <a:xfrm>
            <a:off x="2209800" y="2286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A</a:t>
            </a:r>
          </a:p>
        </p:txBody>
      </p:sp>
      <p:sp>
        <p:nvSpPr>
          <p:cNvPr id="445451" name="Oval 11"/>
          <p:cNvSpPr>
            <a:spLocks noChangeArrowheads="1"/>
          </p:cNvSpPr>
          <p:nvPr/>
        </p:nvSpPr>
        <p:spPr bwMode="auto">
          <a:xfrm>
            <a:off x="2057400" y="32004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H</a:t>
            </a:r>
          </a:p>
        </p:txBody>
      </p:sp>
      <p:sp>
        <p:nvSpPr>
          <p:cNvPr id="445452" name="Oval 12"/>
          <p:cNvSpPr>
            <a:spLocks noChangeArrowheads="1"/>
          </p:cNvSpPr>
          <p:nvPr/>
        </p:nvSpPr>
        <p:spPr bwMode="auto">
          <a:xfrm>
            <a:off x="3429000" y="28194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B</a:t>
            </a:r>
          </a:p>
        </p:txBody>
      </p:sp>
      <p:sp>
        <p:nvSpPr>
          <p:cNvPr id="445453" name="Oval 13"/>
          <p:cNvSpPr>
            <a:spLocks noChangeArrowheads="1"/>
          </p:cNvSpPr>
          <p:nvPr/>
        </p:nvSpPr>
        <p:spPr bwMode="auto">
          <a:xfrm>
            <a:off x="3276600" y="18288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F</a:t>
            </a:r>
          </a:p>
        </p:txBody>
      </p:sp>
      <p:sp>
        <p:nvSpPr>
          <p:cNvPr id="445454" name="Oval 14"/>
          <p:cNvSpPr>
            <a:spLocks noChangeArrowheads="1"/>
          </p:cNvSpPr>
          <p:nvPr/>
        </p:nvSpPr>
        <p:spPr bwMode="auto">
          <a:xfrm>
            <a:off x="4343400" y="3810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E</a:t>
            </a:r>
          </a:p>
        </p:txBody>
      </p:sp>
      <p:sp>
        <p:nvSpPr>
          <p:cNvPr id="445455" name="Oval 15"/>
          <p:cNvSpPr>
            <a:spLocks noChangeArrowheads="1"/>
          </p:cNvSpPr>
          <p:nvPr/>
        </p:nvSpPr>
        <p:spPr bwMode="auto">
          <a:xfrm>
            <a:off x="4800600" y="28956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D</a:t>
            </a:r>
          </a:p>
        </p:txBody>
      </p:sp>
      <p:sp>
        <p:nvSpPr>
          <p:cNvPr id="445456" name="Oval 16"/>
          <p:cNvSpPr>
            <a:spLocks noChangeArrowheads="1"/>
          </p:cNvSpPr>
          <p:nvPr/>
        </p:nvSpPr>
        <p:spPr bwMode="auto">
          <a:xfrm>
            <a:off x="4267200" y="1905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C</a:t>
            </a:r>
          </a:p>
        </p:txBody>
      </p:sp>
      <p:sp>
        <p:nvSpPr>
          <p:cNvPr id="445457" name="Oval 17"/>
          <p:cNvSpPr>
            <a:spLocks noChangeArrowheads="1"/>
          </p:cNvSpPr>
          <p:nvPr/>
        </p:nvSpPr>
        <p:spPr bwMode="auto">
          <a:xfrm>
            <a:off x="3048000" y="3810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G</a:t>
            </a:r>
          </a:p>
        </p:txBody>
      </p:sp>
      <p:sp>
        <p:nvSpPr>
          <p:cNvPr id="445458" name="Rectangle 18"/>
          <p:cNvSpPr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None/>
            </a:pPr>
            <a:r>
              <a:rPr lang="en-US"/>
              <a:t>Walk-Through</a:t>
            </a:r>
          </a:p>
        </p:txBody>
      </p:sp>
      <p:sp>
        <p:nvSpPr>
          <p:cNvPr id="445459" name="Line 19"/>
          <p:cNvSpPr>
            <a:spLocks noChangeShapeType="1"/>
          </p:cNvSpPr>
          <p:nvPr/>
        </p:nvSpPr>
        <p:spPr bwMode="auto">
          <a:xfrm flipH="1">
            <a:off x="3505200" y="4114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5460" name="Line 20"/>
          <p:cNvSpPr>
            <a:spLocks noChangeShapeType="1"/>
          </p:cNvSpPr>
          <p:nvPr/>
        </p:nvSpPr>
        <p:spPr bwMode="auto">
          <a:xfrm flipH="1" flipV="1">
            <a:off x="2438400" y="3581400"/>
            <a:ext cx="609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5461" name="Text Box 21"/>
          <p:cNvSpPr txBox="1">
            <a:spLocks noChangeArrowheads="1"/>
          </p:cNvSpPr>
          <p:nvPr/>
        </p:nvSpPr>
        <p:spPr bwMode="auto">
          <a:xfrm>
            <a:off x="6138863" y="1524001"/>
            <a:ext cx="1676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Tx/>
              <a:buNone/>
            </a:pPr>
            <a:r>
              <a:rPr lang="en-US" sz="2000"/>
              <a:t>Visited Array</a:t>
            </a:r>
          </a:p>
        </p:txBody>
      </p:sp>
      <p:graphicFrame>
        <p:nvGraphicFramePr>
          <p:cNvPr id="445462" name="Group 22"/>
          <p:cNvGraphicFramePr>
            <a:graphicFrameLocks noGrp="1"/>
          </p:cNvGraphicFramePr>
          <p:nvPr/>
        </p:nvGraphicFramePr>
        <p:xfrm>
          <a:off x="6400800" y="1981200"/>
          <a:ext cx="762000" cy="3169920"/>
        </p:xfrm>
        <a:graphic>
          <a:graphicData uri="http://schemas.openxmlformats.org/drawingml/2006/table">
            <a:tbl>
              <a:tblPr/>
              <a:tblGrid>
                <a:gridCol w="381000"/>
                <a:gridCol w="381000"/>
              </a:tblGrid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F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45491" name="Line 51"/>
          <p:cNvSpPr>
            <a:spLocks noChangeShapeType="1"/>
          </p:cNvSpPr>
          <p:nvPr/>
        </p:nvSpPr>
        <p:spPr bwMode="auto">
          <a:xfrm flipV="1">
            <a:off x="3733800" y="20955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45492" name="Group 52"/>
          <p:cNvGrpSpPr>
            <a:grpSpLocks/>
          </p:cNvGrpSpPr>
          <p:nvPr/>
        </p:nvGrpSpPr>
        <p:grpSpPr bwMode="auto">
          <a:xfrm>
            <a:off x="8077200" y="1981200"/>
            <a:ext cx="685800" cy="3124200"/>
            <a:chOff x="4128" y="1248"/>
            <a:chExt cx="432" cy="1968"/>
          </a:xfrm>
        </p:grpSpPr>
        <p:sp>
          <p:nvSpPr>
            <p:cNvPr id="445493" name="Line 53"/>
            <p:cNvSpPr>
              <a:spLocks noChangeShapeType="1"/>
            </p:cNvSpPr>
            <p:nvPr/>
          </p:nvSpPr>
          <p:spPr bwMode="auto">
            <a:xfrm>
              <a:off x="4128" y="1248"/>
              <a:ext cx="0" cy="19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494" name="Line 54"/>
            <p:cNvSpPr>
              <a:spLocks noChangeShapeType="1"/>
            </p:cNvSpPr>
            <p:nvPr/>
          </p:nvSpPr>
          <p:spPr bwMode="auto">
            <a:xfrm>
              <a:off x="4560" y="1248"/>
              <a:ext cx="0" cy="19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495" name="Line 55"/>
            <p:cNvSpPr>
              <a:spLocks noChangeShapeType="1"/>
            </p:cNvSpPr>
            <p:nvPr/>
          </p:nvSpPr>
          <p:spPr bwMode="auto">
            <a:xfrm>
              <a:off x="4128" y="3216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45496" name="Text Box 56"/>
          <p:cNvSpPr txBox="1">
            <a:spLocks noChangeArrowheads="1"/>
          </p:cNvSpPr>
          <p:nvPr/>
        </p:nvSpPr>
        <p:spPr bwMode="auto">
          <a:xfrm>
            <a:off x="6172200" y="5257801"/>
            <a:ext cx="4419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b="1"/>
              <a:t>Only Node B is adjacent to A.  Decide to visit B next.</a:t>
            </a:r>
          </a:p>
        </p:txBody>
      </p:sp>
      <p:sp>
        <p:nvSpPr>
          <p:cNvPr id="445497" name="Text Box 57"/>
          <p:cNvSpPr txBox="1">
            <a:spLocks noChangeArrowheads="1"/>
          </p:cNvSpPr>
          <p:nvPr/>
        </p:nvSpPr>
        <p:spPr bwMode="auto">
          <a:xfrm>
            <a:off x="8153400" y="1828800"/>
            <a:ext cx="533400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</p:txBody>
      </p:sp>
      <p:sp>
        <p:nvSpPr>
          <p:cNvPr id="445498" name="Text Box 58"/>
          <p:cNvSpPr txBox="1">
            <a:spLocks noChangeArrowheads="1"/>
          </p:cNvSpPr>
          <p:nvPr/>
        </p:nvSpPr>
        <p:spPr bwMode="auto">
          <a:xfrm>
            <a:off x="8077200" y="1981201"/>
            <a:ext cx="685800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000"/>
              <a:t>A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000"/>
              <a:t>H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000"/>
              <a:t>G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000"/>
              <a:t>E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000"/>
              <a:t>D</a:t>
            </a:r>
          </a:p>
        </p:txBody>
      </p:sp>
      <p:sp>
        <p:nvSpPr>
          <p:cNvPr id="445499" name="Text Box 59"/>
          <p:cNvSpPr txBox="1">
            <a:spLocks noChangeArrowheads="1"/>
          </p:cNvSpPr>
          <p:nvPr/>
        </p:nvSpPr>
        <p:spPr bwMode="auto">
          <a:xfrm>
            <a:off x="1905000" y="5029201"/>
            <a:ext cx="4114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/>
              <a:t>The order nodes are visited: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/>
              <a:t>   D, C, E, G, H, A</a:t>
            </a:r>
          </a:p>
        </p:txBody>
      </p:sp>
    </p:spTree>
    <p:extLst>
      <p:ext uri="{BB962C8B-B14F-4D97-AF65-F5344CB8AC3E}">
        <p14:creationId xmlns:p14="http://schemas.microsoft.com/office/powerpoint/2010/main" val="425534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Line 2"/>
          <p:cNvSpPr>
            <a:spLocks noChangeShapeType="1"/>
          </p:cNvSpPr>
          <p:nvPr/>
        </p:nvSpPr>
        <p:spPr bwMode="auto">
          <a:xfrm flipH="1" flipV="1">
            <a:off x="3657600" y="2209800"/>
            <a:ext cx="1219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4419" name="Line 3"/>
          <p:cNvSpPr>
            <a:spLocks noChangeShapeType="1"/>
          </p:cNvSpPr>
          <p:nvPr/>
        </p:nvSpPr>
        <p:spPr bwMode="auto">
          <a:xfrm flipH="1">
            <a:off x="4724400" y="3352800"/>
            <a:ext cx="228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4420" name="Line 4"/>
          <p:cNvSpPr>
            <a:spLocks noChangeShapeType="1"/>
          </p:cNvSpPr>
          <p:nvPr/>
        </p:nvSpPr>
        <p:spPr bwMode="auto">
          <a:xfrm flipV="1">
            <a:off x="2438400" y="31242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4421" name="Line 5"/>
          <p:cNvSpPr>
            <a:spLocks noChangeShapeType="1"/>
          </p:cNvSpPr>
          <p:nvPr/>
        </p:nvSpPr>
        <p:spPr bwMode="auto">
          <a:xfrm flipV="1">
            <a:off x="3352800" y="3276600"/>
            <a:ext cx="1447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4422" name="Line 6"/>
          <p:cNvSpPr>
            <a:spLocks noChangeShapeType="1"/>
          </p:cNvSpPr>
          <p:nvPr/>
        </p:nvSpPr>
        <p:spPr bwMode="auto">
          <a:xfrm flipV="1">
            <a:off x="2286000" y="2743200"/>
            <a:ext cx="76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4423" name="Line 7"/>
          <p:cNvSpPr>
            <a:spLocks noChangeShapeType="1"/>
          </p:cNvSpPr>
          <p:nvPr/>
        </p:nvSpPr>
        <p:spPr bwMode="auto">
          <a:xfrm>
            <a:off x="2514600" y="2590800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4424" name="Line 8"/>
          <p:cNvSpPr>
            <a:spLocks noChangeShapeType="1"/>
          </p:cNvSpPr>
          <p:nvPr/>
        </p:nvSpPr>
        <p:spPr bwMode="auto">
          <a:xfrm flipH="1" flipV="1">
            <a:off x="4648200" y="2362200"/>
            <a:ext cx="292100" cy="50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4425" name="Oval 9"/>
          <p:cNvSpPr>
            <a:spLocks noChangeArrowheads="1"/>
          </p:cNvSpPr>
          <p:nvPr/>
        </p:nvSpPr>
        <p:spPr bwMode="auto">
          <a:xfrm>
            <a:off x="2057400" y="2438400"/>
            <a:ext cx="533400" cy="5334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4426" name="Oval 10"/>
          <p:cNvSpPr>
            <a:spLocks noChangeArrowheads="1"/>
          </p:cNvSpPr>
          <p:nvPr/>
        </p:nvSpPr>
        <p:spPr bwMode="auto">
          <a:xfrm>
            <a:off x="2209800" y="2286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A</a:t>
            </a:r>
          </a:p>
        </p:txBody>
      </p:sp>
      <p:sp>
        <p:nvSpPr>
          <p:cNvPr id="444427" name="Oval 11"/>
          <p:cNvSpPr>
            <a:spLocks noChangeArrowheads="1"/>
          </p:cNvSpPr>
          <p:nvPr/>
        </p:nvSpPr>
        <p:spPr bwMode="auto">
          <a:xfrm>
            <a:off x="2057400" y="32004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H</a:t>
            </a:r>
          </a:p>
        </p:txBody>
      </p:sp>
      <p:sp>
        <p:nvSpPr>
          <p:cNvPr id="444428" name="Oval 12"/>
          <p:cNvSpPr>
            <a:spLocks noChangeArrowheads="1"/>
          </p:cNvSpPr>
          <p:nvPr/>
        </p:nvSpPr>
        <p:spPr bwMode="auto">
          <a:xfrm>
            <a:off x="3429000" y="28194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B</a:t>
            </a:r>
          </a:p>
        </p:txBody>
      </p:sp>
      <p:sp>
        <p:nvSpPr>
          <p:cNvPr id="444429" name="Oval 13"/>
          <p:cNvSpPr>
            <a:spLocks noChangeArrowheads="1"/>
          </p:cNvSpPr>
          <p:nvPr/>
        </p:nvSpPr>
        <p:spPr bwMode="auto">
          <a:xfrm>
            <a:off x="3276600" y="18288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F</a:t>
            </a:r>
          </a:p>
        </p:txBody>
      </p:sp>
      <p:sp>
        <p:nvSpPr>
          <p:cNvPr id="444430" name="Oval 14"/>
          <p:cNvSpPr>
            <a:spLocks noChangeArrowheads="1"/>
          </p:cNvSpPr>
          <p:nvPr/>
        </p:nvSpPr>
        <p:spPr bwMode="auto">
          <a:xfrm>
            <a:off x="4343400" y="3810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E</a:t>
            </a:r>
          </a:p>
        </p:txBody>
      </p:sp>
      <p:sp>
        <p:nvSpPr>
          <p:cNvPr id="444431" name="Oval 15"/>
          <p:cNvSpPr>
            <a:spLocks noChangeArrowheads="1"/>
          </p:cNvSpPr>
          <p:nvPr/>
        </p:nvSpPr>
        <p:spPr bwMode="auto">
          <a:xfrm>
            <a:off x="4800600" y="28956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D</a:t>
            </a:r>
          </a:p>
        </p:txBody>
      </p:sp>
      <p:sp>
        <p:nvSpPr>
          <p:cNvPr id="444432" name="Oval 16"/>
          <p:cNvSpPr>
            <a:spLocks noChangeArrowheads="1"/>
          </p:cNvSpPr>
          <p:nvPr/>
        </p:nvSpPr>
        <p:spPr bwMode="auto">
          <a:xfrm>
            <a:off x="4267200" y="1905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C</a:t>
            </a:r>
          </a:p>
        </p:txBody>
      </p:sp>
      <p:sp>
        <p:nvSpPr>
          <p:cNvPr id="444433" name="Oval 17"/>
          <p:cNvSpPr>
            <a:spLocks noChangeArrowheads="1"/>
          </p:cNvSpPr>
          <p:nvPr/>
        </p:nvSpPr>
        <p:spPr bwMode="auto">
          <a:xfrm>
            <a:off x="3048000" y="3810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G</a:t>
            </a:r>
          </a:p>
        </p:txBody>
      </p:sp>
      <p:sp>
        <p:nvSpPr>
          <p:cNvPr id="444434" name="Rectangle 18"/>
          <p:cNvSpPr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None/>
            </a:pPr>
            <a:r>
              <a:rPr lang="en-US"/>
              <a:t>Walk-Through</a:t>
            </a:r>
          </a:p>
        </p:txBody>
      </p:sp>
      <p:sp>
        <p:nvSpPr>
          <p:cNvPr id="444435" name="Line 19"/>
          <p:cNvSpPr>
            <a:spLocks noChangeShapeType="1"/>
          </p:cNvSpPr>
          <p:nvPr/>
        </p:nvSpPr>
        <p:spPr bwMode="auto">
          <a:xfrm flipH="1">
            <a:off x="3505200" y="4114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4436" name="Line 20"/>
          <p:cNvSpPr>
            <a:spLocks noChangeShapeType="1"/>
          </p:cNvSpPr>
          <p:nvPr/>
        </p:nvSpPr>
        <p:spPr bwMode="auto">
          <a:xfrm flipH="1" flipV="1">
            <a:off x="2438400" y="3581400"/>
            <a:ext cx="609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4437" name="Text Box 21"/>
          <p:cNvSpPr txBox="1">
            <a:spLocks noChangeArrowheads="1"/>
          </p:cNvSpPr>
          <p:nvPr/>
        </p:nvSpPr>
        <p:spPr bwMode="auto">
          <a:xfrm>
            <a:off x="6138863" y="1524001"/>
            <a:ext cx="1676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Tx/>
              <a:buNone/>
            </a:pPr>
            <a:r>
              <a:rPr lang="en-US" sz="2000"/>
              <a:t>Visited Array</a:t>
            </a:r>
          </a:p>
        </p:txBody>
      </p:sp>
      <p:graphicFrame>
        <p:nvGraphicFramePr>
          <p:cNvPr id="444476" name="Group 60"/>
          <p:cNvGraphicFramePr>
            <a:graphicFrameLocks noGrp="1"/>
          </p:cNvGraphicFramePr>
          <p:nvPr/>
        </p:nvGraphicFramePr>
        <p:xfrm>
          <a:off x="6400800" y="1981200"/>
          <a:ext cx="762000" cy="3169920"/>
        </p:xfrm>
        <a:graphic>
          <a:graphicData uri="http://schemas.openxmlformats.org/drawingml/2006/table">
            <a:tbl>
              <a:tblPr/>
              <a:tblGrid>
                <a:gridCol w="381000"/>
                <a:gridCol w="381000"/>
              </a:tblGrid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F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44467" name="Line 51"/>
          <p:cNvSpPr>
            <a:spLocks noChangeShapeType="1"/>
          </p:cNvSpPr>
          <p:nvPr/>
        </p:nvSpPr>
        <p:spPr bwMode="auto">
          <a:xfrm flipV="1">
            <a:off x="3733800" y="20955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44468" name="Group 52"/>
          <p:cNvGrpSpPr>
            <a:grpSpLocks/>
          </p:cNvGrpSpPr>
          <p:nvPr/>
        </p:nvGrpSpPr>
        <p:grpSpPr bwMode="auto">
          <a:xfrm>
            <a:off x="8077200" y="1981200"/>
            <a:ext cx="685800" cy="3124200"/>
            <a:chOff x="4128" y="1248"/>
            <a:chExt cx="432" cy="1968"/>
          </a:xfrm>
        </p:grpSpPr>
        <p:sp>
          <p:nvSpPr>
            <p:cNvPr id="444469" name="Line 53"/>
            <p:cNvSpPr>
              <a:spLocks noChangeShapeType="1"/>
            </p:cNvSpPr>
            <p:nvPr/>
          </p:nvSpPr>
          <p:spPr bwMode="auto">
            <a:xfrm>
              <a:off x="4128" y="1248"/>
              <a:ext cx="0" cy="19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470" name="Line 54"/>
            <p:cNvSpPr>
              <a:spLocks noChangeShapeType="1"/>
            </p:cNvSpPr>
            <p:nvPr/>
          </p:nvSpPr>
          <p:spPr bwMode="auto">
            <a:xfrm>
              <a:off x="4560" y="1248"/>
              <a:ext cx="0" cy="19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471" name="Line 55"/>
            <p:cNvSpPr>
              <a:spLocks noChangeShapeType="1"/>
            </p:cNvSpPr>
            <p:nvPr/>
          </p:nvSpPr>
          <p:spPr bwMode="auto">
            <a:xfrm>
              <a:off x="4128" y="3216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44472" name="Text Box 56"/>
          <p:cNvSpPr txBox="1">
            <a:spLocks noChangeArrowheads="1"/>
          </p:cNvSpPr>
          <p:nvPr/>
        </p:nvSpPr>
        <p:spPr bwMode="auto">
          <a:xfrm>
            <a:off x="6172200" y="5257800"/>
            <a:ext cx="441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b="1"/>
              <a:t>Visit B</a:t>
            </a:r>
          </a:p>
        </p:txBody>
      </p:sp>
      <p:sp>
        <p:nvSpPr>
          <p:cNvPr id="444473" name="Text Box 57"/>
          <p:cNvSpPr txBox="1">
            <a:spLocks noChangeArrowheads="1"/>
          </p:cNvSpPr>
          <p:nvPr/>
        </p:nvSpPr>
        <p:spPr bwMode="auto">
          <a:xfrm>
            <a:off x="8153400" y="1828800"/>
            <a:ext cx="533400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</p:txBody>
      </p:sp>
      <p:sp>
        <p:nvSpPr>
          <p:cNvPr id="444474" name="Text Box 58"/>
          <p:cNvSpPr txBox="1">
            <a:spLocks noChangeArrowheads="1"/>
          </p:cNvSpPr>
          <p:nvPr/>
        </p:nvSpPr>
        <p:spPr bwMode="auto">
          <a:xfrm>
            <a:off x="8077200" y="1981201"/>
            <a:ext cx="685800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000"/>
              <a:t>B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000"/>
              <a:t>A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000"/>
              <a:t>H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000"/>
              <a:t>G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000"/>
              <a:t>E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000"/>
              <a:t>D</a:t>
            </a:r>
          </a:p>
        </p:txBody>
      </p:sp>
      <p:sp>
        <p:nvSpPr>
          <p:cNvPr id="444477" name="Text Box 61"/>
          <p:cNvSpPr txBox="1">
            <a:spLocks noChangeArrowheads="1"/>
          </p:cNvSpPr>
          <p:nvPr/>
        </p:nvSpPr>
        <p:spPr bwMode="auto">
          <a:xfrm>
            <a:off x="1905000" y="5029201"/>
            <a:ext cx="4114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/>
              <a:t>The order nodes are visited: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/>
              <a:t>   D, C, E, G, H, A, B</a:t>
            </a:r>
          </a:p>
        </p:txBody>
      </p:sp>
    </p:spTree>
    <p:extLst>
      <p:ext uri="{BB962C8B-B14F-4D97-AF65-F5344CB8AC3E}">
        <p14:creationId xmlns:p14="http://schemas.microsoft.com/office/powerpoint/2010/main" val="351069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Line 2"/>
          <p:cNvSpPr>
            <a:spLocks noChangeShapeType="1"/>
          </p:cNvSpPr>
          <p:nvPr/>
        </p:nvSpPr>
        <p:spPr bwMode="auto">
          <a:xfrm flipH="1" flipV="1">
            <a:off x="3657600" y="2209800"/>
            <a:ext cx="1219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3395" name="Line 3"/>
          <p:cNvSpPr>
            <a:spLocks noChangeShapeType="1"/>
          </p:cNvSpPr>
          <p:nvPr/>
        </p:nvSpPr>
        <p:spPr bwMode="auto">
          <a:xfrm flipH="1">
            <a:off x="4724400" y="3352800"/>
            <a:ext cx="228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3396" name="Line 4"/>
          <p:cNvSpPr>
            <a:spLocks noChangeShapeType="1"/>
          </p:cNvSpPr>
          <p:nvPr/>
        </p:nvSpPr>
        <p:spPr bwMode="auto">
          <a:xfrm flipV="1">
            <a:off x="2438400" y="31242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3397" name="Line 5"/>
          <p:cNvSpPr>
            <a:spLocks noChangeShapeType="1"/>
          </p:cNvSpPr>
          <p:nvPr/>
        </p:nvSpPr>
        <p:spPr bwMode="auto">
          <a:xfrm flipV="1">
            <a:off x="3352800" y="3276600"/>
            <a:ext cx="1447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3398" name="Line 6"/>
          <p:cNvSpPr>
            <a:spLocks noChangeShapeType="1"/>
          </p:cNvSpPr>
          <p:nvPr/>
        </p:nvSpPr>
        <p:spPr bwMode="auto">
          <a:xfrm flipV="1">
            <a:off x="2286000" y="2743200"/>
            <a:ext cx="76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3399" name="Line 7"/>
          <p:cNvSpPr>
            <a:spLocks noChangeShapeType="1"/>
          </p:cNvSpPr>
          <p:nvPr/>
        </p:nvSpPr>
        <p:spPr bwMode="auto">
          <a:xfrm>
            <a:off x="2514600" y="2590800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3400" name="Line 8"/>
          <p:cNvSpPr>
            <a:spLocks noChangeShapeType="1"/>
          </p:cNvSpPr>
          <p:nvPr/>
        </p:nvSpPr>
        <p:spPr bwMode="auto">
          <a:xfrm flipH="1" flipV="1">
            <a:off x="4648200" y="2362200"/>
            <a:ext cx="292100" cy="50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3401" name="Oval 9"/>
          <p:cNvSpPr>
            <a:spLocks noChangeArrowheads="1"/>
          </p:cNvSpPr>
          <p:nvPr/>
        </p:nvSpPr>
        <p:spPr bwMode="auto">
          <a:xfrm>
            <a:off x="2057400" y="2438400"/>
            <a:ext cx="533400" cy="5334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3402" name="Oval 10"/>
          <p:cNvSpPr>
            <a:spLocks noChangeArrowheads="1"/>
          </p:cNvSpPr>
          <p:nvPr/>
        </p:nvSpPr>
        <p:spPr bwMode="auto">
          <a:xfrm>
            <a:off x="2209800" y="2286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A</a:t>
            </a:r>
          </a:p>
        </p:txBody>
      </p:sp>
      <p:sp>
        <p:nvSpPr>
          <p:cNvPr id="443403" name="Oval 11"/>
          <p:cNvSpPr>
            <a:spLocks noChangeArrowheads="1"/>
          </p:cNvSpPr>
          <p:nvPr/>
        </p:nvSpPr>
        <p:spPr bwMode="auto">
          <a:xfrm>
            <a:off x="2057400" y="32004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H</a:t>
            </a:r>
          </a:p>
        </p:txBody>
      </p:sp>
      <p:sp>
        <p:nvSpPr>
          <p:cNvPr id="443404" name="Oval 12"/>
          <p:cNvSpPr>
            <a:spLocks noChangeArrowheads="1"/>
          </p:cNvSpPr>
          <p:nvPr/>
        </p:nvSpPr>
        <p:spPr bwMode="auto">
          <a:xfrm>
            <a:off x="3429000" y="28194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B</a:t>
            </a:r>
          </a:p>
        </p:txBody>
      </p:sp>
      <p:sp>
        <p:nvSpPr>
          <p:cNvPr id="443405" name="Oval 13"/>
          <p:cNvSpPr>
            <a:spLocks noChangeArrowheads="1"/>
          </p:cNvSpPr>
          <p:nvPr/>
        </p:nvSpPr>
        <p:spPr bwMode="auto">
          <a:xfrm>
            <a:off x="3276600" y="18288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F</a:t>
            </a:r>
          </a:p>
        </p:txBody>
      </p:sp>
      <p:sp>
        <p:nvSpPr>
          <p:cNvPr id="443406" name="Oval 14"/>
          <p:cNvSpPr>
            <a:spLocks noChangeArrowheads="1"/>
          </p:cNvSpPr>
          <p:nvPr/>
        </p:nvSpPr>
        <p:spPr bwMode="auto">
          <a:xfrm>
            <a:off x="4343400" y="3810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E</a:t>
            </a:r>
          </a:p>
        </p:txBody>
      </p:sp>
      <p:sp>
        <p:nvSpPr>
          <p:cNvPr id="443407" name="Oval 15"/>
          <p:cNvSpPr>
            <a:spLocks noChangeArrowheads="1"/>
          </p:cNvSpPr>
          <p:nvPr/>
        </p:nvSpPr>
        <p:spPr bwMode="auto">
          <a:xfrm>
            <a:off x="4800600" y="28956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D</a:t>
            </a:r>
          </a:p>
        </p:txBody>
      </p:sp>
      <p:sp>
        <p:nvSpPr>
          <p:cNvPr id="443408" name="Oval 16"/>
          <p:cNvSpPr>
            <a:spLocks noChangeArrowheads="1"/>
          </p:cNvSpPr>
          <p:nvPr/>
        </p:nvSpPr>
        <p:spPr bwMode="auto">
          <a:xfrm>
            <a:off x="4267200" y="1905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C</a:t>
            </a:r>
          </a:p>
        </p:txBody>
      </p:sp>
      <p:sp>
        <p:nvSpPr>
          <p:cNvPr id="443409" name="Oval 17"/>
          <p:cNvSpPr>
            <a:spLocks noChangeArrowheads="1"/>
          </p:cNvSpPr>
          <p:nvPr/>
        </p:nvSpPr>
        <p:spPr bwMode="auto">
          <a:xfrm>
            <a:off x="3048000" y="3810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G</a:t>
            </a:r>
          </a:p>
        </p:txBody>
      </p:sp>
      <p:sp>
        <p:nvSpPr>
          <p:cNvPr id="443410" name="Rectangle 18"/>
          <p:cNvSpPr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None/>
            </a:pPr>
            <a:r>
              <a:rPr lang="en-US"/>
              <a:t>Walk-Through</a:t>
            </a:r>
          </a:p>
        </p:txBody>
      </p:sp>
      <p:sp>
        <p:nvSpPr>
          <p:cNvPr id="443411" name="Line 19"/>
          <p:cNvSpPr>
            <a:spLocks noChangeShapeType="1"/>
          </p:cNvSpPr>
          <p:nvPr/>
        </p:nvSpPr>
        <p:spPr bwMode="auto">
          <a:xfrm flipH="1">
            <a:off x="3505200" y="4114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3412" name="Line 20"/>
          <p:cNvSpPr>
            <a:spLocks noChangeShapeType="1"/>
          </p:cNvSpPr>
          <p:nvPr/>
        </p:nvSpPr>
        <p:spPr bwMode="auto">
          <a:xfrm flipH="1" flipV="1">
            <a:off x="2438400" y="3581400"/>
            <a:ext cx="609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3413" name="Text Box 21"/>
          <p:cNvSpPr txBox="1">
            <a:spLocks noChangeArrowheads="1"/>
          </p:cNvSpPr>
          <p:nvPr/>
        </p:nvSpPr>
        <p:spPr bwMode="auto">
          <a:xfrm>
            <a:off x="6138863" y="1524001"/>
            <a:ext cx="1676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Tx/>
              <a:buNone/>
            </a:pPr>
            <a:r>
              <a:rPr lang="en-US" sz="2000"/>
              <a:t>Visited Array</a:t>
            </a:r>
          </a:p>
        </p:txBody>
      </p:sp>
      <p:graphicFrame>
        <p:nvGraphicFramePr>
          <p:cNvPr id="443414" name="Group 22"/>
          <p:cNvGraphicFramePr>
            <a:graphicFrameLocks noGrp="1"/>
          </p:cNvGraphicFramePr>
          <p:nvPr/>
        </p:nvGraphicFramePr>
        <p:xfrm>
          <a:off x="6400800" y="1981200"/>
          <a:ext cx="762000" cy="3169920"/>
        </p:xfrm>
        <a:graphic>
          <a:graphicData uri="http://schemas.openxmlformats.org/drawingml/2006/table">
            <a:tbl>
              <a:tblPr/>
              <a:tblGrid>
                <a:gridCol w="381000"/>
                <a:gridCol w="381000"/>
              </a:tblGrid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F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43443" name="Line 51"/>
          <p:cNvSpPr>
            <a:spLocks noChangeShapeType="1"/>
          </p:cNvSpPr>
          <p:nvPr/>
        </p:nvSpPr>
        <p:spPr bwMode="auto">
          <a:xfrm flipV="1">
            <a:off x="3733800" y="20955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43444" name="Group 52"/>
          <p:cNvGrpSpPr>
            <a:grpSpLocks/>
          </p:cNvGrpSpPr>
          <p:nvPr/>
        </p:nvGrpSpPr>
        <p:grpSpPr bwMode="auto">
          <a:xfrm>
            <a:off x="8077200" y="1981200"/>
            <a:ext cx="685800" cy="3124200"/>
            <a:chOff x="4128" y="1248"/>
            <a:chExt cx="432" cy="1968"/>
          </a:xfrm>
        </p:grpSpPr>
        <p:sp>
          <p:nvSpPr>
            <p:cNvPr id="443445" name="Line 53"/>
            <p:cNvSpPr>
              <a:spLocks noChangeShapeType="1"/>
            </p:cNvSpPr>
            <p:nvPr/>
          </p:nvSpPr>
          <p:spPr bwMode="auto">
            <a:xfrm>
              <a:off x="4128" y="1248"/>
              <a:ext cx="0" cy="19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446" name="Line 54"/>
            <p:cNvSpPr>
              <a:spLocks noChangeShapeType="1"/>
            </p:cNvSpPr>
            <p:nvPr/>
          </p:nvSpPr>
          <p:spPr bwMode="auto">
            <a:xfrm>
              <a:off x="4560" y="1248"/>
              <a:ext cx="0" cy="19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447" name="Line 55"/>
            <p:cNvSpPr>
              <a:spLocks noChangeShapeType="1"/>
            </p:cNvSpPr>
            <p:nvPr/>
          </p:nvSpPr>
          <p:spPr bwMode="auto">
            <a:xfrm>
              <a:off x="4128" y="3216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43448" name="Text Box 56"/>
          <p:cNvSpPr txBox="1">
            <a:spLocks noChangeArrowheads="1"/>
          </p:cNvSpPr>
          <p:nvPr/>
        </p:nvSpPr>
        <p:spPr bwMode="auto">
          <a:xfrm>
            <a:off x="6172200" y="5257801"/>
            <a:ext cx="4419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b="1"/>
              <a:t>No unvisited nodes adjacent to B.  Backtrack (pop the stack).</a:t>
            </a:r>
          </a:p>
        </p:txBody>
      </p:sp>
      <p:sp>
        <p:nvSpPr>
          <p:cNvPr id="443449" name="Text Box 57"/>
          <p:cNvSpPr txBox="1">
            <a:spLocks noChangeArrowheads="1"/>
          </p:cNvSpPr>
          <p:nvPr/>
        </p:nvSpPr>
        <p:spPr bwMode="auto">
          <a:xfrm>
            <a:off x="8153400" y="1828800"/>
            <a:ext cx="533400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</p:txBody>
      </p:sp>
      <p:sp>
        <p:nvSpPr>
          <p:cNvPr id="443450" name="Text Box 58"/>
          <p:cNvSpPr txBox="1">
            <a:spLocks noChangeArrowheads="1"/>
          </p:cNvSpPr>
          <p:nvPr/>
        </p:nvSpPr>
        <p:spPr bwMode="auto">
          <a:xfrm>
            <a:off x="8077200" y="1981201"/>
            <a:ext cx="685800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000"/>
              <a:t>A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000"/>
              <a:t>H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000"/>
              <a:t>G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000"/>
              <a:t>E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000"/>
              <a:t>D</a:t>
            </a:r>
          </a:p>
        </p:txBody>
      </p:sp>
      <p:sp>
        <p:nvSpPr>
          <p:cNvPr id="443451" name="Text Box 59"/>
          <p:cNvSpPr txBox="1">
            <a:spLocks noChangeArrowheads="1"/>
          </p:cNvSpPr>
          <p:nvPr/>
        </p:nvSpPr>
        <p:spPr bwMode="auto">
          <a:xfrm>
            <a:off x="1905000" y="5029201"/>
            <a:ext cx="4114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/>
              <a:t>The order nodes are visited: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/>
              <a:t>   D, C, E, G, H, A, B</a:t>
            </a:r>
          </a:p>
        </p:txBody>
      </p:sp>
    </p:spTree>
    <p:extLst>
      <p:ext uri="{BB962C8B-B14F-4D97-AF65-F5344CB8AC3E}">
        <p14:creationId xmlns:p14="http://schemas.microsoft.com/office/powerpoint/2010/main" val="359097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164" y="684236"/>
            <a:ext cx="6173762" cy="617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Applications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</a:t>
            </a:r>
            <a:r>
              <a:rPr lang="en-US" altLang="en-US" sz="2400" dirty="0" smtClean="0">
                <a:latin typeface="Arial" charset="0"/>
                <a:cs typeface="Arial" charset="0"/>
              </a:rPr>
              <a:t>A visualization of the</a:t>
            </a:r>
            <a:br>
              <a:rPr lang="en-US" altLang="en-US" sz="2400" dirty="0" smtClean="0">
                <a:latin typeface="Arial" charset="0"/>
                <a:cs typeface="Arial" charset="0"/>
              </a:rPr>
            </a:br>
            <a:r>
              <a:rPr lang="en-US" altLang="en-US" sz="2400" dirty="0" smtClean="0">
                <a:latin typeface="Arial" charset="0"/>
                <a:cs typeface="Arial" charset="0"/>
              </a:rPr>
              <a:t>graph of the routers</a:t>
            </a:r>
            <a:br>
              <a:rPr lang="en-US" altLang="en-US" sz="2400" dirty="0" smtClean="0">
                <a:latin typeface="Arial" charset="0"/>
                <a:cs typeface="Arial" charset="0"/>
              </a:rPr>
            </a:br>
            <a:r>
              <a:rPr lang="en-US" altLang="en-US" sz="2400" dirty="0" smtClean="0">
                <a:latin typeface="Arial" charset="0"/>
                <a:cs typeface="Arial" charset="0"/>
              </a:rPr>
              <a:t>and their various</a:t>
            </a:r>
            <a:br>
              <a:rPr lang="en-US" altLang="en-US" sz="2400" dirty="0" smtClean="0">
                <a:latin typeface="Arial" charset="0"/>
                <a:cs typeface="Arial" charset="0"/>
              </a:rPr>
            </a:br>
            <a:r>
              <a:rPr lang="en-US" altLang="en-US" sz="2400" dirty="0" smtClean="0">
                <a:latin typeface="Arial" charset="0"/>
                <a:cs typeface="Arial" charset="0"/>
              </a:rPr>
              <a:t>connections through</a:t>
            </a:r>
            <a:br>
              <a:rPr lang="en-US" altLang="en-US" sz="2400" dirty="0" smtClean="0">
                <a:latin typeface="Arial" charset="0"/>
                <a:cs typeface="Arial" charset="0"/>
              </a:rPr>
            </a:br>
            <a:r>
              <a:rPr lang="en-US" altLang="en-US" sz="2400" dirty="0" smtClean="0">
                <a:latin typeface="Arial" charset="0"/>
                <a:cs typeface="Arial" charset="0"/>
              </a:rPr>
              <a:t>a portion of the</a:t>
            </a:r>
            <a:br>
              <a:rPr lang="en-US" altLang="en-US" sz="2400" dirty="0" smtClean="0">
                <a:latin typeface="Arial" charset="0"/>
                <a:cs typeface="Arial" charset="0"/>
              </a:rPr>
            </a:br>
            <a:r>
              <a:rPr lang="en-US" altLang="en-US" sz="2400" dirty="0" smtClean="0">
                <a:latin typeface="Arial" charset="0"/>
                <a:cs typeface="Arial" charset="0"/>
              </a:rPr>
              <a:t>Internet</a:t>
            </a:r>
          </a:p>
          <a:p>
            <a:pPr>
              <a:buFontTx/>
              <a:buNone/>
            </a:pPr>
            <a:endParaRPr lang="en-US" altLang="en-US" sz="1800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800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800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800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800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800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800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8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25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427" name="Line 59"/>
          <p:cNvSpPr>
            <a:spLocks noChangeShapeType="1"/>
          </p:cNvSpPr>
          <p:nvPr/>
        </p:nvSpPr>
        <p:spPr bwMode="auto">
          <a:xfrm flipH="1" flipV="1">
            <a:off x="3657600" y="2209800"/>
            <a:ext cx="1219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428" name="Line 60"/>
          <p:cNvSpPr>
            <a:spLocks noChangeShapeType="1"/>
          </p:cNvSpPr>
          <p:nvPr/>
        </p:nvSpPr>
        <p:spPr bwMode="auto">
          <a:xfrm flipH="1">
            <a:off x="4724400" y="3352800"/>
            <a:ext cx="228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429" name="Line 61"/>
          <p:cNvSpPr>
            <a:spLocks noChangeShapeType="1"/>
          </p:cNvSpPr>
          <p:nvPr/>
        </p:nvSpPr>
        <p:spPr bwMode="auto">
          <a:xfrm flipV="1">
            <a:off x="2438400" y="31242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430" name="Line 62"/>
          <p:cNvSpPr>
            <a:spLocks noChangeShapeType="1"/>
          </p:cNvSpPr>
          <p:nvPr/>
        </p:nvSpPr>
        <p:spPr bwMode="auto">
          <a:xfrm flipV="1">
            <a:off x="3352800" y="3276600"/>
            <a:ext cx="1447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431" name="Line 63"/>
          <p:cNvSpPr>
            <a:spLocks noChangeShapeType="1"/>
          </p:cNvSpPr>
          <p:nvPr/>
        </p:nvSpPr>
        <p:spPr bwMode="auto">
          <a:xfrm flipV="1">
            <a:off x="2286000" y="2743200"/>
            <a:ext cx="76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432" name="Line 64"/>
          <p:cNvSpPr>
            <a:spLocks noChangeShapeType="1"/>
          </p:cNvSpPr>
          <p:nvPr/>
        </p:nvSpPr>
        <p:spPr bwMode="auto">
          <a:xfrm>
            <a:off x="2514600" y="2590800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433" name="Line 65"/>
          <p:cNvSpPr>
            <a:spLocks noChangeShapeType="1"/>
          </p:cNvSpPr>
          <p:nvPr/>
        </p:nvSpPr>
        <p:spPr bwMode="auto">
          <a:xfrm flipH="1" flipV="1">
            <a:off x="4648200" y="2362200"/>
            <a:ext cx="292100" cy="50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434" name="Oval 66"/>
          <p:cNvSpPr>
            <a:spLocks noChangeArrowheads="1"/>
          </p:cNvSpPr>
          <p:nvPr/>
        </p:nvSpPr>
        <p:spPr bwMode="auto">
          <a:xfrm>
            <a:off x="2057400" y="2438400"/>
            <a:ext cx="533400" cy="5334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2435" name="Oval 67"/>
          <p:cNvSpPr>
            <a:spLocks noChangeArrowheads="1"/>
          </p:cNvSpPr>
          <p:nvPr/>
        </p:nvSpPr>
        <p:spPr bwMode="auto">
          <a:xfrm>
            <a:off x="2209800" y="2286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A</a:t>
            </a:r>
          </a:p>
        </p:txBody>
      </p:sp>
      <p:sp>
        <p:nvSpPr>
          <p:cNvPr id="442436" name="Oval 68"/>
          <p:cNvSpPr>
            <a:spLocks noChangeArrowheads="1"/>
          </p:cNvSpPr>
          <p:nvPr/>
        </p:nvSpPr>
        <p:spPr bwMode="auto">
          <a:xfrm>
            <a:off x="2057400" y="32004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H</a:t>
            </a:r>
          </a:p>
        </p:txBody>
      </p:sp>
      <p:sp>
        <p:nvSpPr>
          <p:cNvPr id="442437" name="Oval 69"/>
          <p:cNvSpPr>
            <a:spLocks noChangeArrowheads="1"/>
          </p:cNvSpPr>
          <p:nvPr/>
        </p:nvSpPr>
        <p:spPr bwMode="auto">
          <a:xfrm>
            <a:off x="3429000" y="28194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B</a:t>
            </a:r>
          </a:p>
        </p:txBody>
      </p:sp>
      <p:sp>
        <p:nvSpPr>
          <p:cNvPr id="442438" name="Oval 70"/>
          <p:cNvSpPr>
            <a:spLocks noChangeArrowheads="1"/>
          </p:cNvSpPr>
          <p:nvPr/>
        </p:nvSpPr>
        <p:spPr bwMode="auto">
          <a:xfrm>
            <a:off x="3276600" y="18288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F</a:t>
            </a:r>
          </a:p>
        </p:txBody>
      </p:sp>
      <p:sp>
        <p:nvSpPr>
          <p:cNvPr id="442439" name="Oval 71"/>
          <p:cNvSpPr>
            <a:spLocks noChangeArrowheads="1"/>
          </p:cNvSpPr>
          <p:nvPr/>
        </p:nvSpPr>
        <p:spPr bwMode="auto">
          <a:xfrm>
            <a:off x="4343400" y="3810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E</a:t>
            </a:r>
          </a:p>
        </p:txBody>
      </p:sp>
      <p:sp>
        <p:nvSpPr>
          <p:cNvPr id="442440" name="Oval 72"/>
          <p:cNvSpPr>
            <a:spLocks noChangeArrowheads="1"/>
          </p:cNvSpPr>
          <p:nvPr/>
        </p:nvSpPr>
        <p:spPr bwMode="auto">
          <a:xfrm>
            <a:off x="4800600" y="28956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D</a:t>
            </a:r>
          </a:p>
        </p:txBody>
      </p:sp>
      <p:sp>
        <p:nvSpPr>
          <p:cNvPr id="442441" name="Oval 73"/>
          <p:cNvSpPr>
            <a:spLocks noChangeArrowheads="1"/>
          </p:cNvSpPr>
          <p:nvPr/>
        </p:nvSpPr>
        <p:spPr bwMode="auto">
          <a:xfrm>
            <a:off x="4267200" y="1905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C</a:t>
            </a:r>
          </a:p>
        </p:txBody>
      </p:sp>
      <p:sp>
        <p:nvSpPr>
          <p:cNvPr id="442442" name="Oval 74"/>
          <p:cNvSpPr>
            <a:spLocks noChangeArrowheads="1"/>
          </p:cNvSpPr>
          <p:nvPr/>
        </p:nvSpPr>
        <p:spPr bwMode="auto">
          <a:xfrm>
            <a:off x="3048000" y="3810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G</a:t>
            </a:r>
          </a:p>
        </p:txBody>
      </p:sp>
      <p:sp>
        <p:nvSpPr>
          <p:cNvPr id="442443" name="Rectangle 75"/>
          <p:cNvSpPr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None/>
            </a:pPr>
            <a:r>
              <a:rPr lang="en-US"/>
              <a:t>Walk-Through</a:t>
            </a:r>
          </a:p>
        </p:txBody>
      </p:sp>
      <p:sp>
        <p:nvSpPr>
          <p:cNvPr id="442444" name="Line 76"/>
          <p:cNvSpPr>
            <a:spLocks noChangeShapeType="1"/>
          </p:cNvSpPr>
          <p:nvPr/>
        </p:nvSpPr>
        <p:spPr bwMode="auto">
          <a:xfrm flipH="1">
            <a:off x="3505200" y="4114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445" name="Line 77"/>
          <p:cNvSpPr>
            <a:spLocks noChangeShapeType="1"/>
          </p:cNvSpPr>
          <p:nvPr/>
        </p:nvSpPr>
        <p:spPr bwMode="auto">
          <a:xfrm flipH="1" flipV="1">
            <a:off x="2438400" y="3581400"/>
            <a:ext cx="609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2446" name="Text Box 78"/>
          <p:cNvSpPr txBox="1">
            <a:spLocks noChangeArrowheads="1"/>
          </p:cNvSpPr>
          <p:nvPr/>
        </p:nvSpPr>
        <p:spPr bwMode="auto">
          <a:xfrm>
            <a:off x="6138863" y="1524001"/>
            <a:ext cx="1676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Tx/>
              <a:buNone/>
            </a:pPr>
            <a:r>
              <a:rPr lang="en-US" sz="2000"/>
              <a:t>Visited Array</a:t>
            </a:r>
          </a:p>
        </p:txBody>
      </p:sp>
      <p:graphicFrame>
        <p:nvGraphicFramePr>
          <p:cNvPr id="442447" name="Group 79"/>
          <p:cNvGraphicFramePr>
            <a:graphicFrameLocks noGrp="1"/>
          </p:cNvGraphicFramePr>
          <p:nvPr/>
        </p:nvGraphicFramePr>
        <p:xfrm>
          <a:off x="6400800" y="1981200"/>
          <a:ext cx="762000" cy="3169920"/>
        </p:xfrm>
        <a:graphic>
          <a:graphicData uri="http://schemas.openxmlformats.org/drawingml/2006/table">
            <a:tbl>
              <a:tblPr/>
              <a:tblGrid>
                <a:gridCol w="381000"/>
                <a:gridCol w="381000"/>
              </a:tblGrid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F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42476" name="Line 108"/>
          <p:cNvSpPr>
            <a:spLocks noChangeShapeType="1"/>
          </p:cNvSpPr>
          <p:nvPr/>
        </p:nvSpPr>
        <p:spPr bwMode="auto">
          <a:xfrm flipV="1">
            <a:off x="3733800" y="20955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42477" name="Group 109"/>
          <p:cNvGrpSpPr>
            <a:grpSpLocks/>
          </p:cNvGrpSpPr>
          <p:nvPr/>
        </p:nvGrpSpPr>
        <p:grpSpPr bwMode="auto">
          <a:xfrm>
            <a:off x="8077200" y="1981200"/>
            <a:ext cx="685800" cy="3124200"/>
            <a:chOff x="4128" y="1248"/>
            <a:chExt cx="432" cy="1968"/>
          </a:xfrm>
        </p:grpSpPr>
        <p:sp>
          <p:nvSpPr>
            <p:cNvPr id="442478" name="Line 110"/>
            <p:cNvSpPr>
              <a:spLocks noChangeShapeType="1"/>
            </p:cNvSpPr>
            <p:nvPr/>
          </p:nvSpPr>
          <p:spPr bwMode="auto">
            <a:xfrm>
              <a:off x="4128" y="1248"/>
              <a:ext cx="0" cy="19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2479" name="Line 111"/>
            <p:cNvSpPr>
              <a:spLocks noChangeShapeType="1"/>
            </p:cNvSpPr>
            <p:nvPr/>
          </p:nvSpPr>
          <p:spPr bwMode="auto">
            <a:xfrm>
              <a:off x="4560" y="1248"/>
              <a:ext cx="0" cy="19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2480" name="Line 112"/>
            <p:cNvSpPr>
              <a:spLocks noChangeShapeType="1"/>
            </p:cNvSpPr>
            <p:nvPr/>
          </p:nvSpPr>
          <p:spPr bwMode="auto">
            <a:xfrm>
              <a:off x="4128" y="3216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42481" name="Text Box 113"/>
          <p:cNvSpPr txBox="1">
            <a:spLocks noChangeArrowheads="1"/>
          </p:cNvSpPr>
          <p:nvPr/>
        </p:nvSpPr>
        <p:spPr bwMode="auto">
          <a:xfrm>
            <a:off x="6172200" y="5257801"/>
            <a:ext cx="4419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b="1"/>
              <a:t>No unvisited nodes adjacent to A.  Backtrack (pop the stack).</a:t>
            </a:r>
          </a:p>
        </p:txBody>
      </p:sp>
      <p:sp>
        <p:nvSpPr>
          <p:cNvPr id="442482" name="Text Box 114"/>
          <p:cNvSpPr txBox="1">
            <a:spLocks noChangeArrowheads="1"/>
          </p:cNvSpPr>
          <p:nvPr/>
        </p:nvSpPr>
        <p:spPr bwMode="auto">
          <a:xfrm>
            <a:off x="8153400" y="1828800"/>
            <a:ext cx="533400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</p:txBody>
      </p:sp>
      <p:sp>
        <p:nvSpPr>
          <p:cNvPr id="442483" name="Text Box 115"/>
          <p:cNvSpPr txBox="1">
            <a:spLocks noChangeArrowheads="1"/>
          </p:cNvSpPr>
          <p:nvPr/>
        </p:nvSpPr>
        <p:spPr bwMode="auto">
          <a:xfrm>
            <a:off x="8077200" y="1981201"/>
            <a:ext cx="685800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000"/>
              <a:t>H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000"/>
              <a:t>G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000"/>
              <a:t>E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000"/>
              <a:t>D</a:t>
            </a:r>
          </a:p>
        </p:txBody>
      </p:sp>
      <p:sp>
        <p:nvSpPr>
          <p:cNvPr id="442484" name="Text Box 116"/>
          <p:cNvSpPr txBox="1">
            <a:spLocks noChangeArrowheads="1"/>
          </p:cNvSpPr>
          <p:nvPr/>
        </p:nvSpPr>
        <p:spPr bwMode="auto">
          <a:xfrm>
            <a:off x="1905000" y="5029201"/>
            <a:ext cx="4114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/>
              <a:t>The order nodes are visited: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/>
              <a:t>   D, C, E, G, H, A, B</a:t>
            </a:r>
          </a:p>
        </p:txBody>
      </p:sp>
    </p:spTree>
    <p:extLst>
      <p:ext uri="{BB962C8B-B14F-4D97-AF65-F5344CB8AC3E}">
        <p14:creationId xmlns:p14="http://schemas.microsoft.com/office/powerpoint/2010/main" val="307528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Line 2"/>
          <p:cNvSpPr>
            <a:spLocks noChangeShapeType="1"/>
          </p:cNvSpPr>
          <p:nvPr/>
        </p:nvSpPr>
        <p:spPr bwMode="auto">
          <a:xfrm flipH="1" flipV="1">
            <a:off x="3657600" y="2209800"/>
            <a:ext cx="1219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1347" name="Line 3"/>
          <p:cNvSpPr>
            <a:spLocks noChangeShapeType="1"/>
          </p:cNvSpPr>
          <p:nvPr/>
        </p:nvSpPr>
        <p:spPr bwMode="auto">
          <a:xfrm flipH="1">
            <a:off x="4724400" y="3352800"/>
            <a:ext cx="228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1348" name="Line 4"/>
          <p:cNvSpPr>
            <a:spLocks noChangeShapeType="1"/>
          </p:cNvSpPr>
          <p:nvPr/>
        </p:nvSpPr>
        <p:spPr bwMode="auto">
          <a:xfrm flipV="1">
            <a:off x="2438400" y="31242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1349" name="Line 5"/>
          <p:cNvSpPr>
            <a:spLocks noChangeShapeType="1"/>
          </p:cNvSpPr>
          <p:nvPr/>
        </p:nvSpPr>
        <p:spPr bwMode="auto">
          <a:xfrm flipV="1">
            <a:off x="3352800" y="3276600"/>
            <a:ext cx="1447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1350" name="Line 6"/>
          <p:cNvSpPr>
            <a:spLocks noChangeShapeType="1"/>
          </p:cNvSpPr>
          <p:nvPr/>
        </p:nvSpPr>
        <p:spPr bwMode="auto">
          <a:xfrm flipV="1">
            <a:off x="2286000" y="2743200"/>
            <a:ext cx="76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1351" name="Line 7"/>
          <p:cNvSpPr>
            <a:spLocks noChangeShapeType="1"/>
          </p:cNvSpPr>
          <p:nvPr/>
        </p:nvSpPr>
        <p:spPr bwMode="auto">
          <a:xfrm>
            <a:off x="2514600" y="2590800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1352" name="Line 8"/>
          <p:cNvSpPr>
            <a:spLocks noChangeShapeType="1"/>
          </p:cNvSpPr>
          <p:nvPr/>
        </p:nvSpPr>
        <p:spPr bwMode="auto">
          <a:xfrm flipH="1" flipV="1">
            <a:off x="4648200" y="2362200"/>
            <a:ext cx="292100" cy="50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1353" name="Oval 9"/>
          <p:cNvSpPr>
            <a:spLocks noChangeArrowheads="1"/>
          </p:cNvSpPr>
          <p:nvPr/>
        </p:nvSpPr>
        <p:spPr bwMode="auto">
          <a:xfrm>
            <a:off x="2057400" y="2438400"/>
            <a:ext cx="533400" cy="5334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1354" name="Oval 10"/>
          <p:cNvSpPr>
            <a:spLocks noChangeArrowheads="1"/>
          </p:cNvSpPr>
          <p:nvPr/>
        </p:nvSpPr>
        <p:spPr bwMode="auto">
          <a:xfrm>
            <a:off x="2209800" y="2286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A</a:t>
            </a:r>
          </a:p>
        </p:txBody>
      </p:sp>
      <p:sp>
        <p:nvSpPr>
          <p:cNvPr id="441355" name="Oval 11"/>
          <p:cNvSpPr>
            <a:spLocks noChangeArrowheads="1"/>
          </p:cNvSpPr>
          <p:nvPr/>
        </p:nvSpPr>
        <p:spPr bwMode="auto">
          <a:xfrm>
            <a:off x="2057400" y="32004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H</a:t>
            </a:r>
          </a:p>
        </p:txBody>
      </p:sp>
      <p:sp>
        <p:nvSpPr>
          <p:cNvPr id="441356" name="Oval 12"/>
          <p:cNvSpPr>
            <a:spLocks noChangeArrowheads="1"/>
          </p:cNvSpPr>
          <p:nvPr/>
        </p:nvSpPr>
        <p:spPr bwMode="auto">
          <a:xfrm>
            <a:off x="3429000" y="28194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B</a:t>
            </a:r>
          </a:p>
        </p:txBody>
      </p:sp>
      <p:sp>
        <p:nvSpPr>
          <p:cNvPr id="441357" name="Oval 13"/>
          <p:cNvSpPr>
            <a:spLocks noChangeArrowheads="1"/>
          </p:cNvSpPr>
          <p:nvPr/>
        </p:nvSpPr>
        <p:spPr bwMode="auto">
          <a:xfrm>
            <a:off x="3276600" y="18288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F</a:t>
            </a:r>
          </a:p>
        </p:txBody>
      </p:sp>
      <p:sp>
        <p:nvSpPr>
          <p:cNvPr id="441358" name="Oval 14"/>
          <p:cNvSpPr>
            <a:spLocks noChangeArrowheads="1"/>
          </p:cNvSpPr>
          <p:nvPr/>
        </p:nvSpPr>
        <p:spPr bwMode="auto">
          <a:xfrm>
            <a:off x="4343400" y="3810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E</a:t>
            </a:r>
          </a:p>
        </p:txBody>
      </p:sp>
      <p:sp>
        <p:nvSpPr>
          <p:cNvPr id="441359" name="Oval 15"/>
          <p:cNvSpPr>
            <a:spLocks noChangeArrowheads="1"/>
          </p:cNvSpPr>
          <p:nvPr/>
        </p:nvSpPr>
        <p:spPr bwMode="auto">
          <a:xfrm>
            <a:off x="4800600" y="28956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D</a:t>
            </a:r>
          </a:p>
        </p:txBody>
      </p:sp>
      <p:sp>
        <p:nvSpPr>
          <p:cNvPr id="441360" name="Oval 16"/>
          <p:cNvSpPr>
            <a:spLocks noChangeArrowheads="1"/>
          </p:cNvSpPr>
          <p:nvPr/>
        </p:nvSpPr>
        <p:spPr bwMode="auto">
          <a:xfrm>
            <a:off x="4267200" y="1905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C</a:t>
            </a:r>
          </a:p>
        </p:txBody>
      </p:sp>
      <p:sp>
        <p:nvSpPr>
          <p:cNvPr id="441361" name="Oval 17"/>
          <p:cNvSpPr>
            <a:spLocks noChangeArrowheads="1"/>
          </p:cNvSpPr>
          <p:nvPr/>
        </p:nvSpPr>
        <p:spPr bwMode="auto">
          <a:xfrm>
            <a:off x="3048000" y="3810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G</a:t>
            </a:r>
          </a:p>
        </p:txBody>
      </p:sp>
      <p:sp>
        <p:nvSpPr>
          <p:cNvPr id="441362" name="Rectangle 18"/>
          <p:cNvSpPr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None/>
            </a:pPr>
            <a:r>
              <a:rPr lang="en-US"/>
              <a:t>Walk-Through</a:t>
            </a:r>
          </a:p>
        </p:txBody>
      </p:sp>
      <p:sp>
        <p:nvSpPr>
          <p:cNvPr id="441363" name="Line 19"/>
          <p:cNvSpPr>
            <a:spLocks noChangeShapeType="1"/>
          </p:cNvSpPr>
          <p:nvPr/>
        </p:nvSpPr>
        <p:spPr bwMode="auto">
          <a:xfrm flipH="1">
            <a:off x="3505200" y="4114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1364" name="Line 20"/>
          <p:cNvSpPr>
            <a:spLocks noChangeShapeType="1"/>
          </p:cNvSpPr>
          <p:nvPr/>
        </p:nvSpPr>
        <p:spPr bwMode="auto">
          <a:xfrm flipH="1" flipV="1">
            <a:off x="2438400" y="3581400"/>
            <a:ext cx="609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1365" name="Text Box 21"/>
          <p:cNvSpPr txBox="1">
            <a:spLocks noChangeArrowheads="1"/>
          </p:cNvSpPr>
          <p:nvPr/>
        </p:nvSpPr>
        <p:spPr bwMode="auto">
          <a:xfrm>
            <a:off x="6138863" y="1524001"/>
            <a:ext cx="1676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Tx/>
              <a:buNone/>
            </a:pPr>
            <a:r>
              <a:rPr lang="en-US" sz="2000"/>
              <a:t>Visited Array</a:t>
            </a:r>
          </a:p>
        </p:txBody>
      </p:sp>
      <p:graphicFrame>
        <p:nvGraphicFramePr>
          <p:cNvPr id="441366" name="Group 22"/>
          <p:cNvGraphicFramePr>
            <a:graphicFrameLocks noGrp="1"/>
          </p:cNvGraphicFramePr>
          <p:nvPr/>
        </p:nvGraphicFramePr>
        <p:xfrm>
          <a:off x="6400800" y="1981200"/>
          <a:ext cx="762000" cy="3169920"/>
        </p:xfrm>
        <a:graphic>
          <a:graphicData uri="http://schemas.openxmlformats.org/drawingml/2006/table">
            <a:tbl>
              <a:tblPr/>
              <a:tblGrid>
                <a:gridCol w="381000"/>
                <a:gridCol w="381000"/>
              </a:tblGrid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F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41395" name="Line 51"/>
          <p:cNvSpPr>
            <a:spLocks noChangeShapeType="1"/>
          </p:cNvSpPr>
          <p:nvPr/>
        </p:nvSpPr>
        <p:spPr bwMode="auto">
          <a:xfrm flipV="1">
            <a:off x="3733800" y="20955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41396" name="Group 52"/>
          <p:cNvGrpSpPr>
            <a:grpSpLocks/>
          </p:cNvGrpSpPr>
          <p:nvPr/>
        </p:nvGrpSpPr>
        <p:grpSpPr bwMode="auto">
          <a:xfrm>
            <a:off x="8077200" y="1981200"/>
            <a:ext cx="685800" cy="3124200"/>
            <a:chOff x="4128" y="1248"/>
            <a:chExt cx="432" cy="1968"/>
          </a:xfrm>
        </p:grpSpPr>
        <p:sp>
          <p:nvSpPr>
            <p:cNvPr id="441397" name="Line 53"/>
            <p:cNvSpPr>
              <a:spLocks noChangeShapeType="1"/>
            </p:cNvSpPr>
            <p:nvPr/>
          </p:nvSpPr>
          <p:spPr bwMode="auto">
            <a:xfrm>
              <a:off x="4128" y="1248"/>
              <a:ext cx="0" cy="19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1398" name="Line 54"/>
            <p:cNvSpPr>
              <a:spLocks noChangeShapeType="1"/>
            </p:cNvSpPr>
            <p:nvPr/>
          </p:nvSpPr>
          <p:spPr bwMode="auto">
            <a:xfrm>
              <a:off x="4560" y="1248"/>
              <a:ext cx="0" cy="19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1399" name="Line 55"/>
            <p:cNvSpPr>
              <a:spLocks noChangeShapeType="1"/>
            </p:cNvSpPr>
            <p:nvPr/>
          </p:nvSpPr>
          <p:spPr bwMode="auto">
            <a:xfrm>
              <a:off x="4128" y="3216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41400" name="Text Box 56"/>
          <p:cNvSpPr txBox="1">
            <a:spLocks noChangeArrowheads="1"/>
          </p:cNvSpPr>
          <p:nvPr/>
        </p:nvSpPr>
        <p:spPr bwMode="auto">
          <a:xfrm>
            <a:off x="6172200" y="5257801"/>
            <a:ext cx="44196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b="1"/>
              <a:t>No unvisited nodes adjacent to H.  Backtrack (pop the stack).</a:t>
            </a:r>
          </a:p>
        </p:txBody>
      </p:sp>
      <p:sp>
        <p:nvSpPr>
          <p:cNvPr id="441401" name="Text Box 57"/>
          <p:cNvSpPr txBox="1">
            <a:spLocks noChangeArrowheads="1"/>
          </p:cNvSpPr>
          <p:nvPr/>
        </p:nvSpPr>
        <p:spPr bwMode="auto">
          <a:xfrm>
            <a:off x="8153400" y="1828800"/>
            <a:ext cx="533400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</p:txBody>
      </p:sp>
      <p:sp>
        <p:nvSpPr>
          <p:cNvPr id="441402" name="Text Box 58"/>
          <p:cNvSpPr txBox="1">
            <a:spLocks noChangeArrowheads="1"/>
          </p:cNvSpPr>
          <p:nvPr/>
        </p:nvSpPr>
        <p:spPr bwMode="auto">
          <a:xfrm>
            <a:off x="8077200" y="1981201"/>
            <a:ext cx="685800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000"/>
              <a:t>G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000"/>
              <a:t>E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000"/>
              <a:t>D</a:t>
            </a:r>
          </a:p>
        </p:txBody>
      </p:sp>
      <p:sp>
        <p:nvSpPr>
          <p:cNvPr id="441403" name="Text Box 59"/>
          <p:cNvSpPr txBox="1">
            <a:spLocks noChangeArrowheads="1"/>
          </p:cNvSpPr>
          <p:nvPr/>
        </p:nvSpPr>
        <p:spPr bwMode="auto">
          <a:xfrm>
            <a:off x="1905000" y="5029201"/>
            <a:ext cx="4114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/>
              <a:t>The order nodes are visited: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/>
              <a:t>   D, C, E, G, H, A, B</a:t>
            </a:r>
          </a:p>
        </p:txBody>
      </p:sp>
    </p:spTree>
    <p:extLst>
      <p:ext uri="{BB962C8B-B14F-4D97-AF65-F5344CB8AC3E}">
        <p14:creationId xmlns:p14="http://schemas.microsoft.com/office/powerpoint/2010/main" val="423209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2" name="Line 2"/>
          <p:cNvSpPr>
            <a:spLocks noChangeShapeType="1"/>
          </p:cNvSpPr>
          <p:nvPr/>
        </p:nvSpPr>
        <p:spPr bwMode="auto">
          <a:xfrm flipH="1" flipV="1">
            <a:off x="3657600" y="2209800"/>
            <a:ext cx="1219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323" name="Line 3"/>
          <p:cNvSpPr>
            <a:spLocks noChangeShapeType="1"/>
          </p:cNvSpPr>
          <p:nvPr/>
        </p:nvSpPr>
        <p:spPr bwMode="auto">
          <a:xfrm flipH="1">
            <a:off x="4724400" y="3352800"/>
            <a:ext cx="228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324" name="Line 4"/>
          <p:cNvSpPr>
            <a:spLocks noChangeShapeType="1"/>
          </p:cNvSpPr>
          <p:nvPr/>
        </p:nvSpPr>
        <p:spPr bwMode="auto">
          <a:xfrm flipV="1">
            <a:off x="2438400" y="31242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325" name="Line 5"/>
          <p:cNvSpPr>
            <a:spLocks noChangeShapeType="1"/>
          </p:cNvSpPr>
          <p:nvPr/>
        </p:nvSpPr>
        <p:spPr bwMode="auto">
          <a:xfrm flipV="1">
            <a:off x="3352800" y="3276600"/>
            <a:ext cx="1447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326" name="Line 6"/>
          <p:cNvSpPr>
            <a:spLocks noChangeShapeType="1"/>
          </p:cNvSpPr>
          <p:nvPr/>
        </p:nvSpPr>
        <p:spPr bwMode="auto">
          <a:xfrm flipV="1">
            <a:off x="2286000" y="2743200"/>
            <a:ext cx="76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327" name="Line 7"/>
          <p:cNvSpPr>
            <a:spLocks noChangeShapeType="1"/>
          </p:cNvSpPr>
          <p:nvPr/>
        </p:nvSpPr>
        <p:spPr bwMode="auto">
          <a:xfrm>
            <a:off x="2514600" y="2590800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328" name="Line 8"/>
          <p:cNvSpPr>
            <a:spLocks noChangeShapeType="1"/>
          </p:cNvSpPr>
          <p:nvPr/>
        </p:nvSpPr>
        <p:spPr bwMode="auto">
          <a:xfrm flipH="1" flipV="1">
            <a:off x="4648200" y="2362200"/>
            <a:ext cx="292100" cy="50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329" name="Oval 9"/>
          <p:cNvSpPr>
            <a:spLocks noChangeArrowheads="1"/>
          </p:cNvSpPr>
          <p:nvPr/>
        </p:nvSpPr>
        <p:spPr bwMode="auto">
          <a:xfrm>
            <a:off x="2057400" y="2438400"/>
            <a:ext cx="533400" cy="5334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30" name="Oval 10"/>
          <p:cNvSpPr>
            <a:spLocks noChangeArrowheads="1"/>
          </p:cNvSpPr>
          <p:nvPr/>
        </p:nvSpPr>
        <p:spPr bwMode="auto">
          <a:xfrm>
            <a:off x="2209800" y="2286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A</a:t>
            </a:r>
          </a:p>
        </p:txBody>
      </p:sp>
      <p:sp>
        <p:nvSpPr>
          <p:cNvPr id="440331" name="Oval 11"/>
          <p:cNvSpPr>
            <a:spLocks noChangeArrowheads="1"/>
          </p:cNvSpPr>
          <p:nvPr/>
        </p:nvSpPr>
        <p:spPr bwMode="auto">
          <a:xfrm>
            <a:off x="2057400" y="32004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H</a:t>
            </a:r>
          </a:p>
        </p:txBody>
      </p:sp>
      <p:sp>
        <p:nvSpPr>
          <p:cNvPr id="440332" name="Oval 12"/>
          <p:cNvSpPr>
            <a:spLocks noChangeArrowheads="1"/>
          </p:cNvSpPr>
          <p:nvPr/>
        </p:nvSpPr>
        <p:spPr bwMode="auto">
          <a:xfrm>
            <a:off x="3429000" y="28194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B</a:t>
            </a:r>
          </a:p>
        </p:txBody>
      </p:sp>
      <p:sp>
        <p:nvSpPr>
          <p:cNvPr id="440333" name="Oval 13"/>
          <p:cNvSpPr>
            <a:spLocks noChangeArrowheads="1"/>
          </p:cNvSpPr>
          <p:nvPr/>
        </p:nvSpPr>
        <p:spPr bwMode="auto">
          <a:xfrm>
            <a:off x="3276600" y="18288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F</a:t>
            </a:r>
          </a:p>
        </p:txBody>
      </p:sp>
      <p:sp>
        <p:nvSpPr>
          <p:cNvPr id="440334" name="Oval 14"/>
          <p:cNvSpPr>
            <a:spLocks noChangeArrowheads="1"/>
          </p:cNvSpPr>
          <p:nvPr/>
        </p:nvSpPr>
        <p:spPr bwMode="auto">
          <a:xfrm>
            <a:off x="4343400" y="3810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E</a:t>
            </a:r>
          </a:p>
        </p:txBody>
      </p:sp>
      <p:sp>
        <p:nvSpPr>
          <p:cNvPr id="440335" name="Oval 15"/>
          <p:cNvSpPr>
            <a:spLocks noChangeArrowheads="1"/>
          </p:cNvSpPr>
          <p:nvPr/>
        </p:nvSpPr>
        <p:spPr bwMode="auto">
          <a:xfrm>
            <a:off x="4800600" y="28956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D</a:t>
            </a:r>
          </a:p>
        </p:txBody>
      </p:sp>
      <p:sp>
        <p:nvSpPr>
          <p:cNvPr id="440336" name="Oval 16"/>
          <p:cNvSpPr>
            <a:spLocks noChangeArrowheads="1"/>
          </p:cNvSpPr>
          <p:nvPr/>
        </p:nvSpPr>
        <p:spPr bwMode="auto">
          <a:xfrm>
            <a:off x="4267200" y="1905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C</a:t>
            </a:r>
          </a:p>
        </p:txBody>
      </p:sp>
      <p:sp>
        <p:nvSpPr>
          <p:cNvPr id="440337" name="Oval 17"/>
          <p:cNvSpPr>
            <a:spLocks noChangeArrowheads="1"/>
          </p:cNvSpPr>
          <p:nvPr/>
        </p:nvSpPr>
        <p:spPr bwMode="auto">
          <a:xfrm>
            <a:off x="3048000" y="3810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G</a:t>
            </a:r>
          </a:p>
        </p:txBody>
      </p:sp>
      <p:sp>
        <p:nvSpPr>
          <p:cNvPr id="440338" name="Rectangle 18"/>
          <p:cNvSpPr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None/>
            </a:pPr>
            <a:r>
              <a:rPr lang="en-US"/>
              <a:t>Walk-Through</a:t>
            </a:r>
          </a:p>
        </p:txBody>
      </p:sp>
      <p:sp>
        <p:nvSpPr>
          <p:cNvPr id="440339" name="Line 19"/>
          <p:cNvSpPr>
            <a:spLocks noChangeShapeType="1"/>
          </p:cNvSpPr>
          <p:nvPr/>
        </p:nvSpPr>
        <p:spPr bwMode="auto">
          <a:xfrm flipH="1">
            <a:off x="3505200" y="4114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340" name="Line 20"/>
          <p:cNvSpPr>
            <a:spLocks noChangeShapeType="1"/>
          </p:cNvSpPr>
          <p:nvPr/>
        </p:nvSpPr>
        <p:spPr bwMode="auto">
          <a:xfrm flipH="1" flipV="1">
            <a:off x="2438400" y="3581400"/>
            <a:ext cx="609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341" name="Text Box 21"/>
          <p:cNvSpPr txBox="1">
            <a:spLocks noChangeArrowheads="1"/>
          </p:cNvSpPr>
          <p:nvPr/>
        </p:nvSpPr>
        <p:spPr bwMode="auto">
          <a:xfrm>
            <a:off x="6138863" y="1524001"/>
            <a:ext cx="1676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Tx/>
              <a:buNone/>
            </a:pPr>
            <a:r>
              <a:rPr lang="en-US" sz="2000"/>
              <a:t>Visited Array</a:t>
            </a:r>
          </a:p>
        </p:txBody>
      </p:sp>
      <p:graphicFrame>
        <p:nvGraphicFramePr>
          <p:cNvPr id="440342" name="Group 22"/>
          <p:cNvGraphicFramePr>
            <a:graphicFrameLocks noGrp="1"/>
          </p:cNvGraphicFramePr>
          <p:nvPr/>
        </p:nvGraphicFramePr>
        <p:xfrm>
          <a:off x="6400800" y="1981200"/>
          <a:ext cx="762000" cy="3169920"/>
        </p:xfrm>
        <a:graphic>
          <a:graphicData uri="http://schemas.openxmlformats.org/drawingml/2006/table">
            <a:tbl>
              <a:tblPr/>
              <a:tblGrid>
                <a:gridCol w="381000"/>
                <a:gridCol w="381000"/>
              </a:tblGrid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F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40371" name="Line 51"/>
          <p:cNvSpPr>
            <a:spLocks noChangeShapeType="1"/>
          </p:cNvSpPr>
          <p:nvPr/>
        </p:nvSpPr>
        <p:spPr bwMode="auto">
          <a:xfrm flipV="1">
            <a:off x="3733800" y="20955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40372" name="Group 52"/>
          <p:cNvGrpSpPr>
            <a:grpSpLocks/>
          </p:cNvGrpSpPr>
          <p:nvPr/>
        </p:nvGrpSpPr>
        <p:grpSpPr bwMode="auto">
          <a:xfrm>
            <a:off x="8077200" y="1981200"/>
            <a:ext cx="685800" cy="3124200"/>
            <a:chOff x="4128" y="1248"/>
            <a:chExt cx="432" cy="1968"/>
          </a:xfrm>
        </p:grpSpPr>
        <p:sp>
          <p:nvSpPr>
            <p:cNvPr id="440373" name="Line 53"/>
            <p:cNvSpPr>
              <a:spLocks noChangeShapeType="1"/>
            </p:cNvSpPr>
            <p:nvPr/>
          </p:nvSpPr>
          <p:spPr bwMode="auto">
            <a:xfrm>
              <a:off x="4128" y="1248"/>
              <a:ext cx="0" cy="19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374" name="Line 54"/>
            <p:cNvSpPr>
              <a:spLocks noChangeShapeType="1"/>
            </p:cNvSpPr>
            <p:nvPr/>
          </p:nvSpPr>
          <p:spPr bwMode="auto">
            <a:xfrm>
              <a:off x="4560" y="1248"/>
              <a:ext cx="0" cy="19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375" name="Line 55"/>
            <p:cNvSpPr>
              <a:spLocks noChangeShapeType="1"/>
            </p:cNvSpPr>
            <p:nvPr/>
          </p:nvSpPr>
          <p:spPr bwMode="auto">
            <a:xfrm>
              <a:off x="4128" y="3216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40376" name="Text Box 56"/>
          <p:cNvSpPr txBox="1">
            <a:spLocks noChangeArrowheads="1"/>
          </p:cNvSpPr>
          <p:nvPr/>
        </p:nvSpPr>
        <p:spPr bwMode="auto">
          <a:xfrm>
            <a:off x="6172200" y="5257801"/>
            <a:ext cx="44196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b="1"/>
              <a:t>No unvisited nodes adjacent to G.  Backtrack (pop the stack).</a:t>
            </a:r>
          </a:p>
        </p:txBody>
      </p:sp>
      <p:sp>
        <p:nvSpPr>
          <p:cNvPr id="440377" name="Text Box 57"/>
          <p:cNvSpPr txBox="1">
            <a:spLocks noChangeArrowheads="1"/>
          </p:cNvSpPr>
          <p:nvPr/>
        </p:nvSpPr>
        <p:spPr bwMode="auto">
          <a:xfrm>
            <a:off x="8153400" y="1828800"/>
            <a:ext cx="533400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</p:txBody>
      </p:sp>
      <p:sp>
        <p:nvSpPr>
          <p:cNvPr id="440378" name="Text Box 58"/>
          <p:cNvSpPr txBox="1">
            <a:spLocks noChangeArrowheads="1"/>
          </p:cNvSpPr>
          <p:nvPr/>
        </p:nvSpPr>
        <p:spPr bwMode="auto">
          <a:xfrm>
            <a:off x="8077200" y="1981201"/>
            <a:ext cx="685800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000"/>
              <a:t>E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000"/>
              <a:t>D</a:t>
            </a:r>
          </a:p>
        </p:txBody>
      </p:sp>
      <p:sp>
        <p:nvSpPr>
          <p:cNvPr id="440379" name="Text Box 59"/>
          <p:cNvSpPr txBox="1">
            <a:spLocks noChangeArrowheads="1"/>
          </p:cNvSpPr>
          <p:nvPr/>
        </p:nvSpPr>
        <p:spPr bwMode="auto">
          <a:xfrm>
            <a:off x="1905000" y="5029201"/>
            <a:ext cx="4114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/>
              <a:t>The order nodes are visited: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/>
              <a:t>   D, C, E, G, H, A, B</a:t>
            </a:r>
          </a:p>
        </p:txBody>
      </p:sp>
    </p:spTree>
    <p:extLst>
      <p:ext uri="{BB962C8B-B14F-4D97-AF65-F5344CB8AC3E}">
        <p14:creationId xmlns:p14="http://schemas.microsoft.com/office/powerpoint/2010/main" val="41194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8" name="Line 2"/>
          <p:cNvSpPr>
            <a:spLocks noChangeShapeType="1"/>
          </p:cNvSpPr>
          <p:nvPr/>
        </p:nvSpPr>
        <p:spPr bwMode="auto">
          <a:xfrm flipH="1" flipV="1">
            <a:off x="3657600" y="2209800"/>
            <a:ext cx="1219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9299" name="Line 3"/>
          <p:cNvSpPr>
            <a:spLocks noChangeShapeType="1"/>
          </p:cNvSpPr>
          <p:nvPr/>
        </p:nvSpPr>
        <p:spPr bwMode="auto">
          <a:xfrm flipH="1">
            <a:off x="4724400" y="3352800"/>
            <a:ext cx="228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9300" name="Line 4"/>
          <p:cNvSpPr>
            <a:spLocks noChangeShapeType="1"/>
          </p:cNvSpPr>
          <p:nvPr/>
        </p:nvSpPr>
        <p:spPr bwMode="auto">
          <a:xfrm flipV="1">
            <a:off x="2438400" y="31242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9301" name="Line 5"/>
          <p:cNvSpPr>
            <a:spLocks noChangeShapeType="1"/>
          </p:cNvSpPr>
          <p:nvPr/>
        </p:nvSpPr>
        <p:spPr bwMode="auto">
          <a:xfrm flipV="1">
            <a:off x="3352800" y="3276600"/>
            <a:ext cx="1447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9302" name="Line 6"/>
          <p:cNvSpPr>
            <a:spLocks noChangeShapeType="1"/>
          </p:cNvSpPr>
          <p:nvPr/>
        </p:nvSpPr>
        <p:spPr bwMode="auto">
          <a:xfrm flipV="1">
            <a:off x="2286000" y="2743200"/>
            <a:ext cx="76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9303" name="Line 7"/>
          <p:cNvSpPr>
            <a:spLocks noChangeShapeType="1"/>
          </p:cNvSpPr>
          <p:nvPr/>
        </p:nvSpPr>
        <p:spPr bwMode="auto">
          <a:xfrm>
            <a:off x="2514600" y="2590800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9304" name="Line 8"/>
          <p:cNvSpPr>
            <a:spLocks noChangeShapeType="1"/>
          </p:cNvSpPr>
          <p:nvPr/>
        </p:nvSpPr>
        <p:spPr bwMode="auto">
          <a:xfrm flipH="1" flipV="1">
            <a:off x="4648200" y="2362200"/>
            <a:ext cx="292100" cy="50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9305" name="Oval 9"/>
          <p:cNvSpPr>
            <a:spLocks noChangeArrowheads="1"/>
          </p:cNvSpPr>
          <p:nvPr/>
        </p:nvSpPr>
        <p:spPr bwMode="auto">
          <a:xfrm>
            <a:off x="2057400" y="2438400"/>
            <a:ext cx="533400" cy="5334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9306" name="Oval 10"/>
          <p:cNvSpPr>
            <a:spLocks noChangeArrowheads="1"/>
          </p:cNvSpPr>
          <p:nvPr/>
        </p:nvSpPr>
        <p:spPr bwMode="auto">
          <a:xfrm>
            <a:off x="2209800" y="2286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A</a:t>
            </a:r>
          </a:p>
        </p:txBody>
      </p:sp>
      <p:sp>
        <p:nvSpPr>
          <p:cNvPr id="439307" name="Oval 11"/>
          <p:cNvSpPr>
            <a:spLocks noChangeArrowheads="1"/>
          </p:cNvSpPr>
          <p:nvPr/>
        </p:nvSpPr>
        <p:spPr bwMode="auto">
          <a:xfrm>
            <a:off x="2057400" y="32004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H</a:t>
            </a:r>
          </a:p>
        </p:txBody>
      </p:sp>
      <p:sp>
        <p:nvSpPr>
          <p:cNvPr id="439308" name="Oval 12"/>
          <p:cNvSpPr>
            <a:spLocks noChangeArrowheads="1"/>
          </p:cNvSpPr>
          <p:nvPr/>
        </p:nvSpPr>
        <p:spPr bwMode="auto">
          <a:xfrm>
            <a:off x="3429000" y="28194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B</a:t>
            </a:r>
          </a:p>
        </p:txBody>
      </p:sp>
      <p:sp>
        <p:nvSpPr>
          <p:cNvPr id="439309" name="Oval 13"/>
          <p:cNvSpPr>
            <a:spLocks noChangeArrowheads="1"/>
          </p:cNvSpPr>
          <p:nvPr/>
        </p:nvSpPr>
        <p:spPr bwMode="auto">
          <a:xfrm>
            <a:off x="3276600" y="18288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F</a:t>
            </a:r>
          </a:p>
        </p:txBody>
      </p:sp>
      <p:sp>
        <p:nvSpPr>
          <p:cNvPr id="439310" name="Oval 14"/>
          <p:cNvSpPr>
            <a:spLocks noChangeArrowheads="1"/>
          </p:cNvSpPr>
          <p:nvPr/>
        </p:nvSpPr>
        <p:spPr bwMode="auto">
          <a:xfrm>
            <a:off x="4343400" y="3810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E</a:t>
            </a:r>
          </a:p>
        </p:txBody>
      </p:sp>
      <p:sp>
        <p:nvSpPr>
          <p:cNvPr id="439311" name="Oval 15"/>
          <p:cNvSpPr>
            <a:spLocks noChangeArrowheads="1"/>
          </p:cNvSpPr>
          <p:nvPr/>
        </p:nvSpPr>
        <p:spPr bwMode="auto">
          <a:xfrm>
            <a:off x="4800600" y="28956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D</a:t>
            </a:r>
          </a:p>
        </p:txBody>
      </p:sp>
      <p:sp>
        <p:nvSpPr>
          <p:cNvPr id="439312" name="Oval 16"/>
          <p:cNvSpPr>
            <a:spLocks noChangeArrowheads="1"/>
          </p:cNvSpPr>
          <p:nvPr/>
        </p:nvSpPr>
        <p:spPr bwMode="auto">
          <a:xfrm>
            <a:off x="4267200" y="1905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C</a:t>
            </a:r>
          </a:p>
        </p:txBody>
      </p:sp>
      <p:sp>
        <p:nvSpPr>
          <p:cNvPr id="439313" name="Oval 17"/>
          <p:cNvSpPr>
            <a:spLocks noChangeArrowheads="1"/>
          </p:cNvSpPr>
          <p:nvPr/>
        </p:nvSpPr>
        <p:spPr bwMode="auto">
          <a:xfrm>
            <a:off x="3048000" y="3810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G</a:t>
            </a:r>
          </a:p>
        </p:txBody>
      </p:sp>
      <p:sp>
        <p:nvSpPr>
          <p:cNvPr id="439314" name="Rectangle 18"/>
          <p:cNvSpPr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None/>
            </a:pPr>
            <a:r>
              <a:rPr lang="en-US"/>
              <a:t>Walk-Through</a:t>
            </a:r>
          </a:p>
        </p:txBody>
      </p:sp>
      <p:sp>
        <p:nvSpPr>
          <p:cNvPr id="439315" name="Line 19"/>
          <p:cNvSpPr>
            <a:spLocks noChangeShapeType="1"/>
          </p:cNvSpPr>
          <p:nvPr/>
        </p:nvSpPr>
        <p:spPr bwMode="auto">
          <a:xfrm flipH="1">
            <a:off x="3505200" y="4114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9316" name="Line 20"/>
          <p:cNvSpPr>
            <a:spLocks noChangeShapeType="1"/>
          </p:cNvSpPr>
          <p:nvPr/>
        </p:nvSpPr>
        <p:spPr bwMode="auto">
          <a:xfrm flipH="1" flipV="1">
            <a:off x="2438400" y="3581400"/>
            <a:ext cx="609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9317" name="Text Box 21"/>
          <p:cNvSpPr txBox="1">
            <a:spLocks noChangeArrowheads="1"/>
          </p:cNvSpPr>
          <p:nvPr/>
        </p:nvSpPr>
        <p:spPr bwMode="auto">
          <a:xfrm>
            <a:off x="6138863" y="1524001"/>
            <a:ext cx="1676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Tx/>
              <a:buNone/>
            </a:pPr>
            <a:r>
              <a:rPr lang="en-US" sz="2000"/>
              <a:t>Visited Array</a:t>
            </a:r>
          </a:p>
        </p:txBody>
      </p:sp>
      <p:graphicFrame>
        <p:nvGraphicFramePr>
          <p:cNvPr id="439318" name="Group 22"/>
          <p:cNvGraphicFramePr>
            <a:graphicFrameLocks noGrp="1"/>
          </p:cNvGraphicFramePr>
          <p:nvPr/>
        </p:nvGraphicFramePr>
        <p:xfrm>
          <a:off x="6400800" y="1981200"/>
          <a:ext cx="762000" cy="3169920"/>
        </p:xfrm>
        <a:graphic>
          <a:graphicData uri="http://schemas.openxmlformats.org/drawingml/2006/table">
            <a:tbl>
              <a:tblPr/>
              <a:tblGrid>
                <a:gridCol w="381000"/>
                <a:gridCol w="381000"/>
              </a:tblGrid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F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39347" name="Line 51"/>
          <p:cNvSpPr>
            <a:spLocks noChangeShapeType="1"/>
          </p:cNvSpPr>
          <p:nvPr/>
        </p:nvSpPr>
        <p:spPr bwMode="auto">
          <a:xfrm flipV="1">
            <a:off x="3733800" y="20955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39348" name="Group 52"/>
          <p:cNvGrpSpPr>
            <a:grpSpLocks/>
          </p:cNvGrpSpPr>
          <p:nvPr/>
        </p:nvGrpSpPr>
        <p:grpSpPr bwMode="auto">
          <a:xfrm>
            <a:off x="8077200" y="1981200"/>
            <a:ext cx="685800" cy="3124200"/>
            <a:chOff x="4128" y="1248"/>
            <a:chExt cx="432" cy="1968"/>
          </a:xfrm>
        </p:grpSpPr>
        <p:sp>
          <p:nvSpPr>
            <p:cNvPr id="439349" name="Line 53"/>
            <p:cNvSpPr>
              <a:spLocks noChangeShapeType="1"/>
            </p:cNvSpPr>
            <p:nvPr/>
          </p:nvSpPr>
          <p:spPr bwMode="auto">
            <a:xfrm>
              <a:off x="4128" y="1248"/>
              <a:ext cx="0" cy="19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9350" name="Line 54"/>
            <p:cNvSpPr>
              <a:spLocks noChangeShapeType="1"/>
            </p:cNvSpPr>
            <p:nvPr/>
          </p:nvSpPr>
          <p:spPr bwMode="auto">
            <a:xfrm>
              <a:off x="4560" y="1248"/>
              <a:ext cx="0" cy="19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9351" name="Line 55"/>
            <p:cNvSpPr>
              <a:spLocks noChangeShapeType="1"/>
            </p:cNvSpPr>
            <p:nvPr/>
          </p:nvSpPr>
          <p:spPr bwMode="auto">
            <a:xfrm>
              <a:off x="4128" y="3216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39352" name="Text Box 56"/>
          <p:cNvSpPr txBox="1">
            <a:spLocks noChangeArrowheads="1"/>
          </p:cNvSpPr>
          <p:nvPr/>
        </p:nvSpPr>
        <p:spPr bwMode="auto">
          <a:xfrm>
            <a:off x="6172200" y="5257801"/>
            <a:ext cx="4419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b="1"/>
              <a:t>No unvisited nodes adjacent to E.  Backtrack (pop the stack).</a:t>
            </a:r>
          </a:p>
        </p:txBody>
      </p:sp>
      <p:sp>
        <p:nvSpPr>
          <p:cNvPr id="439353" name="Text Box 57"/>
          <p:cNvSpPr txBox="1">
            <a:spLocks noChangeArrowheads="1"/>
          </p:cNvSpPr>
          <p:nvPr/>
        </p:nvSpPr>
        <p:spPr bwMode="auto">
          <a:xfrm>
            <a:off x="8153400" y="1828800"/>
            <a:ext cx="533400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</p:txBody>
      </p:sp>
      <p:sp>
        <p:nvSpPr>
          <p:cNvPr id="439354" name="Text Box 58"/>
          <p:cNvSpPr txBox="1">
            <a:spLocks noChangeArrowheads="1"/>
          </p:cNvSpPr>
          <p:nvPr/>
        </p:nvSpPr>
        <p:spPr bwMode="auto">
          <a:xfrm>
            <a:off x="8077200" y="1981201"/>
            <a:ext cx="685800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000"/>
              <a:t>D</a:t>
            </a:r>
          </a:p>
        </p:txBody>
      </p:sp>
      <p:sp>
        <p:nvSpPr>
          <p:cNvPr id="439355" name="Text Box 59"/>
          <p:cNvSpPr txBox="1">
            <a:spLocks noChangeArrowheads="1"/>
          </p:cNvSpPr>
          <p:nvPr/>
        </p:nvSpPr>
        <p:spPr bwMode="auto">
          <a:xfrm>
            <a:off x="1905000" y="5029201"/>
            <a:ext cx="4114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/>
              <a:t>The order nodes are visited: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/>
              <a:t>   D, C, E, G, H, A, B</a:t>
            </a:r>
          </a:p>
        </p:txBody>
      </p:sp>
    </p:spTree>
    <p:extLst>
      <p:ext uri="{BB962C8B-B14F-4D97-AF65-F5344CB8AC3E}">
        <p14:creationId xmlns:p14="http://schemas.microsoft.com/office/powerpoint/2010/main" val="34116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4" name="Line 2"/>
          <p:cNvSpPr>
            <a:spLocks noChangeShapeType="1"/>
          </p:cNvSpPr>
          <p:nvPr/>
        </p:nvSpPr>
        <p:spPr bwMode="auto">
          <a:xfrm flipH="1" flipV="1">
            <a:off x="3657600" y="2209800"/>
            <a:ext cx="1219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8275" name="Line 3"/>
          <p:cNvSpPr>
            <a:spLocks noChangeShapeType="1"/>
          </p:cNvSpPr>
          <p:nvPr/>
        </p:nvSpPr>
        <p:spPr bwMode="auto">
          <a:xfrm flipH="1">
            <a:off x="4724400" y="3352800"/>
            <a:ext cx="228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8276" name="Line 4"/>
          <p:cNvSpPr>
            <a:spLocks noChangeShapeType="1"/>
          </p:cNvSpPr>
          <p:nvPr/>
        </p:nvSpPr>
        <p:spPr bwMode="auto">
          <a:xfrm flipV="1">
            <a:off x="2438400" y="31242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8277" name="Line 5"/>
          <p:cNvSpPr>
            <a:spLocks noChangeShapeType="1"/>
          </p:cNvSpPr>
          <p:nvPr/>
        </p:nvSpPr>
        <p:spPr bwMode="auto">
          <a:xfrm flipV="1">
            <a:off x="3352800" y="3276600"/>
            <a:ext cx="1447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8278" name="Line 6"/>
          <p:cNvSpPr>
            <a:spLocks noChangeShapeType="1"/>
          </p:cNvSpPr>
          <p:nvPr/>
        </p:nvSpPr>
        <p:spPr bwMode="auto">
          <a:xfrm flipV="1">
            <a:off x="2286000" y="2743200"/>
            <a:ext cx="76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8279" name="Line 7"/>
          <p:cNvSpPr>
            <a:spLocks noChangeShapeType="1"/>
          </p:cNvSpPr>
          <p:nvPr/>
        </p:nvSpPr>
        <p:spPr bwMode="auto">
          <a:xfrm>
            <a:off x="2514600" y="2590800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8280" name="Line 8"/>
          <p:cNvSpPr>
            <a:spLocks noChangeShapeType="1"/>
          </p:cNvSpPr>
          <p:nvPr/>
        </p:nvSpPr>
        <p:spPr bwMode="auto">
          <a:xfrm flipH="1" flipV="1">
            <a:off x="4648200" y="2362200"/>
            <a:ext cx="292100" cy="50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8281" name="Oval 9"/>
          <p:cNvSpPr>
            <a:spLocks noChangeArrowheads="1"/>
          </p:cNvSpPr>
          <p:nvPr/>
        </p:nvSpPr>
        <p:spPr bwMode="auto">
          <a:xfrm>
            <a:off x="2057400" y="2438400"/>
            <a:ext cx="533400" cy="5334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8282" name="Oval 10"/>
          <p:cNvSpPr>
            <a:spLocks noChangeArrowheads="1"/>
          </p:cNvSpPr>
          <p:nvPr/>
        </p:nvSpPr>
        <p:spPr bwMode="auto">
          <a:xfrm>
            <a:off x="2209800" y="2286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A</a:t>
            </a:r>
          </a:p>
        </p:txBody>
      </p:sp>
      <p:sp>
        <p:nvSpPr>
          <p:cNvPr id="438283" name="Oval 11"/>
          <p:cNvSpPr>
            <a:spLocks noChangeArrowheads="1"/>
          </p:cNvSpPr>
          <p:nvPr/>
        </p:nvSpPr>
        <p:spPr bwMode="auto">
          <a:xfrm>
            <a:off x="2057400" y="32004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H</a:t>
            </a:r>
          </a:p>
        </p:txBody>
      </p:sp>
      <p:sp>
        <p:nvSpPr>
          <p:cNvPr id="438284" name="Oval 12"/>
          <p:cNvSpPr>
            <a:spLocks noChangeArrowheads="1"/>
          </p:cNvSpPr>
          <p:nvPr/>
        </p:nvSpPr>
        <p:spPr bwMode="auto">
          <a:xfrm>
            <a:off x="3429000" y="28194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B</a:t>
            </a:r>
          </a:p>
        </p:txBody>
      </p:sp>
      <p:sp>
        <p:nvSpPr>
          <p:cNvPr id="438285" name="Oval 13"/>
          <p:cNvSpPr>
            <a:spLocks noChangeArrowheads="1"/>
          </p:cNvSpPr>
          <p:nvPr/>
        </p:nvSpPr>
        <p:spPr bwMode="auto">
          <a:xfrm>
            <a:off x="3276600" y="1828800"/>
            <a:ext cx="457200" cy="457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F</a:t>
            </a:r>
          </a:p>
        </p:txBody>
      </p:sp>
      <p:sp>
        <p:nvSpPr>
          <p:cNvPr id="438286" name="Oval 14"/>
          <p:cNvSpPr>
            <a:spLocks noChangeArrowheads="1"/>
          </p:cNvSpPr>
          <p:nvPr/>
        </p:nvSpPr>
        <p:spPr bwMode="auto">
          <a:xfrm>
            <a:off x="4343400" y="3810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E</a:t>
            </a:r>
          </a:p>
        </p:txBody>
      </p:sp>
      <p:sp>
        <p:nvSpPr>
          <p:cNvPr id="438287" name="Oval 15"/>
          <p:cNvSpPr>
            <a:spLocks noChangeArrowheads="1"/>
          </p:cNvSpPr>
          <p:nvPr/>
        </p:nvSpPr>
        <p:spPr bwMode="auto">
          <a:xfrm>
            <a:off x="4800600" y="28956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D</a:t>
            </a:r>
          </a:p>
        </p:txBody>
      </p:sp>
      <p:sp>
        <p:nvSpPr>
          <p:cNvPr id="438288" name="Oval 16"/>
          <p:cNvSpPr>
            <a:spLocks noChangeArrowheads="1"/>
          </p:cNvSpPr>
          <p:nvPr/>
        </p:nvSpPr>
        <p:spPr bwMode="auto">
          <a:xfrm>
            <a:off x="4267200" y="1905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C</a:t>
            </a:r>
          </a:p>
        </p:txBody>
      </p:sp>
      <p:sp>
        <p:nvSpPr>
          <p:cNvPr id="438289" name="Oval 17"/>
          <p:cNvSpPr>
            <a:spLocks noChangeArrowheads="1"/>
          </p:cNvSpPr>
          <p:nvPr/>
        </p:nvSpPr>
        <p:spPr bwMode="auto">
          <a:xfrm>
            <a:off x="3048000" y="3810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G</a:t>
            </a:r>
          </a:p>
        </p:txBody>
      </p:sp>
      <p:sp>
        <p:nvSpPr>
          <p:cNvPr id="438290" name="Rectangle 18"/>
          <p:cNvSpPr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None/>
            </a:pPr>
            <a:r>
              <a:rPr lang="en-US"/>
              <a:t>Walk-Through</a:t>
            </a:r>
          </a:p>
        </p:txBody>
      </p:sp>
      <p:sp>
        <p:nvSpPr>
          <p:cNvPr id="438291" name="Line 19"/>
          <p:cNvSpPr>
            <a:spLocks noChangeShapeType="1"/>
          </p:cNvSpPr>
          <p:nvPr/>
        </p:nvSpPr>
        <p:spPr bwMode="auto">
          <a:xfrm flipH="1">
            <a:off x="3505200" y="4114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8292" name="Line 20"/>
          <p:cNvSpPr>
            <a:spLocks noChangeShapeType="1"/>
          </p:cNvSpPr>
          <p:nvPr/>
        </p:nvSpPr>
        <p:spPr bwMode="auto">
          <a:xfrm flipH="1" flipV="1">
            <a:off x="2438400" y="3581400"/>
            <a:ext cx="609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8293" name="Text Box 21"/>
          <p:cNvSpPr txBox="1">
            <a:spLocks noChangeArrowheads="1"/>
          </p:cNvSpPr>
          <p:nvPr/>
        </p:nvSpPr>
        <p:spPr bwMode="auto">
          <a:xfrm>
            <a:off x="6138863" y="1524001"/>
            <a:ext cx="1676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Tx/>
              <a:buNone/>
            </a:pPr>
            <a:r>
              <a:rPr lang="en-US" sz="2000"/>
              <a:t>Visited Array</a:t>
            </a:r>
          </a:p>
        </p:txBody>
      </p:sp>
      <p:graphicFrame>
        <p:nvGraphicFramePr>
          <p:cNvPr id="438294" name="Group 22"/>
          <p:cNvGraphicFramePr>
            <a:graphicFrameLocks noGrp="1"/>
          </p:cNvGraphicFramePr>
          <p:nvPr/>
        </p:nvGraphicFramePr>
        <p:xfrm>
          <a:off x="6400800" y="1981200"/>
          <a:ext cx="762000" cy="3169920"/>
        </p:xfrm>
        <a:graphic>
          <a:graphicData uri="http://schemas.openxmlformats.org/drawingml/2006/table">
            <a:tbl>
              <a:tblPr/>
              <a:tblGrid>
                <a:gridCol w="381000"/>
                <a:gridCol w="381000"/>
              </a:tblGrid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F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38323" name="Line 51"/>
          <p:cNvSpPr>
            <a:spLocks noChangeShapeType="1"/>
          </p:cNvSpPr>
          <p:nvPr/>
        </p:nvSpPr>
        <p:spPr bwMode="auto">
          <a:xfrm flipV="1">
            <a:off x="3733800" y="20955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38324" name="Group 52"/>
          <p:cNvGrpSpPr>
            <a:grpSpLocks/>
          </p:cNvGrpSpPr>
          <p:nvPr/>
        </p:nvGrpSpPr>
        <p:grpSpPr bwMode="auto">
          <a:xfrm>
            <a:off x="8077200" y="1981200"/>
            <a:ext cx="685800" cy="3124200"/>
            <a:chOff x="4128" y="1248"/>
            <a:chExt cx="432" cy="1968"/>
          </a:xfrm>
        </p:grpSpPr>
        <p:sp>
          <p:nvSpPr>
            <p:cNvPr id="438325" name="Line 53"/>
            <p:cNvSpPr>
              <a:spLocks noChangeShapeType="1"/>
            </p:cNvSpPr>
            <p:nvPr/>
          </p:nvSpPr>
          <p:spPr bwMode="auto">
            <a:xfrm>
              <a:off x="4128" y="1248"/>
              <a:ext cx="0" cy="19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8326" name="Line 54"/>
            <p:cNvSpPr>
              <a:spLocks noChangeShapeType="1"/>
            </p:cNvSpPr>
            <p:nvPr/>
          </p:nvSpPr>
          <p:spPr bwMode="auto">
            <a:xfrm>
              <a:off x="4560" y="1248"/>
              <a:ext cx="0" cy="19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8327" name="Line 55"/>
            <p:cNvSpPr>
              <a:spLocks noChangeShapeType="1"/>
            </p:cNvSpPr>
            <p:nvPr/>
          </p:nvSpPr>
          <p:spPr bwMode="auto">
            <a:xfrm>
              <a:off x="4128" y="3216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38328" name="Text Box 56"/>
          <p:cNvSpPr txBox="1">
            <a:spLocks noChangeArrowheads="1"/>
          </p:cNvSpPr>
          <p:nvPr/>
        </p:nvSpPr>
        <p:spPr bwMode="auto">
          <a:xfrm>
            <a:off x="6172200" y="5257801"/>
            <a:ext cx="4419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b="1"/>
              <a:t>F is unvisited and is adjacent to D. Decide to visit F next.</a:t>
            </a:r>
          </a:p>
        </p:txBody>
      </p:sp>
      <p:sp>
        <p:nvSpPr>
          <p:cNvPr id="438329" name="Text Box 57"/>
          <p:cNvSpPr txBox="1">
            <a:spLocks noChangeArrowheads="1"/>
          </p:cNvSpPr>
          <p:nvPr/>
        </p:nvSpPr>
        <p:spPr bwMode="auto">
          <a:xfrm>
            <a:off x="8153400" y="1828800"/>
            <a:ext cx="533400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</p:txBody>
      </p:sp>
      <p:sp>
        <p:nvSpPr>
          <p:cNvPr id="438330" name="Text Box 58"/>
          <p:cNvSpPr txBox="1">
            <a:spLocks noChangeArrowheads="1"/>
          </p:cNvSpPr>
          <p:nvPr/>
        </p:nvSpPr>
        <p:spPr bwMode="auto">
          <a:xfrm>
            <a:off x="8077200" y="1981201"/>
            <a:ext cx="685800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000"/>
              <a:t>D</a:t>
            </a:r>
          </a:p>
        </p:txBody>
      </p:sp>
      <p:sp>
        <p:nvSpPr>
          <p:cNvPr id="438331" name="Text Box 59"/>
          <p:cNvSpPr txBox="1">
            <a:spLocks noChangeArrowheads="1"/>
          </p:cNvSpPr>
          <p:nvPr/>
        </p:nvSpPr>
        <p:spPr bwMode="auto">
          <a:xfrm>
            <a:off x="1905000" y="5029201"/>
            <a:ext cx="4114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/>
              <a:t>The order nodes are visited: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/>
              <a:t>   D, C, E, G, H, A, B</a:t>
            </a:r>
          </a:p>
        </p:txBody>
      </p:sp>
    </p:spTree>
    <p:extLst>
      <p:ext uri="{BB962C8B-B14F-4D97-AF65-F5344CB8AC3E}">
        <p14:creationId xmlns:p14="http://schemas.microsoft.com/office/powerpoint/2010/main" val="41986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80" name="Line 4"/>
          <p:cNvSpPr>
            <a:spLocks noChangeShapeType="1"/>
          </p:cNvSpPr>
          <p:nvPr/>
        </p:nvSpPr>
        <p:spPr bwMode="auto">
          <a:xfrm flipH="1" flipV="1">
            <a:off x="3657600" y="2209800"/>
            <a:ext cx="1219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4181" name="Line 5"/>
          <p:cNvSpPr>
            <a:spLocks noChangeShapeType="1"/>
          </p:cNvSpPr>
          <p:nvPr/>
        </p:nvSpPr>
        <p:spPr bwMode="auto">
          <a:xfrm flipH="1">
            <a:off x="4724400" y="3352800"/>
            <a:ext cx="228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4182" name="Line 6"/>
          <p:cNvSpPr>
            <a:spLocks noChangeShapeType="1"/>
          </p:cNvSpPr>
          <p:nvPr/>
        </p:nvSpPr>
        <p:spPr bwMode="auto">
          <a:xfrm flipV="1">
            <a:off x="2438400" y="31242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4183" name="Line 7"/>
          <p:cNvSpPr>
            <a:spLocks noChangeShapeType="1"/>
          </p:cNvSpPr>
          <p:nvPr/>
        </p:nvSpPr>
        <p:spPr bwMode="auto">
          <a:xfrm flipV="1">
            <a:off x="3352800" y="3276600"/>
            <a:ext cx="1447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4184" name="Line 8"/>
          <p:cNvSpPr>
            <a:spLocks noChangeShapeType="1"/>
          </p:cNvSpPr>
          <p:nvPr/>
        </p:nvSpPr>
        <p:spPr bwMode="auto">
          <a:xfrm flipV="1">
            <a:off x="2286000" y="2743200"/>
            <a:ext cx="76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4185" name="Line 9"/>
          <p:cNvSpPr>
            <a:spLocks noChangeShapeType="1"/>
          </p:cNvSpPr>
          <p:nvPr/>
        </p:nvSpPr>
        <p:spPr bwMode="auto">
          <a:xfrm>
            <a:off x="2514600" y="2590800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4186" name="Line 10"/>
          <p:cNvSpPr>
            <a:spLocks noChangeShapeType="1"/>
          </p:cNvSpPr>
          <p:nvPr/>
        </p:nvSpPr>
        <p:spPr bwMode="auto">
          <a:xfrm flipH="1" flipV="1">
            <a:off x="4648200" y="2362200"/>
            <a:ext cx="292100" cy="50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4187" name="Oval 11"/>
          <p:cNvSpPr>
            <a:spLocks noChangeArrowheads="1"/>
          </p:cNvSpPr>
          <p:nvPr/>
        </p:nvSpPr>
        <p:spPr bwMode="auto">
          <a:xfrm>
            <a:off x="2057400" y="2438400"/>
            <a:ext cx="533400" cy="5334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4188" name="Oval 12"/>
          <p:cNvSpPr>
            <a:spLocks noChangeArrowheads="1"/>
          </p:cNvSpPr>
          <p:nvPr/>
        </p:nvSpPr>
        <p:spPr bwMode="auto">
          <a:xfrm>
            <a:off x="2209800" y="2286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A</a:t>
            </a:r>
          </a:p>
        </p:txBody>
      </p:sp>
      <p:sp>
        <p:nvSpPr>
          <p:cNvPr id="434189" name="Oval 13"/>
          <p:cNvSpPr>
            <a:spLocks noChangeArrowheads="1"/>
          </p:cNvSpPr>
          <p:nvPr/>
        </p:nvSpPr>
        <p:spPr bwMode="auto">
          <a:xfrm>
            <a:off x="2057400" y="32004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H</a:t>
            </a:r>
          </a:p>
        </p:txBody>
      </p:sp>
      <p:sp>
        <p:nvSpPr>
          <p:cNvPr id="434190" name="Oval 14"/>
          <p:cNvSpPr>
            <a:spLocks noChangeArrowheads="1"/>
          </p:cNvSpPr>
          <p:nvPr/>
        </p:nvSpPr>
        <p:spPr bwMode="auto">
          <a:xfrm>
            <a:off x="3429000" y="28194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B</a:t>
            </a:r>
          </a:p>
        </p:txBody>
      </p:sp>
      <p:sp>
        <p:nvSpPr>
          <p:cNvPr id="434191" name="Oval 15"/>
          <p:cNvSpPr>
            <a:spLocks noChangeArrowheads="1"/>
          </p:cNvSpPr>
          <p:nvPr/>
        </p:nvSpPr>
        <p:spPr bwMode="auto">
          <a:xfrm>
            <a:off x="3276600" y="18288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F</a:t>
            </a:r>
          </a:p>
        </p:txBody>
      </p:sp>
      <p:sp>
        <p:nvSpPr>
          <p:cNvPr id="434192" name="Oval 16"/>
          <p:cNvSpPr>
            <a:spLocks noChangeArrowheads="1"/>
          </p:cNvSpPr>
          <p:nvPr/>
        </p:nvSpPr>
        <p:spPr bwMode="auto">
          <a:xfrm>
            <a:off x="4343400" y="3810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E</a:t>
            </a:r>
          </a:p>
        </p:txBody>
      </p:sp>
      <p:sp>
        <p:nvSpPr>
          <p:cNvPr id="434193" name="Oval 17"/>
          <p:cNvSpPr>
            <a:spLocks noChangeArrowheads="1"/>
          </p:cNvSpPr>
          <p:nvPr/>
        </p:nvSpPr>
        <p:spPr bwMode="auto">
          <a:xfrm>
            <a:off x="4800600" y="28956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D</a:t>
            </a:r>
          </a:p>
        </p:txBody>
      </p:sp>
      <p:sp>
        <p:nvSpPr>
          <p:cNvPr id="434194" name="Oval 18"/>
          <p:cNvSpPr>
            <a:spLocks noChangeArrowheads="1"/>
          </p:cNvSpPr>
          <p:nvPr/>
        </p:nvSpPr>
        <p:spPr bwMode="auto">
          <a:xfrm>
            <a:off x="4267200" y="1905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C</a:t>
            </a:r>
          </a:p>
        </p:txBody>
      </p:sp>
      <p:sp>
        <p:nvSpPr>
          <p:cNvPr id="434195" name="Oval 19"/>
          <p:cNvSpPr>
            <a:spLocks noChangeArrowheads="1"/>
          </p:cNvSpPr>
          <p:nvPr/>
        </p:nvSpPr>
        <p:spPr bwMode="auto">
          <a:xfrm>
            <a:off x="3048000" y="3810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G</a:t>
            </a:r>
          </a:p>
        </p:txBody>
      </p:sp>
      <p:sp>
        <p:nvSpPr>
          <p:cNvPr id="434196" name="Rectangle 20"/>
          <p:cNvSpPr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None/>
            </a:pPr>
            <a:r>
              <a:rPr lang="en-US"/>
              <a:t>Walk-Through</a:t>
            </a:r>
          </a:p>
        </p:txBody>
      </p:sp>
      <p:sp>
        <p:nvSpPr>
          <p:cNvPr id="434197" name="Line 21"/>
          <p:cNvSpPr>
            <a:spLocks noChangeShapeType="1"/>
          </p:cNvSpPr>
          <p:nvPr/>
        </p:nvSpPr>
        <p:spPr bwMode="auto">
          <a:xfrm flipH="1">
            <a:off x="3505200" y="4114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4198" name="Line 22"/>
          <p:cNvSpPr>
            <a:spLocks noChangeShapeType="1"/>
          </p:cNvSpPr>
          <p:nvPr/>
        </p:nvSpPr>
        <p:spPr bwMode="auto">
          <a:xfrm flipH="1" flipV="1">
            <a:off x="2438400" y="3581400"/>
            <a:ext cx="609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4199" name="Text Box 23"/>
          <p:cNvSpPr txBox="1">
            <a:spLocks noChangeArrowheads="1"/>
          </p:cNvSpPr>
          <p:nvPr/>
        </p:nvSpPr>
        <p:spPr bwMode="auto">
          <a:xfrm>
            <a:off x="6138863" y="1524001"/>
            <a:ext cx="1676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Tx/>
              <a:buNone/>
            </a:pPr>
            <a:r>
              <a:rPr lang="en-US" sz="2000"/>
              <a:t>Visited Array</a:t>
            </a:r>
          </a:p>
        </p:txBody>
      </p:sp>
      <p:graphicFrame>
        <p:nvGraphicFramePr>
          <p:cNvPr id="434238" name="Group 62"/>
          <p:cNvGraphicFramePr>
            <a:graphicFrameLocks noGrp="1"/>
          </p:cNvGraphicFramePr>
          <p:nvPr/>
        </p:nvGraphicFramePr>
        <p:xfrm>
          <a:off x="6400800" y="1981200"/>
          <a:ext cx="762000" cy="3169920"/>
        </p:xfrm>
        <a:graphic>
          <a:graphicData uri="http://schemas.openxmlformats.org/drawingml/2006/table">
            <a:tbl>
              <a:tblPr/>
              <a:tblGrid>
                <a:gridCol w="381000"/>
                <a:gridCol w="381000"/>
              </a:tblGrid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F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34229" name="Line 53"/>
          <p:cNvSpPr>
            <a:spLocks noChangeShapeType="1"/>
          </p:cNvSpPr>
          <p:nvPr/>
        </p:nvSpPr>
        <p:spPr bwMode="auto">
          <a:xfrm flipV="1">
            <a:off x="3733800" y="20955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34230" name="Group 54"/>
          <p:cNvGrpSpPr>
            <a:grpSpLocks/>
          </p:cNvGrpSpPr>
          <p:nvPr/>
        </p:nvGrpSpPr>
        <p:grpSpPr bwMode="auto">
          <a:xfrm>
            <a:off x="8077200" y="1981200"/>
            <a:ext cx="685800" cy="3124200"/>
            <a:chOff x="4128" y="1248"/>
            <a:chExt cx="432" cy="1968"/>
          </a:xfrm>
        </p:grpSpPr>
        <p:sp>
          <p:nvSpPr>
            <p:cNvPr id="434231" name="Line 55"/>
            <p:cNvSpPr>
              <a:spLocks noChangeShapeType="1"/>
            </p:cNvSpPr>
            <p:nvPr/>
          </p:nvSpPr>
          <p:spPr bwMode="auto">
            <a:xfrm>
              <a:off x="4128" y="1248"/>
              <a:ext cx="0" cy="19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32" name="Line 56"/>
            <p:cNvSpPr>
              <a:spLocks noChangeShapeType="1"/>
            </p:cNvSpPr>
            <p:nvPr/>
          </p:nvSpPr>
          <p:spPr bwMode="auto">
            <a:xfrm>
              <a:off x="4560" y="1248"/>
              <a:ext cx="0" cy="19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33" name="Line 57"/>
            <p:cNvSpPr>
              <a:spLocks noChangeShapeType="1"/>
            </p:cNvSpPr>
            <p:nvPr/>
          </p:nvSpPr>
          <p:spPr bwMode="auto">
            <a:xfrm>
              <a:off x="4128" y="3216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34234" name="Text Box 58"/>
          <p:cNvSpPr txBox="1">
            <a:spLocks noChangeArrowheads="1"/>
          </p:cNvSpPr>
          <p:nvPr/>
        </p:nvSpPr>
        <p:spPr bwMode="auto">
          <a:xfrm>
            <a:off x="6172200" y="5257800"/>
            <a:ext cx="441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b="1"/>
              <a:t>Visit F</a:t>
            </a:r>
          </a:p>
        </p:txBody>
      </p:sp>
      <p:sp>
        <p:nvSpPr>
          <p:cNvPr id="434235" name="Text Box 59"/>
          <p:cNvSpPr txBox="1">
            <a:spLocks noChangeArrowheads="1"/>
          </p:cNvSpPr>
          <p:nvPr/>
        </p:nvSpPr>
        <p:spPr bwMode="auto">
          <a:xfrm>
            <a:off x="8153400" y="1828800"/>
            <a:ext cx="533400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</p:txBody>
      </p:sp>
      <p:sp>
        <p:nvSpPr>
          <p:cNvPr id="434236" name="Text Box 60"/>
          <p:cNvSpPr txBox="1">
            <a:spLocks noChangeArrowheads="1"/>
          </p:cNvSpPr>
          <p:nvPr/>
        </p:nvSpPr>
        <p:spPr bwMode="auto">
          <a:xfrm>
            <a:off x="8077200" y="1981201"/>
            <a:ext cx="685800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000"/>
              <a:t>F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000"/>
              <a:t>D</a:t>
            </a:r>
          </a:p>
        </p:txBody>
      </p:sp>
      <p:sp>
        <p:nvSpPr>
          <p:cNvPr id="434296" name="Text Box 120"/>
          <p:cNvSpPr txBox="1">
            <a:spLocks noChangeArrowheads="1"/>
          </p:cNvSpPr>
          <p:nvPr/>
        </p:nvSpPr>
        <p:spPr bwMode="auto">
          <a:xfrm>
            <a:off x="1905000" y="5029201"/>
            <a:ext cx="4114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/>
              <a:t>The order nodes are visited: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/>
              <a:t>   D, C, E, G, H, A, B, F</a:t>
            </a:r>
          </a:p>
        </p:txBody>
      </p:sp>
    </p:spTree>
    <p:extLst>
      <p:ext uri="{BB962C8B-B14F-4D97-AF65-F5344CB8AC3E}">
        <p14:creationId xmlns:p14="http://schemas.microsoft.com/office/powerpoint/2010/main" val="191325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4" name="Line 4"/>
          <p:cNvSpPr>
            <a:spLocks noChangeShapeType="1"/>
          </p:cNvSpPr>
          <p:nvPr/>
        </p:nvSpPr>
        <p:spPr bwMode="auto">
          <a:xfrm flipH="1" flipV="1">
            <a:off x="3657600" y="2209800"/>
            <a:ext cx="1219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5685" name="Line 5"/>
          <p:cNvSpPr>
            <a:spLocks noChangeShapeType="1"/>
          </p:cNvSpPr>
          <p:nvPr/>
        </p:nvSpPr>
        <p:spPr bwMode="auto">
          <a:xfrm flipH="1">
            <a:off x="4724400" y="3352800"/>
            <a:ext cx="228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5686" name="Line 6"/>
          <p:cNvSpPr>
            <a:spLocks noChangeShapeType="1"/>
          </p:cNvSpPr>
          <p:nvPr/>
        </p:nvSpPr>
        <p:spPr bwMode="auto">
          <a:xfrm flipV="1">
            <a:off x="2438400" y="31242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5687" name="Line 7"/>
          <p:cNvSpPr>
            <a:spLocks noChangeShapeType="1"/>
          </p:cNvSpPr>
          <p:nvPr/>
        </p:nvSpPr>
        <p:spPr bwMode="auto">
          <a:xfrm flipV="1">
            <a:off x="3352800" y="3276600"/>
            <a:ext cx="1447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5688" name="Line 8"/>
          <p:cNvSpPr>
            <a:spLocks noChangeShapeType="1"/>
          </p:cNvSpPr>
          <p:nvPr/>
        </p:nvSpPr>
        <p:spPr bwMode="auto">
          <a:xfrm flipV="1">
            <a:off x="2286000" y="2743200"/>
            <a:ext cx="76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5689" name="Line 9"/>
          <p:cNvSpPr>
            <a:spLocks noChangeShapeType="1"/>
          </p:cNvSpPr>
          <p:nvPr/>
        </p:nvSpPr>
        <p:spPr bwMode="auto">
          <a:xfrm>
            <a:off x="2514600" y="2590800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5690" name="Line 10"/>
          <p:cNvSpPr>
            <a:spLocks noChangeShapeType="1"/>
          </p:cNvSpPr>
          <p:nvPr/>
        </p:nvSpPr>
        <p:spPr bwMode="auto">
          <a:xfrm flipH="1" flipV="1">
            <a:off x="4648200" y="2362200"/>
            <a:ext cx="292100" cy="50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5691" name="Oval 11"/>
          <p:cNvSpPr>
            <a:spLocks noChangeArrowheads="1"/>
          </p:cNvSpPr>
          <p:nvPr/>
        </p:nvSpPr>
        <p:spPr bwMode="auto">
          <a:xfrm>
            <a:off x="2057400" y="2438400"/>
            <a:ext cx="533400" cy="5334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5692" name="Oval 12"/>
          <p:cNvSpPr>
            <a:spLocks noChangeArrowheads="1"/>
          </p:cNvSpPr>
          <p:nvPr/>
        </p:nvSpPr>
        <p:spPr bwMode="auto">
          <a:xfrm>
            <a:off x="2209800" y="2286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A</a:t>
            </a:r>
          </a:p>
        </p:txBody>
      </p:sp>
      <p:sp>
        <p:nvSpPr>
          <p:cNvPr id="455693" name="Oval 13"/>
          <p:cNvSpPr>
            <a:spLocks noChangeArrowheads="1"/>
          </p:cNvSpPr>
          <p:nvPr/>
        </p:nvSpPr>
        <p:spPr bwMode="auto">
          <a:xfrm>
            <a:off x="2057400" y="32004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H</a:t>
            </a:r>
          </a:p>
        </p:txBody>
      </p:sp>
      <p:sp>
        <p:nvSpPr>
          <p:cNvPr id="455694" name="Oval 14"/>
          <p:cNvSpPr>
            <a:spLocks noChangeArrowheads="1"/>
          </p:cNvSpPr>
          <p:nvPr/>
        </p:nvSpPr>
        <p:spPr bwMode="auto">
          <a:xfrm>
            <a:off x="3429000" y="28194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B</a:t>
            </a:r>
          </a:p>
        </p:txBody>
      </p:sp>
      <p:sp>
        <p:nvSpPr>
          <p:cNvPr id="455695" name="Oval 15"/>
          <p:cNvSpPr>
            <a:spLocks noChangeArrowheads="1"/>
          </p:cNvSpPr>
          <p:nvPr/>
        </p:nvSpPr>
        <p:spPr bwMode="auto">
          <a:xfrm>
            <a:off x="3276600" y="18288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F</a:t>
            </a:r>
          </a:p>
        </p:txBody>
      </p:sp>
      <p:sp>
        <p:nvSpPr>
          <p:cNvPr id="455696" name="Oval 16"/>
          <p:cNvSpPr>
            <a:spLocks noChangeArrowheads="1"/>
          </p:cNvSpPr>
          <p:nvPr/>
        </p:nvSpPr>
        <p:spPr bwMode="auto">
          <a:xfrm>
            <a:off x="4343400" y="3810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E</a:t>
            </a:r>
          </a:p>
        </p:txBody>
      </p:sp>
      <p:sp>
        <p:nvSpPr>
          <p:cNvPr id="455697" name="Oval 17"/>
          <p:cNvSpPr>
            <a:spLocks noChangeArrowheads="1"/>
          </p:cNvSpPr>
          <p:nvPr/>
        </p:nvSpPr>
        <p:spPr bwMode="auto">
          <a:xfrm>
            <a:off x="4800600" y="28956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D</a:t>
            </a:r>
          </a:p>
        </p:txBody>
      </p:sp>
      <p:sp>
        <p:nvSpPr>
          <p:cNvPr id="455698" name="Oval 18"/>
          <p:cNvSpPr>
            <a:spLocks noChangeArrowheads="1"/>
          </p:cNvSpPr>
          <p:nvPr/>
        </p:nvSpPr>
        <p:spPr bwMode="auto">
          <a:xfrm>
            <a:off x="4267200" y="1905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C</a:t>
            </a:r>
          </a:p>
        </p:txBody>
      </p:sp>
      <p:sp>
        <p:nvSpPr>
          <p:cNvPr id="455699" name="Oval 19"/>
          <p:cNvSpPr>
            <a:spLocks noChangeArrowheads="1"/>
          </p:cNvSpPr>
          <p:nvPr/>
        </p:nvSpPr>
        <p:spPr bwMode="auto">
          <a:xfrm>
            <a:off x="3048000" y="3810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G</a:t>
            </a:r>
          </a:p>
        </p:txBody>
      </p:sp>
      <p:sp>
        <p:nvSpPr>
          <p:cNvPr id="455700" name="Rectangle 20"/>
          <p:cNvSpPr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None/>
            </a:pPr>
            <a:r>
              <a:rPr lang="en-US"/>
              <a:t>Walk-Through</a:t>
            </a:r>
          </a:p>
        </p:txBody>
      </p:sp>
      <p:sp>
        <p:nvSpPr>
          <p:cNvPr id="455701" name="Line 21"/>
          <p:cNvSpPr>
            <a:spLocks noChangeShapeType="1"/>
          </p:cNvSpPr>
          <p:nvPr/>
        </p:nvSpPr>
        <p:spPr bwMode="auto">
          <a:xfrm flipH="1">
            <a:off x="3505200" y="4114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5702" name="Line 22"/>
          <p:cNvSpPr>
            <a:spLocks noChangeShapeType="1"/>
          </p:cNvSpPr>
          <p:nvPr/>
        </p:nvSpPr>
        <p:spPr bwMode="auto">
          <a:xfrm flipH="1" flipV="1">
            <a:off x="2438400" y="3581400"/>
            <a:ext cx="609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5703" name="Text Box 23"/>
          <p:cNvSpPr txBox="1">
            <a:spLocks noChangeArrowheads="1"/>
          </p:cNvSpPr>
          <p:nvPr/>
        </p:nvSpPr>
        <p:spPr bwMode="auto">
          <a:xfrm>
            <a:off x="6138863" y="1524001"/>
            <a:ext cx="1676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Tx/>
              <a:buNone/>
            </a:pPr>
            <a:r>
              <a:rPr lang="en-US" sz="2000"/>
              <a:t>Visited Array</a:t>
            </a:r>
          </a:p>
        </p:txBody>
      </p:sp>
      <p:graphicFrame>
        <p:nvGraphicFramePr>
          <p:cNvPr id="455704" name="Group 24"/>
          <p:cNvGraphicFramePr>
            <a:graphicFrameLocks noGrp="1"/>
          </p:cNvGraphicFramePr>
          <p:nvPr/>
        </p:nvGraphicFramePr>
        <p:xfrm>
          <a:off x="6400800" y="1981200"/>
          <a:ext cx="762000" cy="3169920"/>
        </p:xfrm>
        <a:graphic>
          <a:graphicData uri="http://schemas.openxmlformats.org/drawingml/2006/table">
            <a:tbl>
              <a:tblPr/>
              <a:tblGrid>
                <a:gridCol w="381000"/>
                <a:gridCol w="381000"/>
              </a:tblGrid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F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55733" name="Line 53"/>
          <p:cNvSpPr>
            <a:spLocks noChangeShapeType="1"/>
          </p:cNvSpPr>
          <p:nvPr/>
        </p:nvSpPr>
        <p:spPr bwMode="auto">
          <a:xfrm flipV="1">
            <a:off x="3733800" y="20955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55734" name="Group 54"/>
          <p:cNvGrpSpPr>
            <a:grpSpLocks/>
          </p:cNvGrpSpPr>
          <p:nvPr/>
        </p:nvGrpSpPr>
        <p:grpSpPr bwMode="auto">
          <a:xfrm>
            <a:off x="8077200" y="1981200"/>
            <a:ext cx="685800" cy="3124200"/>
            <a:chOff x="4128" y="1248"/>
            <a:chExt cx="432" cy="1968"/>
          </a:xfrm>
        </p:grpSpPr>
        <p:sp>
          <p:nvSpPr>
            <p:cNvPr id="455735" name="Line 55"/>
            <p:cNvSpPr>
              <a:spLocks noChangeShapeType="1"/>
            </p:cNvSpPr>
            <p:nvPr/>
          </p:nvSpPr>
          <p:spPr bwMode="auto">
            <a:xfrm>
              <a:off x="4128" y="1248"/>
              <a:ext cx="0" cy="19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5736" name="Line 56"/>
            <p:cNvSpPr>
              <a:spLocks noChangeShapeType="1"/>
            </p:cNvSpPr>
            <p:nvPr/>
          </p:nvSpPr>
          <p:spPr bwMode="auto">
            <a:xfrm>
              <a:off x="4560" y="1248"/>
              <a:ext cx="0" cy="19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5737" name="Line 57"/>
            <p:cNvSpPr>
              <a:spLocks noChangeShapeType="1"/>
            </p:cNvSpPr>
            <p:nvPr/>
          </p:nvSpPr>
          <p:spPr bwMode="auto">
            <a:xfrm>
              <a:off x="4128" y="3216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5738" name="Text Box 58"/>
          <p:cNvSpPr txBox="1">
            <a:spLocks noChangeArrowheads="1"/>
          </p:cNvSpPr>
          <p:nvPr/>
        </p:nvSpPr>
        <p:spPr bwMode="auto">
          <a:xfrm>
            <a:off x="6172200" y="5257801"/>
            <a:ext cx="4419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b="1"/>
              <a:t>No unvisited nodes adjacent to F.  Backtrack.</a:t>
            </a:r>
          </a:p>
        </p:txBody>
      </p:sp>
      <p:sp>
        <p:nvSpPr>
          <p:cNvPr id="455739" name="Text Box 59"/>
          <p:cNvSpPr txBox="1">
            <a:spLocks noChangeArrowheads="1"/>
          </p:cNvSpPr>
          <p:nvPr/>
        </p:nvSpPr>
        <p:spPr bwMode="auto">
          <a:xfrm>
            <a:off x="8153400" y="1828800"/>
            <a:ext cx="533400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</p:txBody>
      </p:sp>
      <p:sp>
        <p:nvSpPr>
          <p:cNvPr id="455740" name="Text Box 60"/>
          <p:cNvSpPr txBox="1">
            <a:spLocks noChangeArrowheads="1"/>
          </p:cNvSpPr>
          <p:nvPr/>
        </p:nvSpPr>
        <p:spPr bwMode="auto">
          <a:xfrm>
            <a:off x="8077200" y="1981201"/>
            <a:ext cx="685800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2000"/>
              <a:t>D</a:t>
            </a:r>
          </a:p>
        </p:txBody>
      </p:sp>
      <p:sp>
        <p:nvSpPr>
          <p:cNvPr id="455741" name="Text Box 61"/>
          <p:cNvSpPr txBox="1">
            <a:spLocks noChangeArrowheads="1"/>
          </p:cNvSpPr>
          <p:nvPr/>
        </p:nvSpPr>
        <p:spPr bwMode="auto">
          <a:xfrm>
            <a:off x="1905000" y="5029201"/>
            <a:ext cx="4114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/>
              <a:t>The order nodes are visited: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/>
              <a:t>   D, C, E, G, H, A, B, F</a:t>
            </a:r>
          </a:p>
        </p:txBody>
      </p:sp>
    </p:spTree>
    <p:extLst>
      <p:ext uri="{BB962C8B-B14F-4D97-AF65-F5344CB8AC3E}">
        <p14:creationId xmlns:p14="http://schemas.microsoft.com/office/powerpoint/2010/main" val="396051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8" name="Line 4"/>
          <p:cNvSpPr>
            <a:spLocks noChangeShapeType="1"/>
          </p:cNvSpPr>
          <p:nvPr/>
        </p:nvSpPr>
        <p:spPr bwMode="auto">
          <a:xfrm flipH="1" flipV="1">
            <a:off x="3657600" y="2209800"/>
            <a:ext cx="1219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6709" name="Line 5"/>
          <p:cNvSpPr>
            <a:spLocks noChangeShapeType="1"/>
          </p:cNvSpPr>
          <p:nvPr/>
        </p:nvSpPr>
        <p:spPr bwMode="auto">
          <a:xfrm flipH="1">
            <a:off x="4724400" y="3352800"/>
            <a:ext cx="228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6710" name="Line 6"/>
          <p:cNvSpPr>
            <a:spLocks noChangeShapeType="1"/>
          </p:cNvSpPr>
          <p:nvPr/>
        </p:nvSpPr>
        <p:spPr bwMode="auto">
          <a:xfrm flipV="1">
            <a:off x="2438400" y="31242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6711" name="Line 7"/>
          <p:cNvSpPr>
            <a:spLocks noChangeShapeType="1"/>
          </p:cNvSpPr>
          <p:nvPr/>
        </p:nvSpPr>
        <p:spPr bwMode="auto">
          <a:xfrm flipV="1">
            <a:off x="3352800" y="3276600"/>
            <a:ext cx="1447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6712" name="Line 8"/>
          <p:cNvSpPr>
            <a:spLocks noChangeShapeType="1"/>
          </p:cNvSpPr>
          <p:nvPr/>
        </p:nvSpPr>
        <p:spPr bwMode="auto">
          <a:xfrm flipV="1">
            <a:off x="2286000" y="2743200"/>
            <a:ext cx="76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6713" name="Line 9"/>
          <p:cNvSpPr>
            <a:spLocks noChangeShapeType="1"/>
          </p:cNvSpPr>
          <p:nvPr/>
        </p:nvSpPr>
        <p:spPr bwMode="auto">
          <a:xfrm>
            <a:off x="2514600" y="2590800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6714" name="Line 10"/>
          <p:cNvSpPr>
            <a:spLocks noChangeShapeType="1"/>
          </p:cNvSpPr>
          <p:nvPr/>
        </p:nvSpPr>
        <p:spPr bwMode="auto">
          <a:xfrm flipH="1" flipV="1">
            <a:off x="4648200" y="2362200"/>
            <a:ext cx="292100" cy="50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6715" name="Oval 11"/>
          <p:cNvSpPr>
            <a:spLocks noChangeArrowheads="1"/>
          </p:cNvSpPr>
          <p:nvPr/>
        </p:nvSpPr>
        <p:spPr bwMode="auto">
          <a:xfrm>
            <a:off x="2057400" y="2438400"/>
            <a:ext cx="533400" cy="5334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6716" name="Oval 12"/>
          <p:cNvSpPr>
            <a:spLocks noChangeArrowheads="1"/>
          </p:cNvSpPr>
          <p:nvPr/>
        </p:nvSpPr>
        <p:spPr bwMode="auto">
          <a:xfrm>
            <a:off x="2209800" y="2286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A</a:t>
            </a:r>
          </a:p>
        </p:txBody>
      </p:sp>
      <p:sp>
        <p:nvSpPr>
          <p:cNvPr id="456717" name="Oval 13"/>
          <p:cNvSpPr>
            <a:spLocks noChangeArrowheads="1"/>
          </p:cNvSpPr>
          <p:nvPr/>
        </p:nvSpPr>
        <p:spPr bwMode="auto">
          <a:xfrm>
            <a:off x="2057400" y="32004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H</a:t>
            </a:r>
          </a:p>
        </p:txBody>
      </p:sp>
      <p:sp>
        <p:nvSpPr>
          <p:cNvPr id="456718" name="Oval 14"/>
          <p:cNvSpPr>
            <a:spLocks noChangeArrowheads="1"/>
          </p:cNvSpPr>
          <p:nvPr/>
        </p:nvSpPr>
        <p:spPr bwMode="auto">
          <a:xfrm>
            <a:off x="3429000" y="28194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B</a:t>
            </a:r>
          </a:p>
        </p:txBody>
      </p:sp>
      <p:sp>
        <p:nvSpPr>
          <p:cNvPr id="456719" name="Oval 15"/>
          <p:cNvSpPr>
            <a:spLocks noChangeArrowheads="1"/>
          </p:cNvSpPr>
          <p:nvPr/>
        </p:nvSpPr>
        <p:spPr bwMode="auto">
          <a:xfrm>
            <a:off x="3276600" y="18288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F</a:t>
            </a:r>
          </a:p>
        </p:txBody>
      </p:sp>
      <p:sp>
        <p:nvSpPr>
          <p:cNvPr id="456720" name="Oval 16"/>
          <p:cNvSpPr>
            <a:spLocks noChangeArrowheads="1"/>
          </p:cNvSpPr>
          <p:nvPr/>
        </p:nvSpPr>
        <p:spPr bwMode="auto">
          <a:xfrm>
            <a:off x="4343400" y="3810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E</a:t>
            </a:r>
          </a:p>
        </p:txBody>
      </p:sp>
      <p:sp>
        <p:nvSpPr>
          <p:cNvPr id="456721" name="Oval 17"/>
          <p:cNvSpPr>
            <a:spLocks noChangeArrowheads="1"/>
          </p:cNvSpPr>
          <p:nvPr/>
        </p:nvSpPr>
        <p:spPr bwMode="auto">
          <a:xfrm>
            <a:off x="4800600" y="28956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D</a:t>
            </a:r>
          </a:p>
        </p:txBody>
      </p:sp>
      <p:sp>
        <p:nvSpPr>
          <p:cNvPr id="456722" name="Oval 18"/>
          <p:cNvSpPr>
            <a:spLocks noChangeArrowheads="1"/>
          </p:cNvSpPr>
          <p:nvPr/>
        </p:nvSpPr>
        <p:spPr bwMode="auto">
          <a:xfrm>
            <a:off x="4267200" y="1905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C</a:t>
            </a:r>
          </a:p>
        </p:txBody>
      </p:sp>
      <p:sp>
        <p:nvSpPr>
          <p:cNvPr id="456723" name="Oval 19"/>
          <p:cNvSpPr>
            <a:spLocks noChangeArrowheads="1"/>
          </p:cNvSpPr>
          <p:nvPr/>
        </p:nvSpPr>
        <p:spPr bwMode="auto">
          <a:xfrm>
            <a:off x="3048000" y="3810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G</a:t>
            </a:r>
          </a:p>
        </p:txBody>
      </p:sp>
      <p:sp>
        <p:nvSpPr>
          <p:cNvPr id="456724" name="Rectangle 20"/>
          <p:cNvSpPr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None/>
            </a:pPr>
            <a:r>
              <a:rPr lang="en-US"/>
              <a:t>Walk-Through</a:t>
            </a:r>
          </a:p>
        </p:txBody>
      </p:sp>
      <p:sp>
        <p:nvSpPr>
          <p:cNvPr id="456725" name="Line 21"/>
          <p:cNvSpPr>
            <a:spLocks noChangeShapeType="1"/>
          </p:cNvSpPr>
          <p:nvPr/>
        </p:nvSpPr>
        <p:spPr bwMode="auto">
          <a:xfrm flipH="1">
            <a:off x="3505200" y="4114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6726" name="Line 22"/>
          <p:cNvSpPr>
            <a:spLocks noChangeShapeType="1"/>
          </p:cNvSpPr>
          <p:nvPr/>
        </p:nvSpPr>
        <p:spPr bwMode="auto">
          <a:xfrm flipH="1" flipV="1">
            <a:off x="2438400" y="3581400"/>
            <a:ext cx="609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6727" name="Text Box 23"/>
          <p:cNvSpPr txBox="1">
            <a:spLocks noChangeArrowheads="1"/>
          </p:cNvSpPr>
          <p:nvPr/>
        </p:nvSpPr>
        <p:spPr bwMode="auto">
          <a:xfrm>
            <a:off x="6138863" y="1524001"/>
            <a:ext cx="1676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Tx/>
              <a:buNone/>
            </a:pPr>
            <a:r>
              <a:rPr lang="en-US" sz="2000"/>
              <a:t>Visited Array</a:t>
            </a:r>
          </a:p>
        </p:txBody>
      </p:sp>
      <p:graphicFrame>
        <p:nvGraphicFramePr>
          <p:cNvPr id="456728" name="Group 24"/>
          <p:cNvGraphicFramePr>
            <a:graphicFrameLocks noGrp="1"/>
          </p:cNvGraphicFramePr>
          <p:nvPr/>
        </p:nvGraphicFramePr>
        <p:xfrm>
          <a:off x="6400800" y="1981200"/>
          <a:ext cx="762000" cy="3169920"/>
        </p:xfrm>
        <a:graphic>
          <a:graphicData uri="http://schemas.openxmlformats.org/drawingml/2006/table">
            <a:tbl>
              <a:tblPr/>
              <a:tblGrid>
                <a:gridCol w="381000"/>
                <a:gridCol w="381000"/>
              </a:tblGrid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F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56757" name="Line 53"/>
          <p:cNvSpPr>
            <a:spLocks noChangeShapeType="1"/>
          </p:cNvSpPr>
          <p:nvPr/>
        </p:nvSpPr>
        <p:spPr bwMode="auto">
          <a:xfrm flipV="1">
            <a:off x="3733800" y="20955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56758" name="Group 54"/>
          <p:cNvGrpSpPr>
            <a:grpSpLocks/>
          </p:cNvGrpSpPr>
          <p:nvPr/>
        </p:nvGrpSpPr>
        <p:grpSpPr bwMode="auto">
          <a:xfrm>
            <a:off x="8077200" y="1981200"/>
            <a:ext cx="685800" cy="3124200"/>
            <a:chOff x="4128" y="1248"/>
            <a:chExt cx="432" cy="1968"/>
          </a:xfrm>
        </p:grpSpPr>
        <p:sp>
          <p:nvSpPr>
            <p:cNvPr id="456759" name="Line 55"/>
            <p:cNvSpPr>
              <a:spLocks noChangeShapeType="1"/>
            </p:cNvSpPr>
            <p:nvPr/>
          </p:nvSpPr>
          <p:spPr bwMode="auto">
            <a:xfrm>
              <a:off x="4128" y="1248"/>
              <a:ext cx="0" cy="19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6760" name="Line 56"/>
            <p:cNvSpPr>
              <a:spLocks noChangeShapeType="1"/>
            </p:cNvSpPr>
            <p:nvPr/>
          </p:nvSpPr>
          <p:spPr bwMode="auto">
            <a:xfrm>
              <a:off x="4560" y="1248"/>
              <a:ext cx="0" cy="19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6761" name="Line 57"/>
            <p:cNvSpPr>
              <a:spLocks noChangeShapeType="1"/>
            </p:cNvSpPr>
            <p:nvPr/>
          </p:nvSpPr>
          <p:spPr bwMode="auto">
            <a:xfrm>
              <a:off x="4128" y="3216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6762" name="Text Box 58"/>
          <p:cNvSpPr txBox="1">
            <a:spLocks noChangeArrowheads="1"/>
          </p:cNvSpPr>
          <p:nvPr/>
        </p:nvSpPr>
        <p:spPr bwMode="auto">
          <a:xfrm>
            <a:off x="6172200" y="5257801"/>
            <a:ext cx="4419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b="1"/>
              <a:t>No unvisited nodes adjacent to D.  Backtrack.</a:t>
            </a:r>
          </a:p>
        </p:txBody>
      </p:sp>
      <p:sp>
        <p:nvSpPr>
          <p:cNvPr id="456763" name="Text Box 59"/>
          <p:cNvSpPr txBox="1">
            <a:spLocks noChangeArrowheads="1"/>
          </p:cNvSpPr>
          <p:nvPr/>
        </p:nvSpPr>
        <p:spPr bwMode="auto">
          <a:xfrm>
            <a:off x="8153400" y="1828800"/>
            <a:ext cx="533400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</p:txBody>
      </p:sp>
      <p:sp>
        <p:nvSpPr>
          <p:cNvPr id="456764" name="Text Box 60"/>
          <p:cNvSpPr txBox="1">
            <a:spLocks noChangeArrowheads="1"/>
          </p:cNvSpPr>
          <p:nvPr/>
        </p:nvSpPr>
        <p:spPr bwMode="auto">
          <a:xfrm>
            <a:off x="8077200" y="1981201"/>
            <a:ext cx="685800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</p:txBody>
      </p:sp>
      <p:sp>
        <p:nvSpPr>
          <p:cNvPr id="456765" name="Text Box 61"/>
          <p:cNvSpPr txBox="1">
            <a:spLocks noChangeArrowheads="1"/>
          </p:cNvSpPr>
          <p:nvPr/>
        </p:nvSpPr>
        <p:spPr bwMode="auto">
          <a:xfrm>
            <a:off x="1905000" y="5029201"/>
            <a:ext cx="4114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/>
              <a:t>The order nodes are visited: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/>
              <a:t>   D, C, E, G, H, A, B, F</a:t>
            </a:r>
          </a:p>
        </p:txBody>
      </p:sp>
    </p:spTree>
    <p:extLst>
      <p:ext uri="{BB962C8B-B14F-4D97-AF65-F5344CB8AC3E}">
        <p14:creationId xmlns:p14="http://schemas.microsoft.com/office/powerpoint/2010/main" val="420805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Line 2"/>
          <p:cNvSpPr>
            <a:spLocks noChangeShapeType="1"/>
          </p:cNvSpPr>
          <p:nvPr/>
        </p:nvSpPr>
        <p:spPr bwMode="auto">
          <a:xfrm flipH="1" flipV="1">
            <a:off x="3657600" y="2209800"/>
            <a:ext cx="1219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7731" name="Line 3"/>
          <p:cNvSpPr>
            <a:spLocks noChangeShapeType="1"/>
          </p:cNvSpPr>
          <p:nvPr/>
        </p:nvSpPr>
        <p:spPr bwMode="auto">
          <a:xfrm flipH="1">
            <a:off x="4724400" y="3352800"/>
            <a:ext cx="228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7732" name="Line 4"/>
          <p:cNvSpPr>
            <a:spLocks noChangeShapeType="1"/>
          </p:cNvSpPr>
          <p:nvPr/>
        </p:nvSpPr>
        <p:spPr bwMode="auto">
          <a:xfrm flipV="1">
            <a:off x="2438400" y="31242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7733" name="Line 5"/>
          <p:cNvSpPr>
            <a:spLocks noChangeShapeType="1"/>
          </p:cNvSpPr>
          <p:nvPr/>
        </p:nvSpPr>
        <p:spPr bwMode="auto">
          <a:xfrm flipV="1">
            <a:off x="3352800" y="3276600"/>
            <a:ext cx="1447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7734" name="Line 6"/>
          <p:cNvSpPr>
            <a:spLocks noChangeShapeType="1"/>
          </p:cNvSpPr>
          <p:nvPr/>
        </p:nvSpPr>
        <p:spPr bwMode="auto">
          <a:xfrm flipV="1">
            <a:off x="2286000" y="2743200"/>
            <a:ext cx="76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7735" name="Line 7"/>
          <p:cNvSpPr>
            <a:spLocks noChangeShapeType="1"/>
          </p:cNvSpPr>
          <p:nvPr/>
        </p:nvSpPr>
        <p:spPr bwMode="auto">
          <a:xfrm>
            <a:off x="2514600" y="2590800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7736" name="Line 8"/>
          <p:cNvSpPr>
            <a:spLocks noChangeShapeType="1"/>
          </p:cNvSpPr>
          <p:nvPr/>
        </p:nvSpPr>
        <p:spPr bwMode="auto">
          <a:xfrm flipH="1" flipV="1">
            <a:off x="4648200" y="2362200"/>
            <a:ext cx="292100" cy="50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7737" name="Oval 9"/>
          <p:cNvSpPr>
            <a:spLocks noChangeArrowheads="1"/>
          </p:cNvSpPr>
          <p:nvPr/>
        </p:nvSpPr>
        <p:spPr bwMode="auto">
          <a:xfrm>
            <a:off x="2057400" y="2438400"/>
            <a:ext cx="533400" cy="5334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7738" name="Oval 10"/>
          <p:cNvSpPr>
            <a:spLocks noChangeArrowheads="1"/>
          </p:cNvSpPr>
          <p:nvPr/>
        </p:nvSpPr>
        <p:spPr bwMode="auto">
          <a:xfrm>
            <a:off x="2209800" y="2286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A</a:t>
            </a:r>
          </a:p>
        </p:txBody>
      </p:sp>
      <p:sp>
        <p:nvSpPr>
          <p:cNvPr id="457739" name="Oval 11"/>
          <p:cNvSpPr>
            <a:spLocks noChangeArrowheads="1"/>
          </p:cNvSpPr>
          <p:nvPr/>
        </p:nvSpPr>
        <p:spPr bwMode="auto">
          <a:xfrm>
            <a:off x="2057400" y="32004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H</a:t>
            </a:r>
          </a:p>
        </p:txBody>
      </p:sp>
      <p:sp>
        <p:nvSpPr>
          <p:cNvPr id="457740" name="Oval 12"/>
          <p:cNvSpPr>
            <a:spLocks noChangeArrowheads="1"/>
          </p:cNvSpPr>
          <p:nvPr/>
        </p:nvSpPr>
        <p:spPr bwMode="auto">
          <a:xfrm>
            <a:off x="3429000" y="28194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B</a:t>
            </a:r>
          </a:p>
        </p:txBody>
      </p:sp>
      <p:sp>
        <p:nvSpPr>
          <p:cNvPr id="457741" name="Oval 13"/>
          <p:cNvSpPr>
            <a:spLocks noChangeArrowheads="1"/>
          </p:cNvSpPr>
          <p:nvPr/>
        </p:nvSpPr>
        <p:spPr bwMode="auto">
          <a:xfrm>
            <a:off x="3276600" y="18288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F</a:t>
            </a:r>
          </a:p>
        </p:txBody>
      </p:sp>
      <p:sp>
        <p:nvSpPr>
          <p:cNvPr id="457742" name="Oval 14"/>
          <p:cNvSpPr>
            <a:spLocks noChangeArrowheads="1"/>
          </p:cNvSpPr>
          <p:nvPr/>
        </p:nvSpPr>
        <p:spPr bwMode="auto">
          <a:xfrm>
            <a:off x="4343400" y="3810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E</a:t>
            </a:r>
          </a:p>
        </p:txBody>
      </p:sp>
      <p:sp>
        <p:nvSpPr>
          <p:cNvPr id="457743" name="Oval 15"/>
          <p:cNvSpPr>
            <a:spLocks noChangeArrowheads="1"/>
          </p:cNvSpPr>
          <p:nvPr/>
        </p:nvSpPr>
        <p:spPr bwMode="auto">
          <a:xfrm>
            <a:off x="4800600" y="28956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D</a:t>
            </a:r>
          </a:p>
        </p:txBody>
      </p:sp>
      <p:sp>
        <p:nvSpPr>
          <p:cNvPr id="457744" name="Oval 16"/>
          <p:cNvSpPr>
            <a:spLocks noChangeArrowheads="1"/>
          </p:cNvSpPr>
          <p:nvPr/>
        </p:nvSpPr>
        <p:spPr bwMode="auto">
          <a:xfrm>
            <a:off x="4267200" y="1905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C</a:t>
            </a:r>
          </a:p>
        </p:txBody>
      </p:sp>
      <p:sp>
        <p:nvSpPr>
          <p:cNvPr id="457745" name="Oval 17"/>
          <p:cNvSpPr>
            <a:spLocks noChangeArrowheads="1"/>
          </p:cNvSpPr>
          <p:nvPr/>
        </p:nvSpPr>
        <p:spPr bwMode="auto">
          <a:xfrm>
            <a:off x="3048000" y="38100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en-US" b="1"/>
              <a:t>G</a:t>
            </a:r>
          </a:p>
        </p:txBody>
      </p:sp>
      <p:sp>
        <p:nvSpPr>
          <p:cNvPr id="457746" name="Rectangle 18"/>
          <p:cNvSpPr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None/>
            </a:pPr>
            <a:r>
              <a:rPr lang="en-US"/>
              <a:t>Walk-Through</a:t>
            </a:r>
          </a:p>
        </p:txBody>
      </p:sp>
      <p:sp>
        <p:nvSpPr>
          <p:cNvPr id="457747" name="Line 19"/>
          <p:cNvSpPr>
            <a:spLocks noChangeShapeType="1"/>
          </p:cNvSpPr>
          <p:nvPr/>
        </p:nvSpPr>
        <p:spPr bwMode="auto">
          <a:xfrm flipH="1">
            <a:off x="3505200" y="4114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7748" name="Line 20"/>
          <p:cNvSpPr>
            <a:spLocks noChangeShapeType="1"/>
          </p:cNvSpPr>
          <p:nvPr/>
        </p:nvSpPr>
        <p:spPr bwMode="auto">
          <a:xfrm flipH="1" flipV="1">
            <a:off x="2438400" y="3581400"/>
            <a:ext cx="609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7749" name="Text Box 21"/>
          <p:cNvSpPr txBox="1">
            <a:spLocks noChangeArrowheads="1"/>
          </p:cNvSpPr>
          <p:nvPr/>
        </p:nvSpPr>
        <p:spPr bwMode="auto">
          <a:xfrm>
            <a:off x="6138863" y="1524001"/>
            <a:ext cx="1676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Tx/>
              <a:buNone/>
            </a:pPr>
            <a:r>
              <a:rPr lang="en-US" sz="2000"/>
              <a:t>Visited Array</a:t>
            </a:r>
          </a:p>
        </p:txBody>
      </p:sp>
      <p:graphicFrame>
        <p:nvGraphicFramePr>
          <p:cNvPr id="457750" name="Group 22"/>
          <p:cNvGraphicFramePr>
            <a:graphicFrameLocks noGrp="1"/>
          </p:cNvGraphicFramePr>
          <p:nvPr/>
        </p:nvGraphicFramePr>
        <p:xfrm>
          <a:off x="6400800" y="1981200"/>
          <a:ext cx="762000" cy="3169920"/>
        </p:xfrm>
        <a:graphic>
          <a:graphicData uri="http://schemas.openxmlformats.org/drawingml/2006/table">
            <a:tbl>
              <a:tblPr/>
              <a:tblGrid>
                <a:gridCol w="381000"/>
                <a:gridCol w="381000"/>
              </a:tblGrid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F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57779" name="Line 51"/>
          <p:cNvSpPr>
            <a:spLocks noChangeShapeType="1"/>
          </p:cNvSpPr>
          <p:nvPr/>
        </p:nvSpPr>
        <p:spPr bwMode="auto">
          <a:xfrm flipV="1">
            <a:off x="3733800" y="20955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57780" name="Group 52"/>
          <p:cNvGrpSpPr>
            <a:grpSpLocks/>
          </p:cNvGrpSpPr>
          <p:nvPr/>
        </p:nvGrpSpPr>
        <p:grpSpPr bwMode="auto">
          <a:xfrm>
            <a:off x="8077200" y="1981200"/>
            <a:ext cx="685800" cy="3124200"/>
            <a:chOff x="4128" y="1248"/>
            <a:chExt cx="432" cy="1968"/>
          </a:xfrm>
        </p:grpSpPr>
        <p:sp>
          <p:nvSpPr>
            <p:cNvPr id="457781" name="Line 53"/>
            <p:cNvSpPr>
              <a:spLocks noChangeShapeType="1"/>
            </p:cNvSpPr>
            <p:nvPr/>
          </p:nvSpPr>
          <p:spPr bwMode="auto">
            <a:xfrm>
              <a:off x="4128" y="1248"/>
              <a:ext cx="0" cy="19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7782" name="Line 54"/>
            <p:cNvSpPr>
              <a:spLocks noChangeShapeType="1"/>
            </p:cNvSpPr>
            <p:nvPr/>
          </p:nvSpPr>
          <p:spPr bwMode="auto">
            <a:xfrm>
              <a:off x="4560" y="1248"/>
              <a:ext cx="0" cy="19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7783" name="Line 55"/>
            <p:cNvSpPr>
              <a:spLocks noChangeShapeType="1"/>
            </p:cNvSpPr>
            <p:nvPr/>
          </p:nvSpPr>
          <p:spPr bwMode="auto">
            <a:xfrm>
              <a:off x="4128" y="3216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7784" name="Text Box 56"/>
          <p:cNvSpPr txBox="1">
            <a:spLocks noChangeArrowheads="1"/>
          </p:cNvSpPr>
          <p:nvPr/>
        </p:nvSpPr>
        <p:spPr bwMode="auto">
          <a:xfrm>
            <a:off x="6172200" y="5257801"/>
            <a:ext cx="4419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b="1"/>
              <a:t>Stack is empty.  Depth-first traversal is done.</a:t>
            </a:r>
          </a:p>
        </p:txBody>
      </p:sp>
      <p:sp>
        <p:nvSpPr>
          <p:cNvPr id="457785" name="Text Box 57"/>
          <p:cNvSpPr txBox="1">
            <a:spLocks noChangeArrowheads="1"/>
          </p:cNvSpPr>
          <p:nvPr/>
        </p:nvSpPr>
        <p:spPr bwMode="auto">
          <a:xfrm>
            <a:off x="8153400" y="1828800"/>
            <a:ext cx="533400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/>
          </a:p>
        </p:txBody>
      </p:sp>
      <p:sp>
        <p:nvSpPr>
          <p:cNvPr id="457786" name="Text Box 58"/>
          <p:cNvSpPr txBox="1">
            <a:spLocks noChangeArrowheads="1"/>
          </p:cNvSpPr>
          <p:nvPr/>
        </p:nvSpPr>
        <p:spPr bwMode="auto">
          <a:xfrm>
            <a:off x="8077200" y="1981201"/>
            <a:ext cx="685800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2000"/>
          </a:p>
        </p:txBody>
      </p:sp>
      <p:sp>
        <p:nvSpPr>
          <p:cNvPr id="457787" name="Text Box 59"/>
          <p:cNvSpPr txBox="1">
            <a:spLocks noChangeArrowheads="1"/>
          </p:cNvSpPr>
          <p:nvPr/>
        </p:nvSpPr>
        <p:spPr bwMode="auto">
          <a:xfrm>
            <a:off x="1905000" y="5029201"/>
            <a:ext cx="4114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/>
              <a:t>The order nodes are visited: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/>
              <a:t>   D, C, E, G, H, A, B, F</a:t>
            </a:r>
          </a:p>
        </p:txBody>
      </p:sp>
    </p:spTree>
    <p:extLst>
      <p:ext uri="{BB962C8B-B14F-4D97-AF65-F5344CB8AC3E}">
        <p14:creationId xmlns:p14="http://schemas.microsoft.com/office/powerpoint/2010/main" val="354034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Line 2"/>
          <p:cNvSpPr>
            <a:spLocks noChangeShapeType="1"/>
          </p:cNvSpPr>
          <p:nvPr/>
        </p:nvSpPr>
        <p:spPr bwMode="auto">
          <a:xfrm>
            <a:off x="4476751" y="3400425"/>
            <a:ext cx="2290763" cy="1041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9" name="Line 3"/>
          <p:cNvSpPr>
            <a:spLocks noChangeShapeType="1"/>
          </p:cNvSpPr>
          <p:nvPr/>
        </p:nvSpPr>
        <p:spPr bwMode="auto">
          <a:xfrm>
            <a:off x="3335338" y="4518025"/>
            <a:ext cx="16494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0" name="Line 4"/>
          <p:cNvSpPr>
            <a:spLocks noChangeShapeType="1"/>
          </p:cNvSpPr>
          <p:nvPr/>
        </p:nvSpPr>
        <p:spPr bwMode="auto">
          <a:xfrm flipH="1">
            <a:off x="3194050" y="3519489"/>
            <a:ext cx="952500" cy="8143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1" name="Line 5"/>
          <p:cNvSpPr>
            <a:spLocks noChangeShapeType="1"/>
          </p:cNvSpPr>
          <p:nvPr/>
        </p:nvSpPr>
        <p:spPr bwMode="auto">
          <a:xfrm flipH="1">
            <a:off x="7046913" y="3490914"/>
            <a:ext cx="709612" cy="8651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2" name="Line 6"/>
          <p:cNvSpPr>
            <a:spLocks noChangeShapeType="1"/>
          </p:cNvSpPr>
          <p:nvPr/>
        </p:nvSpPr>
        <p:spPr bwMode="auto">
          <a:xfrm>
            <a:off x="8032751" y="3500438"/>
            <a:ext cx="633413" cy="8874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4406901" y="3482975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4" name="Rectangle 8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Depth-First Search</a:t>
            </a:r>
          </a:p>
        </p:txBody>
      </p:sp>
      <p:sp>
        <p:nvSpPr>
          <p:cNvPr id="9225" name="Rectangle 9"/>
          <p:cNvSpPr>
            <a:spLocks noGrp="1" noChangeArrowheads="1"/>
          </p:cNvSpPr>
          <p:nvPr>
            <p:ph idx="1"/>
          </p:nvPr>
        </p:nvSpPr>
        <p:spPr bwMode="auto">
          <a:xfrm>
            <a:off x="2209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9226" name="Oval 10"/>
          <p:cNvSpPr>
            <a:spLocks noChangeArrowheads="1"/>
          </p:cNvSpPr>
          <p:nvPr/>
        </p:nvSpPr>
        <p:spPr bwMode="auto">
          <a:xfrm>
            <a:off x="5888038" y="2327275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7" name="Rectangle 11"/>
          <p:cNvSpPr>
            <a:spLocks noChangeArrowheads="1"/>
          </p:cNvSpPr>
          <p:nvPr/>
        </p:nvSpPr>
        <p:spPr bwMode="auto">
          <a:xfrm>
            <a:off x="5935664" y="2314575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9228" name="Oval 12"/>
          <p:cNvSpPr>
            <a:spLocks noChangeArrowheads="1"/>
          </p:cNvSpPr>
          <p:nvPr/>
        </p:nvSpPr>
        <p:spPr bwMode="auto">
          <a:xfrm>
            <a:off x="4059238" y="32035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9" name="Rectangle 13"/>
          <p:cNvSpPr>
            <a:spLocks noChangeArrowheads="1"/>
          </p:cNvSpPr>
          <p:nvPr/>
        </p:nvSpPr>
        <p:spPr bwMode="auto">
          <a:xfrm>
            <a:off x="4106864" y="3190875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9230" name="Oval 14"/>
          <p:cNvSpPr>
            <a:spLocks noChangeArrowheads="1"/>
          </p:cNvSpPr>
          <p:nvPr/>
        </p:nvSpPr>
        <p:spPr bwMode="auto">
          <a:xfrm>
            <a:off x="7640638" y="32035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1" name="Rectangle 15"/>
          <p:cNvSpPr>
            <a:spLocks noChangeArrowheads="1"/>
          </p:cNvSpPr>
          <p:nvPr/>
        </p:nvSpPr>
        <p:spPr bwMode="auto">
          <a:xfrm>
            <a:off x="7680326" y="31908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9232" name="Oval 16"/>
          <p:cNvSpPr>
            <a:spLocks noChangeArrowheads="1"/>
          </p:cNvSpPr>
          <p:nvPr/>
        </p:nvSpPr>
        <p:spPr bwMode="auto">
          <a:xfrm>
            <a:off x="29162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3" name="Rectangle 17"/>
          <p:cNvSpPr>
            <a:spLocks noChangeArrowheads="1"/>
          </p:cNvSpPr>
          <p:nvPr/>
        </p:nvSpPr>
        <p:spPr bwMode="auto">
          <a:xfrm>
            <a:off x="2955926" y="431006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9234" name="Oval 18"/>
          <p:cNvSpPr>
            <a:spLocks noChangeArrowheads="1"/>
          </p:cNvSpPr>
          <p:nvPr/>
        </p:nvSpPr>
        <p:spPr bwMode="auto">
          <a:xfrm>
            <a:off x="48974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5" name="Rectangle 19"/>
          <p:cNvSpPr>
            <a:spLocks noChangeArrowheads="1"/>
          </p:cNvSpPr>
          <p:nvPr/>
        </p:nvSpPr>
        <p:spPr bwMode="auto">
          <a:xfrm>
            <a:off x="4945064" y="431006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9236" name="Oval 20"/>
          <p:cNvSpPr>
            <a:spLocks noChangeArrowheads="1"/>
          </p:cNvSpPr>
          <p:nvPr/>
        </p:nvSpPr>
        <p:spPr bwMode="auto">
          <a:xfrm>
            <a:off x="67262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7" name="Rectangle 21"/>
          <p:cNvSpPr>
            <a:spLocks noChangeArrowheads="1"/>
          </p:cNvSpPr>
          <p:nvPr/>
        </p:nvSpPr>
        <p:spPr bwMode="auto">
          <a:xfrm>
            <a:off x="6780213" y="4310063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9238" name="Oval 22"/>
          <p:cNvSpPr>
            <a:spLocks noChangeArrowheads="1"/>
          </p:cNvSpPr>
          <p:nvPr/>
        </p:nvSpPr>
        <p:spPr bwMode="auto">
          <a:xfrm>
            <a:off x="85550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9" name="Rectangle 23"/>
          <p:cNvSpPr>
            <a:spLocks noChangeArrowheads="1"/>
          </p:cNvSpPr>
          <p:nvPr/>
        </p:nvSpPr>
        <p:spPr bwMode="auto">
          <a:xfrm>
            <a:off x="8588376" y="431006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9240" name="Line 24"/>
          <p:cNvSpPr>
            <a:spLocks noChangeShapeType="1"/>
          </p:cNvSpPr>
          <p:nvPr/>
        </p:nvSpPr>
        <p:spPr bwMode="auto">
          <a:xfrm flipH="1">
            <a:off x="4421188" y="2630489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41" name="Line 25"/>
          <p:cNvSpPr>
            <a:spLocks noChangeShapeType="1"/>
          </p:cNvSpPr>
          <p:nvPr/>
        </p:nvSpPr>
        <p:spPr bwMode="auto">
          <a:xfrm>
            <a:off x="6242050" y="2635251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3496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6" descr="xv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76" y="2920620"/>
            <a:ext cx="5368925" cy="3937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Applications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</a:t>
            </a:r>
            <a:r>
              <a:rPr lang="en-US" altLang="en-US" sz="2400" dirty="0" smtClean="0">
                <a:latin typeface="Arial" charset="0"/>
                <a:cs typeface="Arial" charset="0"/>
              </a:rPr>
              <a:t>In software engineering, one obvious problem is finding the shortest route between to points on a map</a:t>
            </a:r>
          </a:p>
          <a:p>
            <a:pPr lvl="1"/>
            <a:r>
              <a:rPr lang="en-US" altLang="en-US" sz="2000" dirty="0" smtClean="0">
                <a:latin typeface="Arial" charset="0"/>
                <a:cs typeface="Arial" charset="0"/>
              </a:rPr>
              <a:t>Shortest path, however, need not refer to distance...</a:t>
            </a:r>
          </a:p>
          <a:p>
            <a:pPr>
              <a:buFontTx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/>
            </a:r>
            <a:br>
              <a:rPr lang="en-US" altLang="en-US" dirty="0" smtClean="0">
                <a:latin typeface="Arial" charset="0"/>
                <a:cs typeface="Arial" charset="0"/>
              </a:rPr>
            </a:b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altLang="en-US" dirty="0" smtClean="0">
              <a:solidFill>
                <a:srgbClr val="969696"/>
              </a:solidFill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altLang="en-US" dirty="0" smtClean="0">
              <a:solidFill>
                <a:srgbClr val="969696"/>
              </a:solidFill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altLang="en-US" dirty="0" smtClean="0">
              <a:solidFill>
                <a:srgbClr val="969696"/>
              </a:solidFill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altLang="en-US" dirty="0" smtClean="0">
              <a:solidFill>
                <a:srgbClr val="969696"/>
              </a:solidFill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altLang="en-US" dirty="0" smtClean="0">
              <a:solidFill>
                <a:srgbClr val="969696"/>
              </a:solidFill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600" dirty="0">
              <a:solidFill>
                <a:srgbClr val="969696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11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2"/>
          <p:cNvSpPr>
            <a:spLocks noChangeShapeType="1"/>
          </p:cNvSpPr>
          <p:nvPr/>
        </p:nvSpPr>
        <p:spPr bwMode="auto">
          <a:xfrm>
            <a:off x="4476751" y="3400425"/>
            <a:ext cx="2290763" cy="1041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3" name="Line 3"/>
          <p:cNvSpPr>
            <a:spLocks noChangeShapeType="1"/>
          </p:cNvSpPr>
          <p:nvPr/>
        </p:nvSpPr>
        <p:spPr bwMode="auto">
          <a:xfrm>
            <a:off x="3335338" y="4518025"/>
            <a:ext cx="16494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4" name="Line 4"/>
          <p:cNvSpPr>
            <a:spLocks noChangeShapeType="1"/>
          </p:cNvSpPr>
          <p:nvPr/>
        </p:nvSpPr>
        <p:spPr bwMode="auto">
          <a:xfrm flipH="1">
            <a:off x="3194050" y="3519489"/>
            <a:ext cx="952500" cy="8143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5" name="Line 5"/>
          <p:cNvSpPr>
            <a:spLocks noChangeShapeType="1"/>
          </p:cNvSpPr>
          <p:nvPr/>
        </p:nvSpPr>
        <p:spPr bwMode="auto">
          <a:xfrm flipH="1">
            <a:off x="7046913" y="3490914"/>
            <a:ext cx="709612" cy="8651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6" name="Line 6"/>
          <p:cNvSpPr>
            <a:spLocks noChangeShapeType="1"/>
          </p:cNvSpPr>
          <p:nvPr/>
        </p:nvSpPr>
        <p:spPr bwMode="auto">
          <a:xfrm>
            <a:off x="8032751" y="3500438"/>
            <a:ext cx="633413" cy="8874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7" name="Line 7"/>
          <p:cNvSpPr>
            <a:spLocks noChangeShapeType="1"/>
          </p:cNvSpPr>
          <p:nvPr/>
        </p:nvSpPr>
        <p:spPr bwMode="auto">
          <a:xfrm>
            <a:off x="4406901" y="3482975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8" name="Line 8"/>
          <p:cNvSpPr>
            <a:spLocks noChangeShapeType="1"/>
          </p:cNvSpPr>
          <p:nvPr/>
        </p:nvSpPr>
        <p:spPr bwMode="auto">
          <a:xfrm flipH="1">
            <a:off x="4421188" y="2630489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9" name="Line 9"/>
          <p:cNvSpPr>
            <a:spLocks noChangeShapeType="1"/>
          </p:cNvSpPr>
          <p:nvPr/>
        </p:nvSpPr>
        <p:spPr bwMode="auto">
          <a:xfrm>
            <a:off x="6242050" y="2635251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0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Depth-First Search</a:t>
            </a:r>
          </a:p>
        </p:txBody>
      </p:sp>
      <p:sp>
        <p:nvSpPr>
          <p:cNvPr id="10251" name="Rectangle 11"/>
          <p:cNvSpPr>
            <a:spLocks noGrp="1" noChangeArrowheads="1"/>
          </p:cNvSpPr>
          <p:nvPr>
            <p:ph idx="1"/>
          </p:nvPr>
        </p:nvSpPr>
        <p:spPr bwMode="auto">
          <a:xfrm>
            <a:off x="2209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0252" name="Oval 12"/>
          <p:cNvSpPr>
            <a:spLocks noChangeArrowheads="1"/>
          </p:cNvSpPr>
          <p:nvPr/>
        </p:nvSpPr>
        <p:spPr bwMode="auto">
          <a:xfrm>
            <a:off x="5888038" y="2327275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3" name="Rectangle 13"/>
          <p:cNvSpPr>
            <a:spLocks noChangeArrowheads="1"/>
          </p:cNvSpPr>
          <p:nvPr/>
        </p:nvSpPr>
        <p:spPr bwMode="auto">
          <a:xfrm>
            <a:off x="5935664" y="2314575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0254" name="Oval 14"/>
          <p:cNvSpPr>
            <a:spLocks noChangeArrowheads="1"/>
          </p:cNvSpPr>
          <p:nvPr/>
        </p:nvSpPr>
        <p:spPr bwMode="auto">
          <a:xfrm>
            <a:off x="4059238" y="32035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5" name="Rectangle 15"/>
          <p:cNvSpPr>
            <a:spLocks noChangeArrowheads="1"/>
          </p:cNvSpPr>
          <p:nvPr/>
        </p:nvSpPr>
        <p:spPr bwMode="auto">
          <a:xfrm>
            <a:off x="4106864" y="3190875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0256" name="Oval 16"/>
          <p:cNvSpPr>
            <a:spLocks noChangeArrowheads="1"/>
          </p:cNvSpPr>
          <p:nvPr/>
        </p:nvSpPr>
        <p:spPr bwMode="auto">
          <a:xfrm>
            <a:off x="7640638" y="32035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7" name="Rectangle 17"/>
          <p:cNvSpPr>
            <a:spLocks noChangeArrowheads="1"/>
          </p:cNvSpPr>
          <p:nvPr/>
        </p:nvSpPr>
        <p:spPr bwMode="auto">
          <a:xfrm>
            <a:off x="7680326" y="31908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0258" name="Oval 18"/>
          <p:cNvSpPr>
            <a:spLocks noChangeArrowheads="1"/>
          </p:cNvSpPr>
          <p:nvPr/>
        </p:nvSpPr>
        <p:spPr bwMode="auto">
          <a:xfrm>
            <a:off x="29162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9" name="Rectangle 19"/>
          <p:cNvSpPr>
            <a:spLocks noChangeArrowheads="1"/>
          </p:cNvSpPr>
          <p:nvPr/>
        </p:nvSpPr>
        <p:spPr bwMode="auto">
          <a:xfrm>
            <a:off x="2955926" y="431006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0260" name="Oval 20"/>
          <p:cNvSpPr>
            <a:spLocks noChangeArrowheads="1"/>
          </p:cNvSpPr>
          <p:nvPr/>
        </p:nvSpPr>
        <p:spPr bwMode="auto">
          <a:xfrm>
            <a:off x="48974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61" name="Rectangle 21"/>
          <p:cNvSpPr>
            <a:spLocks noChangeArrowheads="1"/>
          </p:cNvSpPr>
          <p:nvPr/>
        </p:nvSpPr>
        <p:spPr bwMode="auto">
          <a:xfrm>
            <a:off x="4945064" y="431006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0262" name="Oval 22"/>
          <p:cNvSpPr>
            <a:spLocks noChangeArrowheads="1"/>
          </p:cNvSpPr>
          <p:nvPr/>
        </p:nvSpPr>
        <p:spPr bwMode="auto">
          <a:xfrm>
            <a:off x="67262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63" name="Rectangle 23"/>
          <p:cNvSpPr>
            <a:spLocks noChangeArrowheads="1"/>
          </p:cNvSpPr>
          <p:nvPr/>
        </p:nvSpPr>
        <p:spPr bwMode="auto">
          <a:xfrm>
            <a:off x="6780213" y="4310063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10264" name="Oval 24"/>
          <p:cNvSpPr>
            <a:spLocks noChangeArrowheads="1"/>
          </p:cNvSpPr>
          <p:nvPr/>
        </p:nvSpPr>
        <p:spPr bwMode="auto">
          <a:xfrm>
            <a:off x="85550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65" name="Rectangle 25"/>
          <p:cNvSpPr>
            <a:spLocks noChangeArrowheads="1"/>
          </p:cNvSpPr>
          <p:nvPr/>
        </p:nvSpPr>
        <p:spPr bwMode="auto">
          <a:xfrm>
            <a:off x="8588376" y="431006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10266" name="Line 26"/>
          <p:cNvSpPr>
            <a:spLocks noChangeShapeType="1"/>
          </p:cNvSpPr>
          <p:nvPr/>
        </p:nvSpPr>
        <p:spPr bwMode="auto">
          <a:xfrm>
            <a:off x="5340351" y="2500313"/>
            <a:ext cx="454025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67" name="Rectangle 27"/>
          <p:cNvSpPr>
            <a:spLocks noChangeArrowheads="1"/>
          </p:cNvSpPr>
          <p:nvPr/>
        </p:nvSpPr>
        <p:spPr bwMode="auto">
          <a:xfrm>
            <a:off x="5868988" y="5102225"/>
            <a:ext cx="519112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>
                <a:solidFill>
                  <a:schemeClr val="hlink"/>
                </a:solidFill>
              </a:rPr>
              <a:t>A</a:t>
            </a:r>
          </a:p>
        </p:txBody>
      </p:sp>
      <p:sp>
        <p:nvSpPr>
          <p:cNvPr id="10268" name="Rectangle 28"/>
          <p:cNvSpPr>
            <a:spLocks noChangeArrowheads="1"/>
          </p:cNvSpPr>
          <p:nvPr/>
        </p:nvSpPr>
        <p:spPr bwMode="auto">
          <a:xfrm>
            <a:off x="5711826" y="202406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724244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Line 2"/>
          <p:cNvSpPr>
            <a:spLocks noChangeShapeType="1"/>
          </p:cNvSpPr>
          <p:nvPr/>
        </p:nvSpPr>
        <p:spPr bwMode="auto">
          <a:xfrm>
            <a:off x="4476751" y="3400425"/>
            <a:ext cx="2290763" cy="1041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7" name="Line 3"/>
          <p:cNvSpPr>
            <a:spLocks noChangeShapeType="1"/>
          </p:cNvSpPr>
          <p:nvPr/>
        </p:nvSpPr>
        <p:spPr bwMode="auto">
          <a:xfrm>
            <a:off x="3335338" y="4518025"/>
            <a:ext cx="16494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8" name="Line 4"/>
          <p:cNvSpPr>
            <a:spLocks noChangeShapeType="1"/>
          </p:cNvSpPr>
          <p:nvPr/>
        </p:nvSpPr>
        <p:spPr bwMode="auto">
          <a:xfrm flipH="1">
            <a:off x="3194050" y="3519489"/>
            <a:ext cx="952500" cy="8143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9" name="Line 5"/>
          <p:cNvSpPr>
            <a:spLocks noChangeShapeType="1"/>
          </p:cNvSpPr>
          <p:nvPr/>
        </p:nvSpPr>
        <p:spPr bwMode="auto">
          <a:xfrm flipH="1">
            <a:off x="7046913" y="3490914"/>
            <a:ext cx="709612" cy="8651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0" name="Line 6"/>
          <p:cNvSpPr>
            <a:spLocks noChangeShapeType="1"/>
          </p:cNvSpPr>
          <p:nvPr/>
        </p:nvSpPr>
        <p:spPr bwMode="auto">
          <a:xfrm>
            <a:off x="8032751" y="3500438"/>
            <a:ext cx="633413" cy="8874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1" name="Line 7"/>
          <p:cNvSpPr>
            <a:spLocks noChangeShapeType="1"/>
          </p:cNvSpPr>
          <p:nvPr/>
        </p:nvSpPr>
        <p:spPr bwMode="auto">
          <a:xfrm>
            <a:off x="4406901" y="3482975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2" name="Line 8"/>
          <p:cNvSpPr>
            <a:spLocks noChangeShapeType="1"/>
          </p:cNvSpPr>
          <p:nvPr/>
        </p:nvSpPr>
        <p:spPr bwMode="auto">
          <a:xfrm flipH="1">
            <a:off x="4421188" y="2630489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3" name="Line 9"/>
          <p:cNvSpPr>
            <a:spLocks noChangeShapeType="1"/>
          </p:cNvSpPr>
          <p:nvPr/>
        </p:nvSpPr>
        <p:spPr bwMode="auto">
          <a:xfrm>
            <a:off x="6242050" y="2635251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Depth-First Search</a:t>
            </a:r>
          </a:p>
        </p:txBody>
      </p:sp>
      <p:sp>
        <p:nvSpPr>
          <p:cNvPr id="11275" name="Rectangle 11"/>
          <p:cNvSpPr>
            <a:spLocks noGrp="1" noChangeArrowheads="1"/>
          </p:cNvSpPr>
          <p:nvPr>
            <p:ph idx="1"/>
          </p:nvPr>
        </p:nvSpPr>
        <p:spPr bwMode="auto">
          <a:xfrm>
            <a:off x="2209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1276" name="Oval 12"/>
          <p:cNvSpPr>
            <a:spLocks noChangeArrowheads="1"/>
          </p:cNvSpPr>
          <p:nvPr/>
        </p:nvSpPr>
        <p:spPr bwMode="auto">
          <a:xfrm>
            <a:off x="5888038" y="2327275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7" name="Rectangle 13"/>
          <p:cNvSpPr>
            <a:spLocks noChangeArrowheads="1"/>
          </p:cNvSpPr>
          <p:nvPr/>
        </p:nvSpPr>
        <p:spPr bwMode="auto">
          <a:xfrm>
            <a:off x="5935664" y="2314575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1278" name="Oval 14"/>
          <p:cNvSpPr>
            <a:spLocks noChangeArrowheads="1"/>
          </p:cNvSpPr>
          <p:nvPr/>
        </p:nvSpPr>
        <p:spPr bwMode="auto">
          <a:xfrm>
            <a:off x="4059238" y="32035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9" name="Rectangle 15"/>
          <p:cNvSpPr>
            <a:spLocks noChangeArrowheads="1"/>
          </p:cNvSpPr>
          <p:nvPr/>
        </p:nvSpPr>
        <p:spPr bwMode="auto">
          <a:xfrm>
            <a:off x="4106864" y="3190875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1280" name="Oval 16"/>
          <p:cNvSpPr>
            <a:spLocks noChangeArrowheads="1"/>
          </p:cNvSpPr>
          <p:nvPr/>
        </p:nvSpPr>
        <p:spPr bwMode="auto">
          <a:xfrm>
            <a:off x="7640638" y="32035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1" name="Rectangle 17"/>
          <p:cNvSpPr>
            <a:spLocks noChangeArrowheads="1"/>
          </p:cNvSpPr>
          <p:nvPr/>
        </p:nvSpPr>
        <p:spPr bwMode="auto">
          <a:xfrm>
            <a:off x="7680326" y="31908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1282" name="Oval 18"/>
          <p:cNvSpPr>
            <a:spLocks noChangeArrowheads="1"/>
          </p:cNvSpPr>
          <p:nvPr/>
        </p:nvSpPr>
        <p:spPr bwMode="auto">
          <a:xfrm>
            <a:off x="29162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3" name="Rectangle 19"/>
          <p:cNvSpPr>
            <a:spLocks noChangeArrowheads="1"/>
          </p:cNvSpPr>
          <p:nvPr/>
        </p:nvSpPr>
        <p:spPr bwMode="auto">
          <a:xfrm>
            <a:off x="2955926" y="431006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1284" name="Oval 20"/>
          <p:cNvSpPr>
            <a:spLocks noChangeArrowheads="1"/>
          </p:cNvSpPr>
          <p:nvPr/>
        </p:nvSpPr>
        <p:spPr bwMode="auto">
          <a:xfrm>
            <a:off x="48974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5" name="Rectangle 21"/>
          <p:cNvSpPr>
            <a:spLocks noChangeArrowheads="1"/>
          </p:cNvSpPr>
          <p:nvPr/>
        </p:nvSpPr>
        <p:spPr bwMode="auto">
          <a:xfrm>
            <a:off x="4945064" y="431006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1286" name="Oval 22"/>
          <p:cNvSpPr>
            <a:spLocks noChangeArrowheads="1"/>
          </p:cNvSpPr>
          <p:nvPr/>
        </p:nvSpPr>
        <p:spPr bwMode="auto">
          <a:xfrm>
            <a:off x="67262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7" name="Rectangle 23"/>
          <p:cNvSpPr>
            <a:spLocks noChangeArrowheads="1"/>
          </p:cNvSpPr>
          <p:nvPr/>
        </p:nvSpPr>
        <p:spPr bwMode="auto">
          <a:xfrm>
            <a:off x="6780213" y="4310063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11288" name="Oval 24"/>
          <p:cNvSpPr>
            <a:spLocks noChangeArrowheads="1"/>
          </p:cNvSpPr>
          <p:nvPr/>
        </p:nvSpPr>
        <p:spPr bwMode="auto">
          <a:xfrm>
            <a:off x="85550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9" name="Rectangle 25"/>
          <p:cNvSpPr>
            <a:spLocks noChangeArrowheads="1"/>
          </p:cNvSpPr>
          <p:nvPr/>
        </p:nvSpPr>
        <p:spPr bwMode="auto">
          <a:xfrm>
            <a:off x="8588376" y="431006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11290" name="Rectangle 26"/>
          <p:cNvSpPr>
            <a:spLocks noChangeArrowheads="1"/>
          </p:cNvSpPr>
          <p:nvPr/>
        </p:nvSpPr>
        <p:spPr bwMode="auto">
          <a:xfrm>
            <a:off x="5868988" y="5102225"/>
            <a:ext cx="519112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>
                <a:solidFill>
                  <a:schemeClr val="hlink"/>
                </a:solidFill>
              </a:rPr>
              <a:t>A</a:t>
            </a:r>
          </a:p>
        </p:txBody>
      </p:sp>
      <p:sp>
        <p:nvSpPr>
          <p:cNvPr id="11291" name="Line 27"/>
          <p:cNvSpPr>
            <a:spLocks noChangeShapeType="1"/>
          </p:cNvSpPr>
          <p:nvPr/>
        </p:nvSpPr>
        <p:spPr bwMode="auto">
          <a:xfrm flipH="1">
            <a:off x="4286250" y="2505076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92" name="Rectangle 28"/>
          <p:cNvSpPr>
            <a:spLocks noChangeArrowheads="1"/>
          </p:cNvSpPr>
          <p:nvPr/>
        </p:nvSpPr>
        <p:spPr bwMode="auto">
          <a:xfrm>
            <a:off x="5711826" y="202406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5124857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Line 2"/>
          <p:cNvSpPr>
            <a:spLocks noChangeShapeType="1"/>
          </p:cNvSpPr>
          <p:nvPr/>
        </p:nvSpPr>
        <p:spPr bwMode="auto">
          <a:xfrm>
            <a:off x="4476751" y="3400425"/>
            <a:ext cx="2290763" cy="1041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1" name="Line 3"/>
          <p:cNvSpPr>
            <a:spLocks noChangeShapeType="1"/>
          </p:cNvSpPr>
          <p:nvPr/>
        </p:nvSpPr>
        <p:spPr bwMode="auto">
          <a:xfrm>
            <a:off x="3335338" y="4518025"/>
            <a:ext cx="16494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2" name="Line 4"/>
          <p:cNvSpPr>
            <a:spLocks noChangeShapeType="1"/>
          </p:cNvSpPr>
          <p:nvPr/>
        </p:nvSpPr>
        <p:spPr bwMode="auto">
          <a:xfrm flipH="1">
            <a:off x="3194050" y="3519489"/>
            <a:ext cx="952500" cy="8143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3" name="Line 5"/>
          <p:cNvSpPr>
            <a:spLocks noChangeShapeType="1"/>
          </p:cNvSpPr>
          <p:nvPr/>
        </p:nvSpPr>
        <p:spPr bwMode="auto">
          <a:xfrm flipH="1">
            <a:off x="7046913" y="3490914"/>
            <a:ext cx="709612" cy="8651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4" name="Line 6"/>
          <p:cNvSpPr>
            <a:spLocks noChangeShapeType="1"/>
          </p:cNvSpPr>
          <p:nvPr/>
        </p:nvSpPr>
        <p:spPr bwMode="auto">
          <a:xfrm>
            <a:off x="8032751" y="3500438"/>
            <a:ext cx="633413" cy="8874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5" name="Line 7"/>
          <p:cNvSpPr>
            <a:spLocks noChangeShapeType="1"/>
          </p:cNvSpPr>
          <p:nvPr/>
        </p:nvSpPr>
        <p:spPr bwMode="auto">
          <a:xfrm>
            <a:off x="4406901" y="3482975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6" name="Line 8"/>
          <p:cNvSpPr>
            <a:spLocks noChangeShapeType="1"/>
          </p:cNvSpPr>
          <p:nvPr/>
        </p:nvSpPr>
        <p:spPr bwMode="auto">
          <a:xfrm flipH="1">
            <a:off x="4421188" y="2630489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7" name="Line 9"/>
          <p:cNvSpPr>
            <a:spLocks noChangeShapeType="1"/>
          </p:cNvSpPr>
          <p:nvPr/>
        </p:nvSpPr>
        <p:spPr bwMode="auto">
          <a:xfrm>
            <a:off x="6242050" y="2635251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8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Depth-First Search</a:t>
            </a:r>
          </a:p>
        </p:txBody>
      </p:sp>
      <p:sp>
        <p:nvSpPr>
          <p:cNvPr id="12299" name="Rectangle 11"/>
          <p:cNvSpPr>
            <a:spLocks noGrp="1" noChangeArrowheads="1"/>
          </p:cNvSpPr>
          <p:nvPr>
            <p:ph idx="1"/>
          </p:nvPr>
        </p:nvSpPr>
        <p:spPr bwMode="auto">
          <a:xfrm>
            <a:off x="2209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2300" name="Oval 12"/>
          <p:cNvSpPr>
            <a:spLocks noChangeArrowheads="1"/>
          </p:cNvSpPr>
          <p:nvPr/>
        </p:nvSpPr>
        <p:spPr bwMode="auto">
          <a:xfrm>
            <a:off x="5888038" y="2327275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1" name="Rectangle 13"/>
          <p:cNvSpPr>
            <a:spLocks noChangeArrowheads="1"/>
          </p:cNvSpPr>
          <p:nvPr/>
        </p:nvSpPr>
        <p:spPr bwMode="auto">
          <a:xfrm>
            <a:off x="5935664" y="2314575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2302" name="Oval 14"/>
          <p:cNvSpPr>
            <a:spLocks noChangeArrowheads="1"/>
          </p:cNvSpPr>
          <p:nvPr/>
        </p:nvSpPr>
        <p:spPr bwMode="auto">
          <a:xfrm>
            <a:off x="4059238" y="3203575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3" name="Rectangle 15"/>
          <p:cNvSpPr>
            <a:spLocks noChangeArrowheads="1"/>
          </p:cNvSpPr>
          <p:nvPr/>
        </p:nvSpPr>
        <p:spPr bwMode="auto">
          <a:xfrm>
            <a:off x="4106864" y="3190875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2304" name="Oval 16"/>
          <p:cNvSpPr>
            <a:spLocks noChangeArrowheads="1"/>
          </p:cNvSpPr>
          <p:nvPr/>
        </p:nvSpPr>
        <p:spPr bwMode="auto">
          <a:xfrm>
            <a:off x="7640638" y="32035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5" name="Rectangle 17"/>
          <p:cNvSpPr>
            <a:spLocks noChangeArrowheads="1"/>
          </p:cNvSpPr>
          <p:nvPr/>
        </p:nvSpPr>
        <p:spPr bwMode="auto">
          <a:xfrm>
            <a:off x="7680326" y="31908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2306" name="Oval 18"/>
          <p:cNvSpPr>
            <a:spLocks noChangeArrowheads="1"/>
          </p:cNvSpPr>
          <p:nvPr/>
        </p:nvSpPr>
        <p:spPr bwMode="auto">
          <a:xfrm>
            <a:off x="29162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7" name="Rectangle 19"/>
          <p:cNvSpPr>
            <a:spLocks noChangeArrowheads="1"/>
          </p:cNvSpPr>
          <p:nvPr/>
        </p:nvSpPr>
        <p:spPr bwMode="auto">
          <a:xfrm>
            <a:off x="2955926" y="431006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2308" name="Oval 20"/>
          <p:cNvSpPr>
            <a:spLocks noChangeArrowheads="1"/>
          </p:cNvSpPr>
          <p:nvPr/>
        </p:nvSpPr>
        <p:spPr bwMode="auto">
          <a:xfrm>
            <a:off x="48974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9" name="Rectangle 21"/>
          <p:cNvSpPr>
            <a:spLocks noChangeArrowheads="1"/>
          </p:cNvSpPr>
          <p:nvPr/>
        </p:nvSpPr>
        <p:spPr bwMode="auto">
          <a:xfrm>
            <a:off x="4945064" y="431006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2310" name="Oval 22"/>
          <p:cNvSpPr>
            <a:spLocks noChangeArrowheads="1"/>
          </p:cNvSpPr>
          <p:nvPr/>
        </p:nvSpPr>
        <p:spPr bwMode="auto">
          <a:xfrm>
            <a:off x="67262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11" name="Rectangle 23"/>
          <p:cNvSpPr>
            <a:spLocks noChangeArrowheads="1"/>
          </p:cNvSpPr>
          <p:nvPr/>
        </p:nvSpPr>
        <p:spPr bwMode="auto">
          <a:xfrm>
            <a:off x="6780213" y="4310063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12312" name="Oval 24"/>
          <p:cNvSpPr>
            <a:spLocks noChangeArrowheads="1"/>
          </p:cNvSpPr>
          <p:nvPr/>
        </p:nvSpPr>
        <p:spPr bwMode="auto">
          <a:xfrm>
            <a:off x="85550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13" name="Rectangle 25"/>
          <p:cNvSpPr>
            <a:spLocks noChangeArrowheads="1"/>
          </p:cNvSpPr>
          <p:nvPr/>
        </p:nvSpPr>
        <p:spPr bwMode="auto">
          <a:xfrm>
            <a:off x="8588376" y="431006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12314" name="Line 26"/>
          <p:cNvSpPr>
            <a:spLocks noChangeShapeType="1"/>
          </p:cNvSpPr>
          <p:nvPr/>
        </p:nvSpPr>
        <p:spPr bwMode="auto">
          <a:xfrm>
            <a:off x="3505201" y="3395663"/>
            <a:ext cx="454025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15" name="Line 27"/>
          <p:cNvSpPr>
            <a:spLocks noChangeShapeType="1"/>
          </p:cNvSpPr>
          <p:nvPr/>
        </p:nvSpPr>
        <p:spPr bwMode="auto">
          <a:xfrm flipH="1">
            <a:off x="4286250" y="2505076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16" name="Rectangle 28"/>
          <p:cNvSpPr>
            <a:spLocks noChangeArrowheads="1"/>
          </p:cNvSpPr>
          <p:nvPr/>
        </p:nvSpPr>
        <p:spPr bwMode="auto">
          <a:xfrm>
            <a:off x="5487988" y="5102225"/>
            <a:ext cx="1281112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>
                <a:solidFill>
                  <a:schemeClr val="hlink"/>
                </a:solidFill>
              </a:rPr>
              <a:t>A   B</a:t>
            </a:r>
          </a:p>
        </p:txBody>
      </p:sp>
      <p:sp>
        <p:nvSpPr>
          <p:cNvPr id="12317" name="Rectangle 29"/>
          <p:cNvSpPr>
            <a:spLocks noChangeArrowheads="1"/>
          </p:cNvSpPr>
          <p:nvPr/>
        </p:nvSpPr>
        <p:spPr bwMode="auto">
          <a:xfrm>
            <a:off x="5711826" y="202406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12318" name="Rectangle 30"/>
          <p:cNvSpPr>
            <a:spLocks noChangeArrowheads="1"/>
          </p:cNvSpPr>
          <p:nvPr/>
        </p:nvSpPr>
        <p:spPr bwMode="auto">
          <a:xfrm>
            <a:off x="3825876" y="2859088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65671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Line 2"/>
          <p:cNvSpPr>
            <a:spLocks noChangeShapeType="1"/>
          </p:cNvSpPr>
          <p:nvPr/>
        </p:nvSpPr>
        <p:spPr bwMode="auto">
          <a:xfrm>
            <a:off x="4476751" y="3400425"/>
            <a:ext cx="2290763" cy="1041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5" name="Line 3"/>
          <p:cNvSpPr>
            <a:spLocks noChangeShapeType="1"/>
          </p:cNvSpPr>
          <p:nvPr/>
        </p:nvSpPr>
        <p:spPr bwMode="auto">
          <a:xfrm>
            <a:off x="3335338" y="4518025"/>
            <a:ext cx="16494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6" name="Line 4"/>
          <p:cNvSpPr>
            <a:spLocks noChangeShapeType="1"/>
          </p:cNvSpPr>
          <p:nvPr/>
        </p:nvSpPr>
        <p:spPr bwMode="auto">
          <a:xfrm flipH="1">
            <a:off x="3194050" y="3519489"/>
            <a:ext cx="952500" cy="8143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7" name="Line 5"/>
          <p:cNvSpPr>
            <a:spLocks noChangeShapeType="1"/>
          </p:cNvSpPr>
          <p:nvPr/>
        </p:nvSpPr>
        <p:spPr bwMode="auto">
          <a:xfrm flipH="1">
            <a:off x="7046913" y="3490914"/>
            <a:ext cx="709612" cy="8651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8" name="Line 6"/>
          <p:cNvSpPr>
            <a:spLocks noChangeShapeType="1"/>
          </p:cNvSpPr>
          <p:nvPr/>
        </p:nvSpPr>
        <p:spPr bwMode="auto">
          <a:xfrm>
            <a:off x="8032751" y="3500438"/>
            <a:ext cx="633413" cy="8874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9" name="Line 7"/>
          <p:cNvSpPr>
            <a:spLocks noChangeShapeType="1"/>
          </p:cNvSpPr>
          <p:nvPr/>
        </p:nvSpPr>
        <p:spPr bwMode="auto">
          <a:xfrm>
            <a:off x="4406901" y="3482975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 flipH="1">
            <a:off x="4421188" y="2630489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1" name="Line 9"/>
          <p:cNvSpPr>
            <a:spLocks noChangeShapeType="1"/>
          </p:cNvSpPr>
          <p:nvPr/>
        </p:nvSpPr>
        <p:spPr bwMode="auto">
          <a:xfrm>
            <a:off x="6242050" y="2635251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2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Depth-First Search</a:t>
            </a:r>
          </a:p>
        </p:txBody>
      </p:sp>
      <p:sp>
        <p:nvSpPr>
          <p:cNvPr id="13323" name="Rectangle 11"/>
          <p:cNvSpPr>
            <a:spLocks noGrp="1" noChangeArrowheads="1"/>
          </p:cNvSpPr>
          <p:nvPr>
            <p:ph idx="1"/>
          </p:nvPr>
        </p:nvSpPr>
        <p:spPr bwMode="auto">
          <a:xfrm>
            <a:off x="2209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3324" name="Oval 12"/>
          <p:cNvSpPr>
            <a:spLocks noChangeArrowheads="1"/>
          </p:cNvSpPr>
          <p:nvPr/>
        </p:nvSpPr>
        <p:spPr bwMode="auto">
          <a:xfrm>
            <a:off x="5888038" y="2327275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5" name="Rectangle 13"/>
          <p:cNvSpPr>
            <a:spLocks noChangeArrowheads="1"/>
          </p:cNvSpPr>
          <p:nvPr/>
        </p:nvSpPr>
        <p:spPr bwMode="auto">
          <a:xfrm>
            <a:off x="5935664" y="2314575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3326" name="Oval 14"/>
          <p:cNvSpPr>
            <a:spLocks noChangeArrowheads="1"/>
          </p:cNvSpPr>
          <p:nvPr/>
        </p:nvSpPr>
        <p:spPr bwMode="auto">
          <a:xfrm>
            <a:off x="4059238" y="3203575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7" name="Rectangle 15"/>
          <p:cNvSpPr>
            <a:spLocks noChangeArrowheads="1"/>
          </p:cNvSpPr>
          <p:nvPr/>
        </p:nvSpPr>
        <p:spPr bwMode="auto">
          <a:xfrm>
            <a:off x="4106864" y="3190875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3328" name="Oval 16"/>
          <p:cNvSpPr>
            <a:spLocks noChangeArrowheads="1"/>
          </p:cNvSpPr>
          <p:nvPr/>
        </p:nvSpPr>
        <p:spPr bwMode="auto">
          <a:xfrm>
            <a:off x="7640638" y="32035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9" name="Rectangle 17"/>
          <p:cNvSpPr>
            <a:spLocks noChangeArrowheads="1"/>
          </p:cNvSpPr>
          <p:nvPr/>
        </p:nvSpPr>
        <p:spPr bwMode="auto">
          <a:xfrm>
            <a:off x="7680326" y="31908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3330" name="Oval 18"/>
          <p:cNvSpPr>
            <a:spLocks noChangeArrowheads="1"/>
          </p:cNvSpPr>
          <p:nvPr/>
        </p:nvSpPr>
        <p:spPr bwMode="auto">
          <a:xfrm>
            <a:off x="29162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31" name="Rectangle 19"/>
          <p:cNvSpPr>
            <a:spLocks noChangeArrowheads="1"/>
          </p:cNvSpPr>
          <p:nvPr/>
        </p:nvSpPr>
        <p:spPr bwMode="auto">
          <a:xfrm>
            <a:off x="2955926" y="431006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3332" name="Oval 20"/>
          <p:cNvSpPr>
            <a:spLocks noChangeArrowheads="1"/>
          </p:cNvSpPr>
          <p:nvPr/>
        </p:nvSpPr>
        <p:spPr bwMode="auto">
          <a:xfrm>
            <a:off x="48974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33" name="Rectangle 21"/>
          <p:cNvSpPr>
            <a:spLocks noChangeArrowheads="1"/>
          </p:cNvSpPr>
          <p:nvPr/>
        </p:nvSpPr>
        <p:spPr bwMode="auto">
          <a:xfrm>
            <a:off x="4945064" y="431006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3334" name="Oval 22"/>
          <p:cNvSpPr>
            <a:spLocks noChangeArrowheads="1"/>
          </p:cNvSpPr>
          <p:nvPr/>
        </p:nvSpPr>
        <p:spPr bwMode="auto">
          <a:xfrm>
            <a:off x="67262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35" name="Rectangle 23"/>
          <p:cNvSpPr>
            <a:spLocks noChangeArrowheads="1"/>
          </p:cNvSpPr>
          <p:nvPr/>
        </p:nvSpPr>
        <p:spPr bwMode="auto">
          <a:xfrm>
            <a:off x="6780213" y="4310063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13336" name="Oval 24"/>
          <p:cNvSpPr>
            <a:spLocks noChangeArrowheads="1"/>
          </p:cNvSpPr>
          <p:nvPr/>
        </p:nvSpPr>
        <p:spPr bwMode="auto">
          <a:xfrm>
            <a:off x="85550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37" name="Rectangle 25"/>
          <p:cNvSpPr>
            <a:spLocks noChangeArrowheads="1"/>
          </p:cNvSpPr>
          <p:nvPr/>
        </p:nvSpPr>
        <p:spPr bwMode="auto">
          <a:xfrm>
            <a:off x="8588376" y="431006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13338" name="Line 26"/>
          <p:cNvSpPr>
            <a:spLocks noChangeShapeType="1"/>
          </p:cNvSpPr>
          <p:nvPr/>
        </p:nvSpPr>
        <p:spPr bwMode="auto">
          <a:xfrm flipH="1">
            <a:off x="4286250" y="2505076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39" name="Rectangle 27"/>
          <p:cNvSpPr>
            <a:spLocks noChangeArrowheads="1"/>
          </p:cNvSpPr>
          <p:nvPr/>
        </p:nvSpPr>
        <p:spPr bwMode="auto">
          <a:xfrm>
            <a:off x="5487988" y="5102225"/>
            <a:ext cx="1281112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>
                <a:solidFill>
                  <a:schemeClr val="hlink"/>
                </a:solidFill>
              </a:rPr>
              <a:t>A   B</a:t>
            </a:r>
          </a:p>
        </p:txBody>
      </p:sp>
      <p:sp>
        <p:nvSpPr>
          <p:cNvPr id="13340" name="Rectangle 28"/>
          <p:cNvSpPr>
            <a:spLocks noChangeArrowheads="1"/>
          </p:cNvSpPr>
          <p:nvPr/>
        </p:nvSpPr>
        <p:spPr bwMode="auto">
          <a:xfrm>
            <a:off x="5711826" y="202406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13341" name="Rectangle 29"/>
          <p:cNvSpPr>
            <a:spLocks noChangeArrowheads="1"/>
          </p:cNvSpPr>
          <p:nvPr/>
        </p:nvSpPr>
        <p:spPr bwMode="auto">
          <a:xfrm>
            <a:off x="3825876" y="2859088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13342" name="Line 30"/>
          <p:cNvSpPr>
            <a:spLocks noChangeShapeType="1"/>
          </p:cNvSpPr>
          <p:nvPr/>
        </p:nvSpPr>
        <p:spPr bwMode="auto">
          <a:xfrm flipH="1">
            <a:off x="4665664" y="2782888"/>
            <a:ext cx="1444625" cy="5588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345" name="Group 33"/>
          <p:cNvGrpSpPr>
            <a:grpSpLocks/>
          </p:cNvGrpSpPr>
          <p:nvPr/>
        </p:nvGrpSpPr>
        <p:grpSpPr bwMode="auto">
          <a:xfrm>
            <a:off x="5221289" y="2938463"/>
            <a:ext cx="447675" cy="322262"/>
            <a:chOff x="2329" y="1851"/>
            <a:chExt cx="282" cy="203"/>
          </a:xfrm>
        </p:grpSpPr>
        <p:sp>
          <p:nvSpPr>
            <p:cNvPr id="13343" name="Line 31"/>
            <p:cNvSpPr>
              <a:spLocks noChangeShapeType="1"/>
            </p:cNvSpPr>
            <p:nvPr/>
          </p:nvSpPr>
          <p:spPr bwMode="auto">
            <a:xfrm>
              <a:off x="2360" y="1854"/>
              <a:ext cx="218" cy="200"/>
            </a:xfrm>
            <a:prstGeom prst="line">
              <a:avLst/>
            </a:prstGeom>
            <a:noFill/>
            <a:ln w="101600">
              <a:solidFill>
                <a:srgbClr val="FC012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44" name="Line 32"/>
            <p:cNvSpPr>
              <a:spLocks noChangeShapeType="1"/>
            </p:cNvSpPr>
            <p:nvPr/>
          </p:nvSpPr>
          <p:spPr bwMode="auto">
            <a:xfrm flipH="1">
              <a:off x="2329" y="1851"/>
              <a:ext cx="282" cy="200"/>
            </a:xfrm>
            <a:prstGeom prst="line">
              <a:avLst/>
            </a:prstGeom>
            <a:noFill/>
            <a:ln w="101600">
              <a:solidFill>
                <a:srgbClr val="FC012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953883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Line 2"/>
          <p:cNvSpPr>
            <a:spLocks noChangeShapeType="1"/>
          </p:cNvSpPr>
          <p:nvPr/>
        </p:nvSpPr>
        <p:spPr bwMode="auto">
          <a:xfrm>
            <a:off x="4476751" y="3400425"/>
            <a:ext cx="2290763" cy="1041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39" name="Line 3"/>
          <p:cNvSpPr>
            <a:spLocks noChangeShapeType="1"/>
          </p:cNvSpPr>
          <p:nvPr/>
        </p:nvSpPr>
        <p:spPr bwMode="auto">
          <a:xfrm>
            <a:off x="3335338" y="4518025"/>
            <a:ext cx="16494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0" name="Line 4"/>
          <p:cNvSpPr>
            <a:spLocks noChangeShapeType="1"/>
          </p:cNvSpPr>
          <p:nvPr/>
        </p:nvSpPr>
        <p:spPr bwMode="auto">
          <a:xfrm flipH="1">
            <a:off x="3194050" y="3519489"/>
            <a:ext cx="952500" cy="8143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1" name="Line 5"/>
          <p:cNvSpPr>
            <a:spLocks noChangeShapeType="1"/>
          </p:cNvSpPr>
          <p:nvPr/>
        </p:nvSpPr>
        <p:spPr bwMode="auto">
          <a:xfrm flipH="1">
            <a:off x="7046913" y="3490914"/>
            <a:ext cx="709612" cy="8651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2" name="Line 6"/>
          <p:cNvSpPr>
            <a:spLocks noChangeShapeType="1"/>
          </p:cNvSpPr>
          <p:nvPr/>
        </p:nvSpPr>
        <p:spPr bwMode="auto">
          <a:xfrm>
            <a:off x="8032751" y="3500438"/>
            <a:ext cx="633413" cy="8874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3" name="Line 7"/>
          <p:cNvSpPr>
            <a:spLocks noChangeShapeType="1"/>
          </p:cNvSpPr>
          <p:nvPr/>
        </p:nvSpPr>
        <p:spPr bwMode="auto">
          <a:xfrm>
            <a:off x="4406901" y="3482975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4" name="Line 8"/>
          <p:cNvSpPr>
            <a:spLocks noChangeShapeType="1"/>
          </p:cNvSpPr>
          <p:nvPr/>
        </p:nvSpPr>
        <p:spPr bwMode="auto">
          <a:xfrm flipH="1">
            <a:off x="4421188" y="2630489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5" name="Line 9"/>
          <p:cNvSpPr>
            <a:spLocks noChangeShapeType="1"/>
          </p:cNvSpPr>
          <p:nvPr/>
        </p:nvSpPr>
        <p:spPr bwMode="auto">
          <a:xfrm>
            <a:off x="6242050" y="2635251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6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Depth-First Search</a:t>
            </a:r>
          </a:p>
        </p:txBody>
      </p:sp>
      <p:sp>
        <p:nvSpPr>
          <p:cNvPr id="14347" name="Rectangle 11"/>
          <p:cNvSpPr>
            <a:spLocks noGrp="1" noChangeArrowheads="1"/>
          </p:cNvSpPr>
          <p:nvPr>
            <p:ph idx="1"/>
          </p:nvPr>
        </p:nvSpPr>
        <p:spPr bwMode="auto">
          <a:xfrm>
            <a:off x="2209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4348" name="Oval 12"/>
          <p:cNvSpPr>
            <a:spLocks noChangeArrowheads="1"/>
          </p:cNvSpPr>
          <p:nvPr/>
        </p:nvSpPr>
        <p:spPr bwMode="auto">
          <a:xfrm>
            <a:off x="5888038" y="2327275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9" name="Rectangle 13"/>
          <p:cNvSpPr>
            <a:spLocks noChangeArrowheads="1"/>
          </p:cNvSpPr>
          <p:nvPr/>
        </p:nvSpPr>
        <p:spPr bwMode="auto">
          <a:xfrm>
            <a:off x="5935664" y="2314575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4350" name="Oval 14"/>
          <p:cNvSpPr>
            <a:spLocks noChangeArrowheads="1"/>
          </p:cNvSpPr>
          <p:nvPr/>
        </p:nvSpPr>
        <p:spPr bwMode="auto">
          <a:xfrm>
            <a:off x="4059238" y="3203575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1" name="Rectangle 15"/>
          <p:cNvSpPr>
            <a:spLocks noChangeArrowheads="1"/>
          </p:cNvSpPr>
          <p:nvPr/>
        </p:nvSpPr>
        <p:spPr bwMode="auto">
          <a:xfrm>
            <a:off x="4106864" y="3190875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4352" name="Oval 16"/>
          <p:cNvSpPr>
            <a:spLocks noChangeArrowheads="1"/>
          </p:cNvSpPr>
          <p:nvPr/>
        </p:nvSpPr>
        <p:spPr bwMode="auto">
          <a:xfrm>
            <a:off x="7640638" y="32035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3" name="Rectangle 17"/>
          <p:cNvSpPr>
            <a:spLocks noChangeArrowheads="1"/>
          </p:cNvSpPr>
          <p:nvPr/>
        </p:nvSpPr>
        <p:spPr bwMode="auto">
          <a:xfrm>
            <a:off x="7680326" y="31908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4354" name="Oval 18"/>
          <p:cNvSpPr>
            <a:spLocks noChangeArrowheads="1"/>
          </p:cNvSpPr>
          <p:nvPr/>
        </p:nvSpPr>
        <p:spPr bwMode="auto">
          <a:xfrm>
            <a:off x="29162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5" name="Rectangle 19"/>
          <p:cNvSpPr>
            <a:spLocks noChangeArrowheads="1"/>
          </p:cNvSpPr>
          <p:nvPr/>
        </p:nvSpPr>
        <p:spPr bwMode="auto">
          <a:xfrm>
            <a:off x="2955926" y="431006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4356" name="Oval 20"/>
          <p:cNvSpPr>
            <a:spLocks noChangeArrowheads="1"/>
          </p:cNvSpPr>
          <p:nvPr/>
        </p:nvSpPr>
        <p:spPr bwMode="auto">
          <a:xfrm>
            <a:off x="48974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7" name="Rectangle 21"/>
          <p:cNvSpPr>
            <a:spLocks noChangeArrowheads="1"/>
          </p:cNvSpPr>
          <p:nvPr/>
        </p:nvSpPr>
        <p:spPr bwMode="auto">
          <a:xfrm>
            <a:off x="4945064" y="431006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4358" name="Oval 22"/>
          <p:cNvSpPr>
            <a:spLocks noChangeArrowheads="1"/>
          </p:cNvSpPr>
          <p:nvPr/>
        </p:nvSpPr>
        <p:spPr bwMode="auto">
          <a:xfrm>
            <a:off x="67262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9" name="Rectangle 23"/>
          <p:cNvSpPr>
            <a:spLocks noChangeArrowheads="1"/>
          </p:cNvSpPr>
          <p:nvPr/>
        </p:nvSpPr>
        <p:spPr bwMode="auto">
          <a:xfrm>
            <a:off x="6780213" y="4310063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14360" name="Oval 24"/>
          <p:cNvSpPr>
            <a:spLocks noChangeArrowheads="1"/>
          </p:cNvSpPr>
          <p:nvPr/>
        </p:nvSpPr>
        <p:spPr bwMode="auto">
          <a:xfrm>
            <a:off x="85550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61" name="Rectangle 25"/>
          <p:cNvSpPr>
            <a:spLocks noChangeArrowheads="1"/>
          </p:cNvSpPr>
          <p:nvPr/>
        </p:nvSpPr>
        <p:spPr bwMode="auto">
          <a:xfrm>
            <a:off x="8588376" y="431006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14362" name="Line 26"/>
          <p:cNvSpPr>
            <a:spLocks noChangeShapeType="1"/>
          </p:cNvSpPr>
          <p:nvPr/>
        </p:nvSpPr>
        <p:spPr bwMode="auto">
          <a:xfrm flipH="1">
            <a:off x="4286250" y="2505076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63" name="Rectangle 27"/>
          <p:cNvSpPr>
            <a:spLocks noChangeArrowheads="1"/>
          </p:cNvSpPr>
          <p:nvPr/>
        </p:nvSpPr>
        <p:spPr bwMode="auto">
          <a:xfrm>
            <a:off x="5487988" y="5102225"/>
            <a:ext cx="1281112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>
                <a:solidFill>
                  <a:schemeClr val="hlink"/>
                </a:solidFill>
              </a:rPr>
              <a:t>A   B</a:t>
            </a:r>
          </a:p>
        </p:txBody>
      </p:sp>
      <p:sp>
        <p:nvSpPr>
          <p:cNvPr id="14364" name="Rectangle 28"/>
          <p:cNvSpPr>
            <a:spLocks noChangeArrowheads="1"/>
          </p:cNvSpPr>
          <p:nvPr/>
        </p:nvSpPr>
        <p:spPr bwMode="auto">
          <a:xfrm>
            <a:off x="5711826" y="202406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14365" name="Rectangle 29"/>
          <p:cNvSpPr>
            <a:spLocks noChangeArrowheads="1"/>
          </p:cNvSpPr>
          <p:nvPr/>
        </p:nvSpPr>
        <p:spPr bwMode="auto">
          <a:xfrm>
            <a:off x="3825876" y="2859088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14366" name="Line 30"/>
          <p:cNvSpPr>
            <a:spLocks noChangeShapeType="1"/>
          </p:cNvSpPr>
          <p:nvPr/>
        </p:nvSpPr>
        <p:spPr bwMode="auto">
          <a:xfrm flipH="1">
            <a:off x="3036888" y="3436939"/>
            <a:ext cx="952500" cy="8143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8858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4476751" y="3400425"/>
            <a:ext cx="2290763" cy="1041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3" name="Line 3"/>
          <p:cNvSpPr>
            <a:spLocks noChangeShapeType="1"/>
          </p:cNvSpPr>
          <p:nvPr/>
        </p:nvSpPr>
        <p:spPr bwMode="auto">
          <a:xfrm>
            <a:off x="3335338" y="4518025"/>
            <a:ext cx="16494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4" name="Line 4"/>
          <p:cNvSpPr>
            <a:spLocks noChangeShapeType="1"/>
          </p:cNvSpPr>
          <p:nvPr/>
        </p:nvSpPr>
        <p:spPr bwMode="auto">
          <a:xfrm flipH="1">
            <a:off x="3194050" y="3519489"/>
            <a:ext cx="952500" cy="8143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5" name="Line 5"/>
          <p:cNvSpPr>
            <a:spLocks noChangeShapeType="1"/>
          </p:cNvSpPr>
          <p:nvPr/>
        </p:nvSpPr>
        <p:spPr bwMode="auto">
          <a:xfrm flipH="1">
            <a:off x="7046913" y="3490914"/>
            <a:ext cx="709612" cy="8651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6" name="Line 6"/>
          <p:cNvSpPr>
            <a:spLocks noChangeShapeType="1"/>
          </p:cNvSpPr>
          <p:nvPr/>
        </p:nvSpPr>
        <p:spPr bwMode="auto">
          <a:xfrm>
            <a:off x="8032751" y="3500438"/>
            <a:ext cx="633413" cy="8874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7" name="Line 7"/>
          <p:cNvSpPr>
            <a:spLocks noChangeShapeType="1"/>
          </p:cNvSpPr>
          <p:nvPr/>
        </p:nvSpPr>
        <p:spPr bwMode="auto">
          <a:xfrm>
            <a:off x="4406901" y="3482975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8" name="Line 8"/>
          <p:cNvSpPr>
            <a:spLocks noChangeShapeType="1"/>
          </p:cNvSpPr>
          <p:nvPr/>
        </p:nvSpPr>
        <p:spPr bwMode="auto">
          <a:xfrm flipH="1">
            <a:off x="4421188" y="2630489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9" name="Line 9"/>
          <p:cNvSpPr>
            <a:spLocks noChangeShapeType="1"/>
          </p:cNvSpPr>
          <p:nvPr/>
        </p:nvSpPr>
        <p:spPr bwMode="auto">
          <a:xfrm>
            <a:off x="6242050" y="2635251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0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Depth-First Search</a:t>
            </a:r>
          </a:p>
        </p:txBody>
      </p:sp>
      <p:sp>
        <p:nvSpPr>
          <p:cNvPr id="15371" name="Rectangle 11"/>
          <p:cNvSpPr>
            <a:spLocks noGrp="1" noChangeArrowheads="1"/>
          </p:cNvSpPr>
          <p:nvPr>
            <p:ph idx="1"/>
          </p:nvPr>
        </p:nvSpPr>
        <p:spPr bwMode="auto">
          <a:xfrm>
            <a:off x="2209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5372" name="Oval 12"/>
          <p:cNvSpPr>
            <a:spLocks noChangeArrowheads="1"/>
          </p:cNvSpPr>
          <p:nvPr/>
        </p:nvSpPr>
        <p:spPr bwMode="auto">
          <a:xfrm>
            <a:off x="5888038" y="2327275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3" name="Rectangle 13"/>
          <p:cNvSpPr>
            <a:spLocks noChangeArrowheads="1"/>
          </p:cNvSpPr>
          <p:nvPr/>
        </p:nvSpPr>
        <p:spPr bwMode="auto">
          <a:xfrm>
            <a:off x="5935664" y="2314575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5374" name="Oval 14"/>
          <p:cNvSpPr>
            <a:spLocks noChangeArrowheads="1"/>
          </p:cNvSpPr>
          <p:nvPr/>
        </p:nvSpPr>
        <p:spPr bwMode="auto">
          <a:xfrm>
            <a:off x="4059238" y="3203575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5" name="Rectangle 15"/>
          <p:cNvSpPr>
            <a:spLocks noChangeArrowheads="1"/>
          </p:cNvSpPr>
          <p:nvPr/>
        </p:nvSpPr>
        <p:spPr bwMode="auto">
          <a:xfrm>
            <a:off x="4106864" y="3190875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5376" name="Oval 16"/>
          <p:cNvSpPr>
            <a:spLocks noChangeArrowheads="1"/>
          </p:cNvSpPr>
          <p:nvPr/>
        </p:nvSpPr>
        <p:spPr bwMode="auto">
          <a:xfrm>
            <a:off x="7640638" y="32035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7" name="Rectangle 17"/>
          <p:cNvSpPr>
            <a:spLocks noChangeArrowheads="1"/>
          </p:cNvSpPr>
          <p:nvPr/>
        </p:nvSpPr>
        <p:spPr bwMode="auto">
          <a:xfrm>
            <a:off x="7680326" y="31908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5378" name="Oval 18"/>
          <p:cNvSpPr>
            <a:spLocks noChangeArrowheads="1"/>
          </p:cNvSpPr>
          <p:nvPr/>
        </p:nvSpPr>
        <p:spPr bwMode="auto">
          <a:xfrm>
            <a:off x="2916238" y="432276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9" name="Rectangle 19"/>
          <p:cNvSpPr>
            <a:spLocks noChangeArrowheads="1"/>
          </p:cNvSpPr>
          <p:nvPr/>
        </p:nvSpPr>
        <p:spPr bwMode="auto">
          <a:xfrm>
            <a:off x="2955926" y="431006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5380" name="Oval 20"/>
          <p:cNvSpPr>
            <a:spLocks noChangeArrowheads="1"/>
          </p:cNvSpPr>
          <p:nvPr/>
        </p:nvSpPr>
        <p:spPr bwMode="auto">
          <a:xfrm>
            <a:off x="48974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1" name="Rectangle 21"/>
          <p:cNvSpPr>
            <a:spLocks noChangeArrowheads="1"/>
          </p:cNvSpPr>
          <p:nvPr/>
        </p:nvSpPr>
        <p:spPr bwMode="auto">
          <a:xfrm>
            <a:off x="4945064" y="431006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5382" name="Oval 22"/>
          <p:cNvSpPr>
            <a:spLocks noChangeArrowheads="1"/>
          </p:cNvSpPr>
          <p:nvPr/>
        </p:nvSpPr>
        <p:spPr bwMode="auto">
          <a:xfrm>
            <a:off x="67262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3" name="Rectangle 23"/>
          <p:cNvSpPr>
            <a:spLocks noChangeArrowheads="1"/>
          </p:cNvSpPr>
          <p:nvPr/>
        </p:nvSpPr>
        <p:spPr bwMode="auto">
          <a:xfrm>
            <a:off x="6780213" y="4310063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15384" name="Oval 24"/>
          <p:cNvSpPr>
            <a:spLocks noChangeArrowheads="1"/>
          </p:cNvSpPr>
          <p:nvPr/>
        </p:nvSpPr>
        <p:spPr bwMode="auto">
          <a:xfrm>
            <a:off x="85550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5" name="Rectangle 25"/>
          <p:cNvSpPr>
            <a:spLocks noChangeArrowheads="1"/>
          </p:cNvSpPr>
          <p:nvPr/>
        </p:nvSpPr>
        <p:spPr bwMode="auto">
          <a:xfrm>
            <a:off x="8588376" y="431006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15386" name="Line 26"/>
          <p:cNvSpPr>
            <a:spLocks noChangeShapeType="1"/>
          </p:cNvSpPr>
          <p:nvPr/>
        </p:nvSpPr>
        <p:spPr bwMode="auto">
          <a:xfrm>
            <a:off x="2373314" y="4505325"/>
            <a:ext cx="454025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7" name="Line 27"/>
          <p:cNvSpPr>
            <a:spLocks noChangeShapeType="1"/>
          </p:cNvSpPr>
          <p:nvPr/>
        </p:nvSpPr>
        <p:spPr bwMode="auto">
          <a:xfrm flipH="1">
            <a:off x="4286250" y="2505076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8" name="Rectangle 28"/>
          <p:cNvSpPr>
            <a:spLocks noChangeArrowheads="1"/>
          </p:cNvSpPr>
          <p:nvPr/>
        </p:nvSpPr>
        <p:spPr bwMode="auto">
          <a:xfrm>
            <a:off x="5711826" y="202406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15389" name="Rectangle 29"/>
          <p:cNvSpPr>
            <a:spLocks noChangeArrowheads="1"/>
          </p:cNvSpPr>
          <p:nvPr/>
        </p:nvSpPr>
        <p:spPr bwMode="auto">
          <a:xfrm>
            <a:off x="3825876" y="2859088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15390" name="Line 30"/>
          <p:cNvSpPr>
            <a:spLocks noChangeShapeType="1"/>
          </p:cNvSpPr>
          <p:nvPr/>
        </p:nvSpPr>
        <p:spPr bwMode="auto">
          <a:xfrm flipH="1">
            <a:off x="3036888" y="3436939"/>
            <a:ext cx="952500" cy="8143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91" name="Rectangle 31"/>
          <p:cNvSpPr>
            <a:spLocks noChangeArrowheads="1"/>
          </p:cNvSpPr>
          <p:nvPr/>
        </p:nvSpPr>
        <p:spPr bwMode="auto">
          <a:xfrm>
            <a:off x="5092700" y="5102225"/>
            <a:ext cx="2071688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>
                <a:solidFill>
                  <a:schemeClr val="hlink"/>
                </a:solidFill>
              </a:rPr>
              <a:t>A   B   D</a:t>
            </a:r>
          </a:p>
        </p:txBody>
      </p:sp>
      <p:sp>
        <p:nvSpPr>
          <p:cNvPr id="15392" name="Rectangle 32"/>
          <p:cNvSpPr>
            <a:spLocks noChangeArrowheads="1"/>
          </p:cNvSpPr>
          <p:nvPr/>
        </p:nvSpPr>
        <p:spPr bwMode="auto">
          <a:xfrm>
            <a:off x="2676526" y="4025900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41477085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Line 2"/>
          <p:cNvSpPr>
            <a:spLocks noChangeShapeType="1"/>
          </p:cNvSpPr>
          <p:nvPr/>
        </p:nvSpPr>
        <p:spPr bwMode="auto">
          <a:xfrm>
            <a:off x="4476751" y="3400425"/>
            <a:ext cx="2290763" cy="1041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87" name="Line 3"/>
          <p:cNvSpPr>
            <a:spLocks noChangeShapeType="1"/>
          </p:cNvSpPr>
          <p:nvPr/>
        </p:nvSpPr>
        <p:spPr bwMode="auto">
          <a:xfrm>
            <a:off x="3335338" y="4518025"/>
            <a:ext cx="16494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88" name="Line 4"/>
          <p:cNvSpPr>
            <a:spLocks noChangeShapeType="1"/>
          </p:cNvSpPr>
          <p:nvPr/>
        </p:nvSpPr>
        <p:spPr bwMode="auto">
          <a:xfrm flipH="1">
            <a:off x="3194050" y="3519489"/>
            <a:ext cx="952500" cy="8143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89" name="Line 5"/>
          <p:cNvSpPr>
            <a:spLocks noChangeShapeType="1"/>
          </p:cNvSpPr>
          <p:nvPr/>
        </p:nvSpPr>
        <p:spPr bwMode="auto">
          <a:xfrm flipH="1">
            <a:off x="7046913" y="3490914"/>
            <a:ext cx="709612" cy="8651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0" name="Line 6"/>
          <p:cNvSpPr>
            <a:spLocks noChangeShapeType="1"/>
          </p:cNvSpPr>
          <p:nvPr/>
        </p:nvSpPr>
        <p:spPr bwMode="auto">
          <a:xfrm>
            <a:off x="8032751" y="3500438"/>
            <a:ext cx="633413" cy="8874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1" name="Line 7"/>
          <p:cNvSpPr>
            <a:spLocks noChangeShapeType="1"/>
          </p:cNvSpPr>
          <p:nvPr/>
        </p:nvSpPr>
        <p:spPr bwMode="auto">
          <a:xfrm>
            <a:off x="4406901" y="3482975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2" name="Line 8"/>
          <p:cNvSpPr>
            <a:spLocks noChangeShapeType="1"/>
          </p:cNvSpPr>
          <p:nvPr/>
        </p:nvSpPr>
        <p:spPr bwMode="auto">
          <a:xfrm flipH="1">
            <a:off x="4421188" y="2630489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3" name="Line 9"/>
          <p:cNvSpPr>
            <a:spLocks noChangeShapeType="1"/>
          </p:cNvSpPr>
          <p:nvPr/>
        </p:nvSpPr>
        <p:spPr bwMode="auto">
          <a:xfrm>
            <a:off x="6242050" y="2635251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4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Depth-First Search</a:t>
            </a:r>
          </a:p>
        </p:txBody>
      </p:sp>
      <p:sp>
        <p:nvSpPr>
          <p:cNvPr id="16395" name="Rectangle 11"/>
          <p:cNvSpPr>
            <a:spLocks noGrp="1" noChangeArrowheads="1"/>
          </p:cNvSpPr>
          <p:nvPr>
            <p:ph idx="1"/>
          </p:nvPr>
        </p:nvSpPr>
        <p:spPr bwMode="auto">
          <a:xfrm>
            <a:off x="2209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6396" name="Oval 12"/>
          <p:cNvSpPr>
            <a:spLocks noChangeArrowheads="1"/>
          </p:cNvSpPr>
          <p:nvPr/>
        </p:nvSpPr>
        <p:spPr bwMode="auto">
          <a:xfrm>
            <a:off x="5888038" y="2327275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7" name="Rectangle 13"/>
          <p:cNvSpPr>
            <a:spLocks noChangeArrowheads="1"/>
          </p:cNvSpPr>
          <p:nvPr/>
        </p:nvSpPr>
        <p:spPr bwMode="auto">
          <a:xfrm>
            <a:off x="5935664" y="2314575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6398" name="Oval 14"/>
          <p:cNvSpPr>
            <a:spLocks noChangeArrowheads="1"/>
          </p:cNvSpPr>
          <p:nvPr/>
        </p:nvSpPr>
        <p:spPr bwMode="auto">
          <a:xfrm>
            <a:off x="4059238" y="3203575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9" name="Rectangle 15"/>
          <p:cNvSpPr>
            <a:spLocks noChangeArrowheads="1"/>
          </p:cNvSpPr>
          <p:nvPr/>
        </p:nvSpPr>
        <p:spPr bwMode="auto">
          <a:xfrm>
            <a:off x="4106864" y="3190875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6400" name="Oval 16"/>
          <p:cNvSpPr>
            <a:spLocks noChangeArrowheads="1"/>
          </p:cNvSpPr>
          <p:nvPr/>
        </p:nvSpPr>
        <p:spPr bwMode="auto">
          <a:xfrm>
            <a:off x="7640638" y="32035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1" name="Rectangle 17"/>
          <p:cNvSpPr>
            <a:spLocks noChangeArrowheads="1"/>
          </p:cNvSpPr>
          <p:nvPr/>
        </p:nvSpPr>
        <p:spPr bwMode="auto">
          <a:xfrm>
            <a:off x="7680326" y="31908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6402" name="Oval 18"/>
          <p:cNvSpPr>
            <a:spLocks noChangeArrowheads="1"/>
          </p:cNvSpPr>
          <p:nvPr/>
        </p:nvSpPr>
        <p:spPr bwMode="auto">
          <a:xfrm>
            <a:off x="2916238" y="432276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3" name="Rectangle 19"/>
          <p:cNvSpPr>
            <a:spLocks noChangeArrowheads="1"/>
          </p:cNvSpPr>
          <p:nvPr/>
        </p:nvSpPr>
        <p:spPr bwMode="auto">
          <a:xfrm>
            <a:off x="2955926" y="431006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6404" name="Oval 20"/>
          <p:cNvSpPr>
            <a:spLocks noChangeArrowheads="1"/>
          </p:cNvSpPr>
          <p:nvPr/>
        </p:nvSpPr>
        <p:spPr bwMode="auto">
          <a:xfrm>
            <a:off x="48974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5" name="Rectangle 21"/>
          <p:cNvSpPr>
            <a:spLocks noChangeArrowheads="1"/>
          </p:cNvSpPr>
          <p:nvPr/>
        </p:nvSpPr>
        <p:spPr bwMode="auto">
          <a:xfrm>
            <a:off x="4945064" y="431006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6406" name="Oval 22"/>
          <p:cNvSpPr>
            <a:spLocks noChangeArrowheads="1"/>
          </p:cNvSpPr>
          <p:nvPr/>
        </p:nvSpPr>
        <p:spPr bwMode="auto">
          <a:xfrm>
            <a:off x="67262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7" name="Rectangle 23"/>
          <p:cNvSpPr>
            <a:spLocks noChangeArrowheads="1"/>
          </p:cNvSpPr>
          <p:nvPr/>
        </p:nvSpPr>
        <p:spPr bwMode="auto">
          <a:xfrm>
            <a:off x="6780213" y="4310063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16408" name="Oval 24"/>
          <p:cNvSpPr>
            <a:spLocks noChangeArrowheads="1"/>
          </p:cNvSpPr>
          <p:nvPr/>
        </p:nvSpPr>
        <p:spPr bwMode="auto">
          <a:xfrm>
            <a:off x="85550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9" name="Rectangle 25"/>
          <p:cNvSpPr>
            <a:spLocks noChangeArrowheads="1"/>
          </p:cNvSpPr>
          <p:nvPr/>
        </p:nvSpPr>
        <p:spPr bwMode="auto">
          <a:xfrm>
            <a:off x="8588376" y="431006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16410" name="Line 26"/>
          <p:cNvSpPr>
            <a:spLocks noChangeShapeType="1"/>
          </p:cNvSpPr>
          <p:nvPr/>
        </p:nvSpPr>
        <p:spPr bwMode="auto">
          <a:xfrm flipH="1">
            <a:off x="4286250" y="2505076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11" name="Rectangle 27"/>
          <p:cNvSpPr>
            <a:spLocks noChangeArrowheads="1"/>
          </p:cNvSpPr>
          <p:nvPr/>
        </p:nvSpPr>
        <p:spPr bwMode="auto">
          <a:xfrm>
            <a:off x="5711826" y="202406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16412" name="Rectangle 28"/>
          <p:cNvSpPr>
            <a:spLocks noChangeArrowheads="1"/>
          </p:cNvSpPr>
          <p:nvPr/>
        </p:nvSpPr>
        <p:spPr bwMode="auto">
          <a:xfrm>
            <a:off x="3825876" y="2859088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16413" name="Line 29"/>
          <p:cNvSpPr>
            <a:spLocks noChangeShapeType="1"/>
          </p:cNvSpPr>
          <p:nvPr/>
        </p:nvSpPr>
        <p:spPr bwMode="auto">
          <a:xfrm flipH="1">
            <a:off x="3036888" y="3436939"/>
            <a:ext cx="952500" cy="8143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14" name="Rectangle 30"/>
          <p:cNvSpPr>
            <a:spLocks noChangeArrowheads="1"/>
          </p:cNvSpPr>
          <p:nvPr/>
        </p:nvSpPr>
        <p:spPr bwMode="auto">
          <a:xfrm>
            <a:off x="5092700" y="5102225"/>
            <a:ext cx="2071688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>
                <a:solidFill>
                  <a:schemeClr val="hlink"/>
                </a:solidFill>
              </a:rPr>
              <a:t>A   B   D</a:t>
            </a:r>
          </a:p>
        </p:txBody>
      </p:sp>
      <p:sp>
        <p:nvSpPr>
          <p:cNvPr id="16415" name="Line 31"/>
          <p:cNvSpPr>
            <a:spLocks noChangeShapeType="1"/>
          </p:cNvSpPr>
          <p:nvPr/>
        </p:nvSpPr>
        <p:spPr bwMode="auto">
          <a:xfrm flipH="1">
            <a:off x="3363914" y="3608388"/>
            <a:ext cx="871537" cy="7366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6418" name="Group 34"/>
          <p:cNvGrpSpPr>
            <a:grpSpLocks/>
          </p:cNvGrpSpPr>
          <p:nvPr/>
        </p:nvGrpSpPr>
        <p:grpSpPr bwMode="auto">
          <a:xfrm>
            <a:off x="3706814" y="3792538"/>
            <a:ext cx="447675" cy="322262"/>
            <a:chOff x="1375" y="2389"/>
            <a:chExt cx="282" cy="203"/>
          </a:xfrm>
        </p:grpSpPr>
        <p:sp>
          <p:nvSpPr>
            <p:cNvPr id="16416" name="Line 32"/>
            <p:cNvSpPr>
              <a:spLocks noChangeShapeType="1"/>
            </p:cNvSpPr>
            <p:nvPr/>
          </p:nvSpPr>
          <p:spPr bwMode="auto">
            <a:xfrm>
              <a:off x="1406" y="2392"/>
              <a:ext cx="218" cy="200"/>
            </a:xfrm>
            <a:prstGeom prst="line">
              <a:avLst/>
            </a:prstGeom>
            <a:noFill/>
            <a:ln w="101600">
              <a:solidFill>
                <a:srgbClr val="FC012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17" name="Line 33"/>
            <p:cNvSpPr>
              <a:spLocks noChangeShapeType="1"/>
            </p:cNvSpPr>
            <p:nvPr/>
          </p:nvSpPr>
          <p:spPr bwMode="auto">
            <a:xfrm flipH="1">
              <a:off x="1375" y="2389"/>
              <a:ext cx="282" cy="200"/>
            </a:xfrm>
            <a:prstGeom prst="line">
              <a:avLst/>
            </a:prstGeom>
            <a:noFill/>
            <a:ln w="101600">
              <a:solidFill>
                <a:srgbClr val="FC012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419" name="Rectangle 35"/>
          <p:cNvSpPr>
            <a:spLocks noChangeArrowheads="1"/>
          </p:cNvSpPr>
          <p:nvPr/>
        </p:nvSpPr>
        <p:spPr bwMode="auto">
          <a:xfrm>
            <a:off x="2676526" y="4025900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0525841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Line 2"/>
          <p:cNvSpPr>
            <a:spLocks noChangeShapeType="1"/>
          </p:cNvSpPr>
          <p:nvPr/>
        </p:nvSpPr>
        <p:spPr bwMode="auto">
          <a:xfrm>
            <a:off x="4476751" y="3400425"/>
            <a:ext cx="2290763" cy="1041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1" name="Line 3"/>
          <p:cNvSpPr>
            <a:spLocks noChangeShapeType="1"/>
          </p:cNvSpPr>
          <p:nvPr/>
        </p:nvSpPr>
        <p:spPr bwMode="auto">
          <a:xfrm>
            <a:off x="3335338" y="4518025"/>
            <a:ext cx="16494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2" name="Line 4"/>
          <p:cNvSpPr>
            <a:spLocks noChangeShapeType="1"/>
          </p:cNvSpPr>
          <p:nvPr/>
        </p:nvSpPr>
        <p:spPr bwMode="auto">
          <a:xfrm flipH="1">
            <a:off x="3194050" y="3519489"/>
            <a:ext cx="952500" cy="8143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3" name="Line 5"/>
          <p:cNvSpPr>
            <a:spLocks noChangeShapeType="1"/>
          </p:cNvSpPr>
          <p:nvPr/>
        </p:nvSpPr>
        <p:spPr bwMode="auto">
          <a:xfrm flipH="1">
            <a:off x="7046913" y="3490914"/>
            <a:ext cx="709612" cy="8651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4" name="Line 6"/>
          <p:cNvSpPr>
            <a:spLocks noChangeShapeType="1"/>
          </p:cNvSpPr>
          <p:nvPr/>
        </p:nvSpPr>
        <p:spPr bwMode="auto">
          <a:xfrm>
            <a:off x="8032751" y="3500438"/>
            <a:ext cx="633413" cy="8874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5" name="Line 7"/>
          <p:cNvSpPr>
            <a:spLocks noChangeShapeType="1"/>
          </p:cNvSpPr>
          <p:nvPr/>
        </p:nvSpPr>
        <p:spPr bwMode="auto">
          <a:xfrm>
            <a:off x="4406901" y="3482975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6" name="Line 8"/>
          <p:cNvSpPr>
            <a:spLocks noChangeShapeType="1"/>
          </p:cNvSpPr>
          <p:nvPr/>
        </p:nvSpPr>
        <p:spPr bwMode="auto">
          <a:xfrm flipH="1">
            <a:off x="4421188" y="2630489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7" name="Line 9"/>
          <p:cNvSpPr>
            <a:spLocks noChangeShapeType="1"/>
          </p:cNvSpPr>
          <p:nvPr/>
        </p:nvSpPr>
        <p:spPr bwMode="auto">
          <a:xfrm>
            <a:off x="6242050" y="2635251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8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Depth-First Search</a:t>
            </a:r>
          </a:p>
        </p:txBody>
      </p:sp>
      <p:sp>
        <p:nvSpPr>
          <p:cNvPr id="17419" name="Rectangle 11"/>
          <p:cNvSpPr>
            <a:spLocks noGrp="1" noChangeArrowheads="1"/>
          </p:cNvSpPr>
          <p:nvPr>
            <p:ph idx="1"/>
          </p:nvPr>
        </p:nvSpPr>
        <p:spPr bwMode="auto">
          <a:xfrm>
            <a:off x="2209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7420" name="Oval 12"/>
          <p:cNvSpPr>
            <a:spLocks noChangeArrowheads="1"/>
          </p:cNvSpPr>
          <p:nvPr/>
        </p:nvSpPr>
        <p:spPr bwMode="auto">
          <a:xfrm>
            <a:off x="5888038" y="2327275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1" name="Rectangle 13"/>
          <p:cNvSpPr>
            <a:spLocks noChangeArrowheads="1"/>
          </p:cNvSpPr>
          <p:nvPr/>
        </p:nvSpPr>
        <p:spPr bwMode="auto">
          <a:xfrm>
            <a:off x="5935664" y="2314575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7422" name="Oval 14"/>
          <p:cNvSpPr>
            <a:spLocks noChangeArrowheads="1"/>
          </p:cNvSpPr>
          <p:nvPr/>
        </p:nvSpPr>
        <p:spPr bwMode="auto">
          <a:xfrm>
            <a:off x="4059238" y="3203575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3" name="Rectangle 15"/>
          <p:cNvSpPr>
            <a:spLocks noChangeArrowheads="1"/>
          </p:cNvSpPr>
          <p:nvPr/>
        </p:nvSpPr>
        <p:spPr bwMode="auto">
          <a:xfrm>
            <a:off x="4106864" y="3190875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7424" name="Oval 16"/>
          <p:cNvSpPr>
            <a:spLocks noChangeArrowheads="1"/>
          </p:cNvSpPr>
          <p:nvPr/>
        </p:nvSpPr>
        <p:spPr bwMode="auto">
          <a:xfrm>
            <a:off x="7640638" y="32035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5" name="Rectangle 17"/>
          <p:cNvSpPr>
            <a:spLocks noChangeArrowheads="1"/>
          </p:cNvSpPr>
          <p:nvPr/>
        </p:nvSpPr>
        <p:spPr bwMode="auto">
          <a:xfrm>
            <a:off x="7680326" y="31908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7426" name="Oval 18"/>
          <p:cNvSpPr>
            <a:spLocks noChangeArrowheads="1"/>
          </p:cNvSpPr>
          <p:nvPr/>
        </p:nvSpPr>
        <p:spPr bwMode="auto">
          <a:xfrm>
            <a:off x="2916238" y="432276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7" name="Rectangle 19"/>
          <p:cNvSpPr>
            <a:spLocks noChangeArrowheads="1"/>
          </p:cNvSpPr>
          <p:nvPr/>
        </p:nvSpPr>
        <p:spPr bwMode="auto">
          <a:xfrm>
            <a:off x="2955926" y="431006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7428" name="Oval 20"/>
          <p:cNvSpPr>
            <a:spLocks noChangeArrowheads="1"/>
          </p:cNvSpPr>
          <p:nvPr/>
        </p:nvSpPr>
        <p:spPr bwMode="auto">
          <a:xfrm>
            <a:off x="48974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9" name="Rectangle 21"/>
          <p:cNvSpPr>
            <a:spLocks noChangeArrowheads="1"/>
          </p:cNvSpPr>
          <p:nvPr/>
        </p:nvSpPr>
        <p:spPr bwMode="auto">
          <a:xfrm>
            <a:off x="4945064" y="431006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7430" name="Oval 22"/>
          <p:cNvSpPr>
            <a:spLocks noChangeArrowheads="1"/>
          </p:cNvSpPr>
          <p:nvPr/>
        </p:nvSpPr>
        <p:spPr bwMode="auto">
          <a:xfrm>
            <a:off x="67262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31" name="Rectangle 23"/>
          <p:cNvSpPr>
            <a:spLocks noChangeArrowheads="1"/>
          </p:cNvSpPr>
          <p:nvPr/>
        </p:nvSpPr>
        <p:spPr bwMode="auto">
          <a:xfrm>
            <a:off x="6780213" y="4310063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17432" name="Oval 24"/>
          <p:cNvSpPr>
            <a:spLocks noChangeArrowheads="1"/>
          </p:cNvSpPr>
          <p:nvPr/>
        </p:nvSpPr>
        <p:spPr bwMode="auto">
          <a:xfrm>
            <a:off x="85550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33" name="Rectangle 25"/>
          <p:cNvSpPr>
            <a:spLocks noChangeArrowheads="1"/>
          </p:cNvSpPr>
          <p:nvPr/>
        </p:nvSpPr>
        <p:spPr bwMode="auto">
          <a:xfrm>
            <a:off x="8588376" y="431006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17434" name="Line 26"/>
          <p:cNvSpPr>
            <a:spLocks noChangeShapeType="1"/>
          </p:cNvSpPr>
          <p:nvPr/>
        </p:nvSpPr>
        <p:spPr bwMode="auto">
          <a:xfrm flipH="1">
            <a:off x="4286250" y="2505076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35" name="Rectangle 27"/>
          <p:cNvSpPr>
            <a:spLocks noChangeArrowheads="1"/>
          </p:cNvSpPr>
          <p:nvPr/>
        </p:nvSpPr>
        <p:spPr bwMode="auto">
          <a:xfrm>
            <a:off x="5711826" y="202406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17436" name="Rectangle 28"/>
          <p:cNvSpPr>
            <a:spLocks noChangeArrowheads="1"/>
          </p:cNvSpPr>
          <p:nvPr/>
        </p:nvSpPr>
        <p:spPr bwMode="auto">
          <a:xfrm>
            <a:off x="3825876" y="2859088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17437" name="Line 29"/>
          <p:cNvSpPr>
            <a:spLocks noChangeShapeType="1"/>
          </p:cNvSpPr>
          <p:nvPr/>
        </p:nvSpPr>
        <p:spPr bwMode="auto">
          <a:xfrm flipH="1">
            <a:off x="3036888" y="3436939"/>
            <a:ext cx="952500" cy="8143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38" name="Rectangle 30"/>
          <p:cNvSpPr>
            <a:spLocks noChangeArrowheads="1"/>
          </p:cNvSpPr>
          <p:nvPr/>
        </p:nvSpPr>
        <p:spPr bwMode="auto">
          <a:xfrm>
            <a:off x="5092700" y="5102225"/>
            <a:ext cx="2071688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>
                <a:solidFill>
                  <a:schemeClr val="hlink"/>
                </a:solidFill>
              </a:rPr>
              <a:t>A   B   D</a:t>
            </a:r>
          </a:p>
        </p:txBody>
      </p:sp>
      <p:sp>
        <p:nvSpPr>
          <p:cNvPr id="17439" name="Line 31"/>
          <p:cNvSpPr>
            <a:spLocks noChangeShapeType="1"/>
          </p:cNvSpPr>
          <p:nvPr/>
        </p:nvSpPr>
        <p:spPr bwMode="auto">
          <a:xfrm>
            <a:off x="3317876" y="4713288"/>
            <a:ext cx="1649413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40" name="Rectangle 32"/>
          <p:cNvSpPr>
            <a:spLocks noChangeArrowheads="1"/>
          </p:cNvSpPr>
          <p:nvPr/>
        </p:nvSpPr>
        <p:spPr bwMode="auto">
          <a:xfrm>
            <a:off x="2676526" y="4025900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18099593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Line 2"/>
          <p:cNvSpPr>
            <a:spLocks noChangeShapeType="1"/>
          </p:cNvSpPr>
          <p:nvPr/>
        </p:nvSpPr>
        <p:spPr bwMode="auto">
          <a:xfrm>
            <a:off x="4476751" y="3400425"/>
            <a:ext cx="2290763" cy="1041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5" name="Line 3"/>
          <p:cNvSpPr>
            <a:spLocks noChangeShapeType="1"/>
          </p:cNvSpPr>
          <p:nvPr/>
        </p:nvSpPr>
        <p:spPr bwMode="auto">
          <a:xfrm>
            <a:off x="3335338" y="4518025"/>
            <a:ext cx="16494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6" name="Line 4"/>
          <p:cNvSpPr>
            <a:spLocks noChangeShapeType="1"/>
          </p:cNvSpPr>
          <p:nvPr/>
        </p:nvSpPr>
        <p:spPr bwMode="auto">
          <a:xfrm flipH="1">
            <a:off x="3194050" y="3519489"/>
            <a:ext cx="952500" cy="8143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7" name="Line 5"/>
          <p:cNvSpPr>
            <a:spLocks noChangeShapeType="1"/>
          </p:cNvSpPr>
          <p:nvPr/>
        </p:nvSpPr>
        <p:spPr bwMode="auto">
          <a:xfrm flipH="1">
            <a:off x="7046913" y="3490914"/>
            <a:ext cx="709612" cy="8651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8" name="Line 6"/>
          <p:cNvSpPr>
            <a:spLocks noChangeShapeType="1"/>
          </p:cNvSpPr>
          <p:nvPr/>
        </p:nvSpPr>
        <p:spPr bwMode="auto">
          <a:xfrm>
            <a:off x="8032751" y="3500438"/>
            <a:ext cx="633413" cy="8874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9" name="Line 7"/>
          <p:cNvSpPr>
            <a:spLocks noChangeShapeType="1"/>
          </p:cNvSpPr>
          <p:nvPr/>
        </p:nvSpPr>
        <p:spPr bwMode="auto">
          <a:xfrm>
            <a:off x="4406901" y="3482975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0" name="Line 8"/>
          <p:cNvSpPr>
            <a:spLocks noChangeShapeType="1"/>
          </p:cNvSpPr>
          <p:nvPr/>
        </p:nvSpPr>
        <p:spPr bwMode="auto">
          <a:xfrm flipH="1">
            <a:off x="4421188" y="2630489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1" name="Line 9"/>
          <p:cNvSpPr>
            <a:spLocks noChangeShapeType="1"/>
          </p:cNvSpPr>
          <p:nvPr/>
        </p:nvSpPr>
        <p:spPr bwMode="auto">
          <a:xfrm>
            <a:off x="6242050" y="2635251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2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Depth-First Search</a:t>
            </a:r>
          </a:p>
        </p:txBody>
      </p:sp>
      <p:sp>
        <p:nvSpPr>
          <p:cNvPr id="18443" name="Rectangle 11"/>
          <p:cNvSpPr>
            <a:spLocks noGrp="1" noChangeArrowheads="1"/>
          </p:cNvSpPr>
          <p:nvPr>
            <p:ph idx="1"/>
          </p:nvPr>
        </p:nvSpPr>
        <p:spPr bwMode="auto">
          <a:xfrm>
            <a:off x="2209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8444" name="Oval 12"/>
          <p:cNvSpPr>
            <a:spLocks noChangeArrowheads="1"/>
          </p:cNvSpPr>
          <p:nvPr/>
        </p:nvSpPr>
        <p:spPr bwMode="auto">
          <a:xfrm>
            <a:off x="5888038" y="2327275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5" name="Rectangle 13"/>
          <p:cNvSpPr>
            <a:spLocks noChangeArrowheads="1"/>
          </p:cNvSpPr>
          <p:nvPr/>
        </p:nvSpPr>
        <p:spPr bwMode="auto">
          <a:xfrm>
            <a:off x="5935664" y="2314575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8446" name="Oval 14"/>
          <p:cNvSpPr>
            <a:spLocks noChangeArrowheads="1"/>
          </p:cNvSpPr>
          <p:nvPr/>
        </p:nvSpPr>
        <p:spPr bwMode="auto">
          <a:xfrm>
            <a:off x="4059238" y="3203575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7" name="Rectangle 15"/>
          <p:cNvSpPr>
            <a:spLocks noChangeArrowheads="1"/>
          </p:cNvSpPr>
          <p:nvPr/>
        </p:nvSpPr>
        <p:spPr bwMode="auto">
          <a:xfrm>
            <a:off x="4106864" y="3190875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8448" name="Oval 16"/>
          <p:cNvSpPr>
            <a:spLocks noChangeArrowheads="1"/>
          </p:cNvSpPr>
          <p:nvPr/>
        </p:nvSpPr>
        <p:spPr bwMode="auto">
          <a:xfrm>
            <a:off x="7640638" y="32035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9" name="Rectangle 17"/>
          <p:cNvSpPr>
            <a:spLocks noChangeArrowheads="1"/>
          </p:cNvSpPr>
          <p:nvPr/>
        </p:nvSpPr>
        <p:spPr bwMode="auto">
          <a:xfrm>
            <a:off x="7680326" y="31908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8450" name="Oval 18"/>
          <p:cNvSpPr>
            <a:spLocks noChangeArrowheads="1"/>
          </p:cNvSpPr>
          <p:nvPr/>
        </p:nvSpPr>
        <p:spPr bwMode="auto">
          <a:xfrm>
            <a:off x="2916238" y="432276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1" name="Rectangle 19"/>
          <p:cNvSpPr>
            <a:spLocks noChangeArrowheads="1"/>
          </p:cNvSpPr>
          <p:nvPr/>
        </p:nvSpPr>
        <p:spPr bwMode="auto">
          <a:xfrm>
            <a:off x="2955926" y="431006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8452" name="Oval 20"/>
          <p:cNvSpPr>
            <a:spLocks noChangeArrowheads="1"/>
          </p:cNvSpPr>
          <p:nvPr/>
        </p:nvSpPr>
        <p:spPr bwMode="auto">
          <a:xfrm>
            <a:off x="4897438" y="432276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3" name="Rectangle 21"/>
          <p:cNvSpPr>
            <a:spLocks noChangeArrowheads="1"/>
          </p:cNvSpPr>
          <p:nvPr/>
        </p:nvSpPr>
        <p:spPr bwMode="auto">
          <a:xfrm>
            <a:off x="4945064" y="431006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8454" name="Oval 22"/>
          <p:cNvSpPr>
            <a:spLocks noChangeArrowheads="1"/>
          </p:cNvSpPr>
          <p:nvPr/>
        </p:nvSpPr>
        <p:spPr bwMode="auto">
          <a:xfrm>
            <a:off x="67262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5" name="Rectangle 23"/>
          <p:cNvSpPr>
            <a:spLocks noChangeArrowheads="1"/>
          </p:cNvSpPr>
          <p:nvPr/>
        </p:nvSpPr>
        <p:spPr bwMode="auto">
          <a:xfrm>
            <a:off x="6780213" y="4310063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18456" name="Oval 24"/>
          <p:cNvSpPr>
            <a:spLocks noChangeArrowheads="1"/>
          </p:cNvSpPr>
          <p:nvPr/>
        </p:nvSpPr>
        <p:spPr bwMode="auto">
          <a:xfrm>
            <a:off x="85550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7" name="Rectangle 25"/>
          <p:cNvSpPr>
            <a:spLocks noChangeArrowheads="1"/>
          </p:cNvSpPr>
          <p:nvPr/>
        </p:nvSpPr>
        <p:spPr bwMode="auto">
          <a:xfrm>
            <a:off x="8588376" y="431006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18458" name="Line 26"/>
          <p:cNvSpPr>
            <a:spLocks noChangeShapeType="1"/>
          </p:cNvSpPr>
          <p:nvPr/>
        </p:nvSpPr>
        <p:spPr bwMode="auto">
          <a:xfrm flipH="1">
            <a:off x="4286250" y="2505076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9" name="Rectangle 27"/>
          <p:cNvSpPr>
            <a:spLocks noChangeArrowheads="1"/>
          </p:cNvSpPr>
          <p:nvPr/>
        </p:nvSpPr>
        <p:spPr bwMode="auto">
          <a:xfrm>
            <a:off x="5711826" y="202406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18460" name="Rectangle 28"/>
          <p:cNvSpPr>
            <a:spLocks noChangeArrowheads="1"/>
          </p:cNvSpPr>
          <p:nvPr/>
        </p:nvSpPr>
        <p:spPr bwMode="auto">
          <a:xfrm>
            <a:off x="3825876" y="2859088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18461" name="Line 29"/>
          <p:cNvSpPr>
            <a:spLocks noChangeShapeType="1"/>
          </p:cNvSpPr>
          <p:nvPr/>
        </p:nvSpPr>
        <p:spPr bwMode="auto">
          <a:xfrm flipH="1">
            <a:off x="3036888" y="3436939"/>
            <a:ext cx="952500" cy="8143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62" name="Line 30"/>
          <p:cNvSpPr>
            <a:spLocks noChangeShapeType="1"/>
          </p:cNvSpPr>
          <p:nvPr/>
        </p:nvSpPr>
        <p:spPr bwMode="auto">
          <a:xfrm>
            <a:off x="3317876" y="4713288"/>
            <a:ext cx="1649413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63" name="Line 31"/>
          <p:cNvSpPr>
            <a:spLocks noChangeShapeType="1"/>
          </p:cNvSpPr>
          <p:nvPr/>
        </p:nvSpPr>
        <p:spPr bwMode="auto">
          <a:xfrm>
            <a:off x="4508501" y="4264026"/>
            <a:ext cx="347663" cy="12382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64" name="Rectangle 32"/>
          <p:cNvSpPr>
            <a:spLocks noChangeArrowheads="1"/>
          </p:cNvSpPr>
          <p:nvPr/>
        </p:nvSpPr>
        <p:spPr bwMode="auto">
          <a:xfrm>
            <a:off x="2676526" y="4025900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18465" name="Rectangle 33"/>
          <p:cNvSpPr>
            <a:spLocks noChangeArrowheads="1"/>
          </p:cNvSpPr>
          <p:nvPr/>
        </p:nvSpPr>
        <p:spPr bwMode="auto">
          <a:xfrm>
            <a:off x="4711700" y="5102225"/>
            <a:ext cx="2833688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>
                <a:solidFill>
                  <a:schemeClr val="hlink"/>
                </a:solidFill>
              </a:rPr>
              <a:t>A   B   D   E</a:t>
            </a:r>
          </a:p>
        </p:txBody>
      </p:sp>
      <p:sp>
        <p:nvSpPr>
          <p:cNvPr id="18466" name="Rectangle 34"/>
          <p:cNvSpPr>
            <a:spLocks noChangeArrowheads="1"/>
          </p:cNvSpPr>
          <p:nvPr/>
        </p:nvSpPr>
        <p:spPr bwMode="auto">
          <a:xfrm>
            <a:off x="5391151" y="4295775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1232705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Line 2"/>
          <p:cNvSpPr>
            <a:spLocks noChangeShapeType="1"/>
          </p:cNvSpPr>
          <p:nvPr/>
        </p:nvSpPr>
        <p:spPr bwMode="auto">
          <a:xfrm>
            <a:off x="4476751" y="3400425"/>
            <a:ext cx="2290763" cy="1041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59" name="Line 3"/>
          <p:cNvSpPr>
            <a:spLocks noChangeShapeType="1"/>
          </p:cNvSpPr>
          <p:nvPr/>
        </p:nvSpPr>
        <p:spPr bwMode="auto">
          <a:xfrm>
            <a:off x="3335338" y="4518025"/>
            <a:ext cx="16494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0" name="Line 4"/>
          <p:cNvSpPr>
            <a:spLocks noChangeShapeType="1"/>
          </p:cNvSpPr>
          <p:nvPr/>
        </p:nvSpPr>
        <p:spPr bwMode="auto">
          <a:xfrm flipH="1">
            <a:off x="3194050" y="3519489"/>
            <a:ext cx="952500" cy="8143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1" name="Line 5"/>
          <p:cNvSpPr>
            <a:spLocks noChangeShapeType="1"/>
          </p:cNvSpPr>
          <p:nvPr/>
        </p:nvSpPr>
        <p:spPr bwMode="auto">
          <a:xfrm flipH="1">
            <a:off x="7046913" y="3490914"/>
            <a:ext cx="709612" cy="8651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2" name="Line 6"/>
          <p:cNvSpPr>
            <a:spLocks noChangeShapeType="1"/>
          </p:cNvSpPr>
          <p:nvPr/>
        </p:nvSpPr>
        <p:spPr bwMode="auto">
          <a:xfrm>
            <a:off x="8032751" y="3500438"/>
            <a:ext cx="633413" cy="8874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3" name="Line 7"/>
          <p:cNvSpPr>
            <a:spLocks noChangeShapeType="1"/>
          </p:cNvSpPr>
          <p:nvPr/>
        </p:nvSpPr>
        <p:spPr bwMode="auto">
          <a:xfrm>
            <a:off x="4406901" y="3482975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4" name="Line 8"/>
          <p:cNvSpPr>
            <a:spLocks noChangeShapeType="1"/>
          </p:cNvSpPr>
          <p:nvPr/>
        </p:nvSpPr>
        <p:spPr bwMode="auto">
          <a:xfrm flipH="1">
            <a:off x="4421188" y="2630489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5" name="Line 9"/>
          <p:cNvSpPr>
            <a:spLocks noChangeShapeType="1"/>
          </p:cNvSpPr>
          <p:nvPr/>
        </p:nvSpPr>
        <p:spPr bwMode="auto">
          <a:xfrm>
            <a:off x="6242050" y="2635251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6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Depth-First Search</a:t>
            </a:r>
          </a:p>
        </p:txBody>
      </p:sp>
      <p:sp>
        <p:nvSpPr>
          <p:cNvPr id="19467" name="Rectangle 11"/>
          <p:cNvSpPr>
            <a:spLocks noGrp="1" noChangeArrowheads="1"/>
          </p:cNvSpPr>
          <p:nvPr>
            <p:ph idx="1"/>
          </p:nvPr>
        </p:nvSpPr>
        <p:spPr bwMode="auto">
          <a:xfrm>
            <a:off x="2209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9468" name="Oval 12"/>
          <p:cNvSpPr>
            <a:spLocks noChangeArrowheads="1"/>
          </p:cNvSpPr>
          <p:nvPr/>
        </p:nvSpPr>
        <p:spPr bwMode="auto">
          <a:xfrm>
            <a:off x="5888038" y="2327275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9" name="Rectangle 13"/>
          <p:cNvSpPr>
            <a:spLocks noChangeArrowheads="1"/>
          </p:cNvSpPr>
          <p:nvPr/>
        </p:nvSpPr>
        <p:spPr bwMode="auto">
          <a:xfrm>
            <a:off x="5935664" y="2314575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9470" name="Oval 14"/>
          <p:cNvSpPr>
            <a:spLocks noChangeArrowheads="1"/>
          </p:cNvSpPr>
          <p:nvPr/>
        </p:nvSpPr>
        <p:spPr bwMode="auto">
          <a:xfrm>
            <a:off x="4059238" y="3203575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1" name="Rectangle 15"/>
          <p:cNvSpPr>
            <a:spLocks noChangeArrowheads="1"/>
          </p:cNvSpPr>
          <p:nvPr/>
        </p:nvSpPr>
        <p:spPr bwMode="auto">
          <a:xfrm>
            <a:off x="4106864" y="3190875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9472" name="Oval 16"/>
          <p:cNvSpPr>
            <a:spLocks noChangeArrowheads="1"/>
          </p:cNvSpPr>
          <p:nvPr/>
        </p:nvSpPr>
        <p:spPr bwMode="auto">
          <a:xfrm>
            <a:off x="7640638" y="32035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3" name="Rectangle 17"/>
          <p:cNvSpPr>
            <a:spLocks noChangeArrowheads="1"/>
          </p:cNvSpPr>
          <p:nvPr/>
        </p:nvSpPr>
        <p:spPr bwMode="auto">
          <a:xfrm>
            <a:off x="7680326" y="31908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9474" name="Oval 18"/>
          <p:cNvSpPr>
            <a:spLocks noChangeArrowheads="1"/>
          </p:cNvSpPr>
          <p:nvPr/>
        </p:nvSpPr>
        <p:spPr bwMode="auto">
          <a:xfrm>
            <a:off x="2916238" y="432276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5" name="Rectangle 19"/>
          <p:cNvSpPr>
            <a:spLocks noChangeArrowheads="1"/>
          </p:cNvSpPr>
          <p:nvPr/>
        </p:nvSpPr>
        <p:spPr bwMode="auto">
          <a:xfrm>
            <a:off x="2955926" y="431006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9476" name="Oval 20"/>
          <p:cNvSpPr>
            <a:spLocks noChangeArrowheads="1"/>
          </p:cNvSpPr>
          <p:nvPr/>
        </p:nvSpPr>
        <p:spPr bwMode="auto">
          <a:xfrm>
            <a:off x="4897438" y="432276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7" name="Rectangle 21"/>
          <p:cNvSpPr>
            <a:spLocks noChangeArrowheads="1"/>
          </p:cNvSpPr>
          <p:nvPr/>
        </p:nvSpPr>
        <p:spPr bwMode="auto">
          <a:xfrm>
            <a:off x="4945064" y="431006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9478" name="Oval 22"/>
          <p:cNvSpPr>
            <a:spLocks noChangeArrowheads="1"/>
          </p:cNvSpPr>
          <p:nvPr/>
        </p:nvSpPr>
        <p:spPr bwMode="auto">
          <a:xfrm>
            <a:off x="67262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9" name="Rectangle 23"/>
          <p:cNvSpPr>
            <a:spLocks noChangeArrowheads="1"/>
          </p:cNvSpPr>
          <p:nvPr/>
        </p:nvSpPr>
        <p:spPr bwMode="auto">
          <a:xfrm>
            <a:off x="6780213" y="4310063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19480" name="Oval 24"/>
          <p:cNvSpPr>
            <a:spLocks noChangeArrowheads="1"/>
          </p:cNvSpPr>
          <p:nvPr/>
        </p:nvSpPr>
        <p:spPr bwMode="auto">
          <a:xfrm>
            <a:off x="85550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81" name="Rectangle 25"/>
          <p:cNvSpPr>
            <a:spLocks noChangeArrowheads="1"/>
          </p:cNvSpPr>
          <p:nvPr/>
        </p:nvSpPr>
        <p:spPr bwMode="auto">
          <a:xfrm>
            <a:off x="8588376" y="431006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19482" name="Line 26"/>
          <p:cNvSpPr>
            <a:spLocks noChangeShapeType="1"/>
          </p:cNvSpPr>
          <p:nvPr/>
        </p:nvSpPr>
        <p:spPr bwMode="auto">
          <a:xfrm flipH="1">
            <a:off x="4286250" y="2505076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83" name="Rectangle 27"/>
          <p:cNvSpPr>
            <a:spLocks noChangeArrowheads="1"/>
          </p:cNvSpPr>
          <p:nvPr/>
        </p:nvSpPr>
        <p:spPr bwMode="auto">
          <a:xfrm>
            <a:off x="5711826" y="202406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19484" name="Rectangle 28"/>
          <p:cNvSpPr>
            <a:spLocks noChangeArrowheads="1"/>
          </p:cNvSpPr>
          <p:nvPr/>
        </p:nvSpPr>
        <p:spPr bwMode="auto">
          <a:xfrm>
            <a:off x="3825876" y="2859088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19485" name="Line 29"/>
          <p:cNvSpPr>
            <a:spLocks noChangeShapeType="1"/>
          </p:cNvSpPr>
          <p:nvPr/>
        </p:nvSpPr>
        <p:spPr bwMode="auto">
          <a:xfrm flipH="1">
            <a:off x="3036888" y="3436939"/>
            <a:ext cx="952500" cy="8143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86" name="Line 30"/>
          <p:cNvSpPr>
            <a:spLocks noChangeShapeType="1"/>
          </p:cNvSpPr>
          <p:nvPr/>
        </p:nvSpPr>
        <p:spPr bwMode="auto">
          <a:xfrm>
            <a:off x="3317876" y="4713288"/>
            <a:ext cx="1649413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87" name="Rectangle 31"/>
          <p:cNvSpPr>
            <a:spLocks noChangeArrowheads="1"/>
          </p:cNvSpPr>
          <p:nvPr/>
        </p:nvSpPr>
        <p:spPr bwMode="auto">
          <a:xfrm>
            <a:off x="2676526" y="4025900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19488" name="Rectangle 32"/>
          <p:cNvSpPr>
            <a:spLocks noChangeArrowheads="1"/>
          </p:cNvSpPr>
          <p:nvPr/>
        </p:nvSpPr>
        <p:spPr bwMode="auto">
          <a:xfrm>
            <a:off x="4711700" y="5102225"/>
            <a:ext cx="2833688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>
                <a:solidFill>
                  <a:schemeClr val="hlink"/>
                </a:solidFill>
              </a:rPr>
              <a:t>A   B   D   E</a:t>
            </a:r>
          </a:p>
        </p:txBody>
      </p:sp>
      <p:sp>
        <p:nvSpPr>
          <p:cNvPr id="19489" name="Line 33"/>
          <p:cNvSpPr>
            <a:spLocks noChangeShapeType="1"/>
          </p:cNvSpPr>
          <p:nvPr/>
        </p:nvSpPr>
        <p:spPr bwMode="auto">
          <a:xfrm>
            <a:off x="4367213" y="3668713"/>
            <a:ext cx="500062" cy="69691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9492" name="Group 36"/>
          <p:cNvGrpSpPr>
            <a:grpSpLocks/>
          </p:cNvGrpSpPr>
          <p:nvPr/>
        </p:nvGrpSpPr>
        <p:grpSpPr bwMode="auto">
          <a:xfrm>
            <a:off x="4410076" y="4006851"/>
            <a:ext cx="447675" cy="322263"/>
            <a:chOff x="1818" y="2524"/>
            <a:chExt cx="282" cy="203"/>
          </a:xfrm>
        </p:grpSpPr>
        <p:sp>
          <p:nvSpPr>
            <p:cNvPr id="19490" name="Line 34"/>
            <p:cNvSpPr>
              <a:spLocks noChangeShapeType="1"/>
            </p:cNvSpPr>
            <p:nvPr/>
          </p:nvSpPr>
          <p:spPr bwMode="auto">
            <a:xfrm>
              <a:off x="1849" y="2527"/>
              <a:ext cx="218" cy="200"/>
            </a:xfrm>
            <a:prstGeom prst="line">
              <a:avLst/>
            </a:prstGeom>
            <a:noFill/>
            <a:ln w="101600">
              <a:solidFill>
                <a:srgbClr val="FC012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91" name="Line 35"/>
            <p:cNvSpPr>
              <a:spLocks noChangeShapeType="1"/>
            </p:cNvSpPr>
            <p:nvPr/>
          </p:nvSpPr>
          <p:spPr bwMode="auto">
            <a:xfrm flipH="1">
              <a:off x="1818" y="2524"/>
              <a:ext cx="282" cy="200"/>
            </a:xfrm>
            <a:prstGeom prst="line">
              <a:avLst/>
            </a:prstGeom>
            <a:noFill/>
            <a:ln w="101600">
              <a:solidFill>
                <a:srgbClr val="FC012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493" name="Rectangle 37"/>
          <p:cNvSpPr>
            <a:spLocks noChangeArrowheads="1"/>
          </p:cNvSpPr>
          <p:nvPr/>
        </p:nvSpPr>
        <p:spPr bwMode="auto">
          <a:xfrm>
            <a:off x="5391151" y="4295775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8905166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Applications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1097280" y="1909196"/>
            <a:ext cx="9356905" cy="1416081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 </a:t>
            </a:r>
            <a:r>
              <a:rPr lang="en-US" altLang="en-US" i="1" dirty="0" smtClean="0">
                <a:latin typeface="Arial" charset="0"/>
                <a:cs typeface="Arial" charset="0"/>
              </a:rPr>
              <a:t>shortest path</a:t>
            </a:r>
            <a:r>
              <a:rPr lang="en-US" altLang="en-US" dirty="0" smtClean="0">
                <a:latin typeface="Arial" charset="0"/>
                <a:cs typeface="Arial" charset="0"/>
              </a:rPr>
              <a:t> using distance as a metric is obvious, however, a driver may be more interested in minimizing time</a:t>
            </a: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For example, using the 407 may be preferable to using the 401 during rush hour, however, there is an added cost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97280" y="3497113"/>
            <a:ext cx="10162123" cy="237142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 company will be interested in minimizing the cost which includes the following factors:</a:t>
            </a:r>
          </a:p>
          <a:p>
            <a:pPr lvl="1" fontAlgn="auto"/>
            <a:r>
              <a:rPr lang="en-US" altLang="en-US" dirty="0">
                <a:latin typeface="Arial" charset="0"/>
                <a:cs typeface="Arial" charset="0"/>
              </a:rPr>
              <a:t>salary of the truck driver (overtime?)</a:t>
            </a:r>
          </a:p>
          <a:p>
            <a:pPr lvl="1" fontAlgn="auto"/>
            <a:r>
              <a:rPr lang="en-US" altLang="en-US" dirty="0">
                <a:latin typeface="Arial" charset="0"/>
                <a:cs typeface="Arial" charset="0"/>
              </a:rPr>
              <a:t>possible tolls and administrative costs</a:t>
            </a:r>
          </a:p>
          <a:p>
            <a:pPr lvl="1" fontAlgn="auto"/>
            <a:r>
              <a:rPr lang="en-US" altLang="en-US" dirty="0">
                <a:latin typeface="Arial" charset="0"/>
                <a:cs typeface="Arial" charset="0"/>
              </a:rPr>
              <a:t>bonuses for being early</a:t>
            </a:r>
          </a:p>
          <a:p>
            <a:pPr lvl="1" fontAlgn="auto"/>
            <a:r>
              <a:rPr lang="en-US" altLang="en-US" dirty="0">
                <a:latin typeface="Arial" charset="0"/>
                <a:cs typeface="Arial" charset="0"/>
              </a:rPr>
              <a:t>penalties for being late</a:t>
            </a:r>
          </a:p>
          <a:p>
            <a:pPr lvl="1" fontAlgn="auto"/>
            <a:r>
              <a:rPr lang="en-US" altLang="en-US" dirty="0">
                <a:latin typeface="Arial" charset="0"/>
                <a:cs typeface="Arial" charset="0"/>
              </a:rPr>
              <a:t>cost of fuel</a:t>
            </a:r>
          </a:p>
        </p:txBody>
      </p:sp>
    </p:spTree>
    <p:extLst>
      <p:ext uri="{BB962C8B-B14F-4D97-AF65-F5344CB8AC3E}">
        <p14:creationId xmlns:p14="http://schemas.microsoft.com/office/powerpoint/2010/main" val="413998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Line 2"/>
          <p:cNvSpPr>
            <a:spLocks noChangeShapeType="1"/>
          </p:cNvSpPr>
          <p:nvPr/>
        </p:nvSpPr>
        <p:spPr bwMode="auto">
          <a:xfrm>
            <a:off x="4476751" y="3400425"/>
            <a:ext cx="2290763" cy="1041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3" name="Line 3"/>
          <p:cNvSpPr>
            <a:spLocks noChangeShapeType="1"/>
          </p:cNvSpPr>
          <p:nvPr/>
        </p:nvSpPr>
        <p:spPr bwMode="auto">
          <a:xfrm>
            <a:off x="3335338" y="4518025"/>
            <a:ext cx="16494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4" name="Line 4"/>
          <p:cNvSpPr>
            <a:spLocks noChangeShapeType="1"/>
          </p:cNvSpPr>
          <p:nvPr/>
        </p:nvSpPr>
        <p:spPr bwMode="auto">
          <a:xfrm flipH="1">
            <a:off x="3194050" y="3519489"/>
            <a:ext cx="952500" cy="8143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5" name="Line 5"/>
          <p:cNvSpPr>
            <a:spLocks noChangeShapeType="1"/>
          </p:cNvSpPr>
          <p:nvPr/>
        </p:nvSpPr>
        <p:spPr bwMode="auto">
          <a:xfrm flipH="1">
            <a:off x="7046913" y="3490914"/>
            <a:ext cx="709612" cy="8651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6" name="Line 6"/>
          <p:cNvSpPr>
            <a:spLocks noChangeShapeType="1"/>
          </p:cNvSpPr>
          <p:nvPr/>
        </p:nvSpPr>
        <p:spPr bwMode="auto">
          <a:xfrm>
            <a:off x="8032751" y="3500438"/>
            <a:ext cx="633413" cy="8874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7" name="Line 7"/>
          <p:cNvSpPr>
            <a:spLocks noChangeShapeType="1"/>
          </p:cNvSpPr>
          <p:nvPr/>
        </p:nvSpPr>
        <p:spPr bwMode="auto">
          <a:xfrm>
            <a:off x="4406901" y="3482975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8" name="Line 8"/>
          <p:cNvSpPr>
            <a:spLocks noChangeShapeType="1"/>
          </p:cNvSpPr>
          <p:nvPr/>
        </p:nvSpPr>
        <p:spPr bwMode="auto">
          <a:xfrm flipH="1">
            <a:off x="4421188" y="2630489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9" name="Line 9"/>
          <p:cNvSpPr>
            <a:spLocks noChangeShapeType="1"/>
          </p:cNvSpPr>
          <p:nvPr/>
        </p:nvSpPr>
        <p:spPr bwMode="auto">
          <a:xfrm>
            <a:off x="6242050" y="2635251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0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Depth-First Search</a:t>
            </a:r>
          </a:p>
        </p:txBody>
      </p:sp>
      <p:sp>
        <p:nvSpPr>
          <p:cNvPr id="20491" name="Rectangle 11"/>
          <p:cNvSpPr>
            <a:spLocks noGrp="1" noChangeArrowheads="1"/>
          </p:cNvSpPr>
          <p:nvPr>
            <p:ph idx="1"/>
          </p:nvPr>
        </p:nvSpPr>
        <p:spPr bwMode="auto">
          <a:xfrm>
            <a:off x="2209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0492" name="Oval 12"/>
          <p:cNvSpPr>
            <a:spLocks noChangeArrowheads="1"/>
          </p:cNvSpPr>
          <p:nvPr/>
        </p:nvSpPr>
        <p:spPr bwMode="auto">
          <a:xfrm>
            <a:off x="5888038" y="2327275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3" name="Rectangle 13"/>
          <p:cNvSpPr>
            <a:spLocks noChangeArrowheads="1"/>
          </p:cNvSpPr>
          <p:nvPr/>
        </p:nvSpPr>
        <p:spPr bwMode="auto">
          <a:xfrm>
            <a:off x="5935664" y="2314575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0494" name="Oval 14"/>
          <p:cNvSpPr>
            <a:spLocks noChangeArrowheads="1"/>
          </p:cNvSpPr>
          <p:nvPr/>
        </p:nvSpPr>
        <p:spPr bwMode="auto">
          <a:xfrm>
            <a:off x="4059238" y="3203575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5" name="Rectangle 15"/>
          <p:cNvSpPr>
            <a:spLocks noChangeArrowheads="1"/>
          </p:cNvSpPr>
          <p:nvPr/>
        </p:nvSpPr>
        <p:spPr bwMode="auto">
          <a:xfrm>
            <a:off x="4106864" y="3190875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0496" name="Oval 16"/>
          <p:cNvSpPr>
            <a:spLocks noChangeArrowheads="1"/>
          </p:cNvSpPr>
          <p:nvPr/>
        </p:nvSpPr>
        <p:spPr bwMode="auto">
          <a:xfrm>
            <a:off x="7640638" y="32035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7" name="Rectangle 17"/>
          <p:cNvSpPr>
            <a:spLocks noChangeArrowheads="1"/>
          </p:cNvSpPr>
          <p:nvPr/>
        </p:nvSpPr>
        <p:spPr bwMode="auto">
          <a:xfrm>
            <a:off x="7680326" y="31908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0498" name="Oval 18"/>
          <p:cNvSpPr>
            <a:spLocks noChangeArrowheads="1"/>
          </p:cNvSpPr>
          <p:nvPr/>
        </p:nvSpPr>
        <p:spPr bwMode="auto">
          <a:xfrm>
            <a:off x="2916238" y="432276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9" name="Rectangle 19"/>
          <p:cNvSpPr>
            <a:spLocks noChangeArrowheads="1"/>
          </p:cNvSpPr>
          <p:nvPr/>
        </p:nvSpPr>
        <p:spPr bwMode="auto">
          <a:xfrm>
            <a:off x="2955926" y="431006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0500" name="Oval 20"/>
          <p:cNvSpPr>
            <a:spLocks noChangeArrowheads="1"/>
          </p:cNvSpPr>
          <p:nvPr/>
        </p:nvSpPr>
        <p:spPr bwMode="auto">
          <a:xfrm>
            <a:off x="4897438" y="432276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1" name="Rectangle 21"/>
          <p:cNvSpPr>
            <a:spLocks noChangeArrowheads="1"/>
          </p:cNvSpPr>
          <p:nvPr/>
        </p:nvSpPr>
        <p:spPr bwMode="auto">
          <a:xfrm>
            <a:off x="4945064" y="431006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0502" name="Oval 22"/>
          <p:cNvSpPr>
            <a:spLocks noChangeArrowheads="1"/>
          </p:cNvSpPr>
          <p:nvPr/>
        </p:nvSpPr>
        <p:spPr bwMode="auto">
          <a:xfrm>
            <a:off x="67262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3" name="Rectangle 23"/>
          <p:cNvSpPr>
            <a:spLocks noChangeArrowheads="1"/>
          </p:cNvSpPr>
          <p:nvPr/>
        </p:nvSpPr>
        <p:spPr bwMode="auto">
          <a:xfrm>
            <a:off x="6780213" y="4310063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20504" name="Oval 24"/>
          <p:cNvSpPr>
            <a:spLocks noChangeArrowheads="1"/>
          </p:cNvSpPr>
          <p:nvPr/>
        </p:nvSpPr>
        <p:spPr bwMode="auto">
          <a:xfrm>
            <a:off x="85550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5" name="Rectangle 25"/>
          <p:cNvSpPr>
            <a:spLocks noChangeArrowheads="1"/>
          </p:cNvSpPr>
          <p:nvPr/>
        </p:nvSpPr>
        <p:spPr bwMode="auto">
          <a:xfrm>
            <a:off x="8588376" y="431006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0506" name="Line 26"/>
          <p:cNvSpPr>
            <a:spLocks noChangeShapeType="1"/>
          </p:cNvSpPr>
          <p:nvPr/>
        </p:nvSpPr>
        <p:spPr bwMode="auto">
          <a:xfrm flipH="1">
            <a:off x="4286250" y="2505076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7" name="Rectangle 27"/>
          <p:cNvSpPr>
            <a:spLocks noChangeArrowheads="1"/>
          </p:cNvSpPr>
          <p:nvPr/>
        </p:nvSpPr>
        <p:spPr bwMode="auto">
          <a:xfrm>
            <a:off x="5711826" y="202406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20508" name="Rectangle 28"/>
          <p:cNvSpPr>
            <a:spLocks noChangeArrowheads="1"/>
          </p:cNvSpPr>
          <p:nvPr/>
        </p:nvSpPr>
        <p:spPr bwMode="auto">
          <a:xfrm>
            <a:off x="3825876" y="2859088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20509" name="Line 29"/>
          <p:cNvSpPr>
            <a:spLocks noChangeShapeType="1"/>
          </p:cNvSpPr>
          <p:nvPr/>
        </p:nvSpPr>
        <p:spPr bwMode="auto">
          <a:xfrm flipH="1">
            <a:off x="3036888" y="3436939"/>
            <a:ext cx="952500" cy="8143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0" name="Line 30"/>
          <p:cNvSpPr>
            <a:spLocks noChangeShapeType="1"/>
          </p:cNvSpPr>
          <p:nvPr/>
        </p:nvSpPr>
        <p:spPr bwMode="auto">
          <a:xfrm>
            <a:off x="3317876" y="4713288"/>
            <a:ext cx="1649413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1" name="Rectangle 31"/>
          <p:cNvSpPr>
            <a:spLocks noChangeArrowheads="1"/>
          </p:cNvSpPr>
          <p:nvPr/>
        </p:nvSpPr>
        <p:spPr bwMode="auto">
          <a:xfrm>
            <a:off x="2676526" y="4025900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20512" name="Rectangle 32"/>
          <p:cNvSpPr>
            <a:spLocks noChangeArrowheads="1"/>
          </p:cNvSpPr>
          <p:nvPr/>
        </p:nvSpPr>
        <p:spPr bwMode="auto">
          <a:xfrm>
            <a:off x="4711700" y="5102225"/>
            <a:ext cx="2833688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>
                <a:solidFill>
                  <a:schemeClr val="hlink"/>
                </a:solidFill>
              </a:rPr>
              <a:t>A   B   D   E</a:t>
            </a:r>
          </a:p>
        </p:txBody>
      </p:sp>
      <p:sp>
        <p:nvSpPr>
          <p:cNvPr id="20513" name="Line 33"/>
          <p:cNvSpPr>
            <a:spLocks noChangeShapeType="1"/>
          </p:cNvSpPr>
          <p:nvPr/>
        </p:nvSpPr>
        <p:spPr bwMode="auto">
          <a:xfrm flipH="1">
            <a:off x="3395664" y="4418014"/>
            <a:ext cx="1419225" cy="31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0516" name="Group 36"/>
          <p:cNvGrpSpPr>
            <a:grpSpLocks/>
          </p:cNvGrpSpPr>
          <p:nvPr/>
        </p:nvGrpSpPr>
        <p:grpSpPr bwMode="auto">
          <a:xfrm>
            <a:off x="4079876" y="4165601"/>
            <a:ext cx="447675" cy="322263"/>
            <a:chOff x="1610" y="2624"/>
            <a:chExt cx="282" cy="203"/>
          </a:xfrm>
        </p:grpSpPr>
        <p:sp>
          <p:nvSpPr>
            <p:cNvPr id="20514" name="Line 34"/>
            <p:cNvSpPr>
              <a:spLocks noChangeShapeType="1"/>
            </p:cNvSpPr>
            <p:nvPr/>
          </p:nvSpPr>
          <p:spPr bwMode="auto">
            <a:xfrm>
              <a:off x="1641" y="2627"/>
              <a:ext cx="218" cy="200"/>
            </a:xfrm>
            <a:prstGeom prst="line">
              <a:avLst/>
            </a:prstGeom>
            <a:noFill/>
            <a:ln w="101600">
              <a:solidFill>
                <a:srgbClr val="FC012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15" name="Line 35"/>
            <p:cNvSpPr>
              <a:spLocks noChangeShapeType="1"/>
            </p:cNvSpPr>
            <p:nvPr/>
          </p:nvSpPr>
          <p:spPr bwMode="auto">
            <a:xfrm flipH="1">
              <a:off x="1610" y="2624"/>
              <a:ext cx="282" cy="200"/>
            </a:xfrm>
            <a:prstGeom prst="line">
              <a:avLst/>
            </a:prstGeom>
            <a:noFill/>
            <a:ln w="101600">
              <a:solidFill>
                <a:srgbClr val="FC012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517" name="Rectangle 37"/>
          <p:cNvSpPr>
            <a:spLocks noChangeArrowheads="1"/>
          </p:cNvSpPr>
          <p:nvPr/>
        </p:nvSpPr>
        <p:spPr bwMode="auto">
          <a:xfrm>
            <a:off x="5391151" y="4295775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2782767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Line 2"/>
          <p:cNvSpPr>
            <a:spLocks noChangeShapeType="1"/>
          </p:cNvSpPr>
          <p:nvPr/>
        </p:nvSpPr>
        <p:spPr bwMode="auto">
          <a:xfrm>
            <a:off x="4476751" y="3400425"/>
            <a:ext cx="2290763" cy="1041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07" name="Line 3"/>
          <p:cNvSpPr>
            <a:spLocks noChangeShapeType="1"/>
          </p:cNvSpPr>
          <p:nvPr/>
        </p:nvSpPr>
        <p:spPr bwMode="auto">
          <a:xfrm>
            <a:off x="3335338" y="4518025"/>
            <a:ext cx="16494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08" name="Line 4"/>
          <p:cNvSpPr>
            <a:spLocks noChangeShapeType="1"/>
          </p:cNvSpPr>
          <p:nvPr/>
        </p:nvSpPr>
        <p:spPr bwMode="auto">
          <a:xfrm flipH="1">
            <a:off x="3194050" y="3519489"/>
            <a:ext cx="952500" cy="8143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09" name="Line 5"/>
          <p:cNvSpPr>
            <a:spLocks noChangeShapeType="1"/>
          </p:cNvSpPr>
          <p:nvPr/>
        </p:nvSpPr>
        <p:spPr bwMode="auto">
          <a:xfrm flipH="1">
            <a:off x="7046913" y="3490914"/>
            <a:ext cx="709612" cy="8651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0" name="Line 6"/>
          <p:cNvSpPr>
            <a:spLocks noChangeShapeType="1"/>
          </p:cNvSpPr>
          <p:nvPr/>
        </p:nvSpPr>
        <p:spPr bwMode="auto">
          <a:xfrm>
            <a:off x="8032751" y="3500438"/>
            <a:ext cx="633413" cy="8874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1" name="Line 7"/>
          <p:cNvSpPr>
            <a:spLocks noChangeShapeType="1"/>
          </p:cNvSpPr>
          <p:nvPr/>
        </p:nvSpPr>
        <p:spPr bwMode="auto">
          <a:xfrm>
            <a:off x="4406901" y="3482975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2" name="Line 8"/>
          <p:cNvSpPr>
            <a:spLocks noChangeShapeType="1"/>
          </p:cNvSpPr>
          <p:nvPr/>
        </p:nvSpPr>
        <p:spPr bwMode="auto">
          <a:xfrm flipH="1">
            <a:off x="4421188" y="2630489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3" name="Line 9"/>
          <p:cNvSpPr>
            <a:spLocks noChangeShapeType="1"/>
          </p:cNvSpPr>
          <p:nvPr/>
        </p:nvSpPr>
        <p:spPr bwMode="auto">
          <a:xfrm>
            <a:off x="6242050" y="2635251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4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Depth-First Search</a:t>
            </a:r>
          </a:p>
        </p:txBody>
      </p:sp>
      <p:sp>
        <p:nvSpPr>
          <p:cNvPr id="21515" name="Rectangle 11"/>
          <p:cNvSpPr>
            <a:spLocks noGrp="1" noChangeArrowheads="1"/>
          </p:cNvSpPr>
          <p:nvPr>
            <p:ph idx="1"/>
          </p:nvPr>
        </p:nvSpPr>
        <p:spPr bwMode="auto">
          <a:xfrm>
            <a:off x="2209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1516" name="Oval 12"/>
          <p:cNvSpPr>
            <a:spLocks noChangeArrowheads="1"/>
          </p:cNvSpPr>
          <p:nvPr/>
        </p:nvSpPr>
        <p:spPr bwMode="auto">
          <a:xfrm>
            <a:off x="5888038" y="2327275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7" name="Rectangle 13"/>
          <p:cNvSpPr>
            <a:spLocks noChangeArrowheads="1"/>
          </p:cNvSpPr>
          <p:nvPr/>
        </p:nvSpPr>
        <p:spPr bwMode="auto">
          <a:xfrm>
            <a:off x="5935664" y="2314575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1518" name="Oval 14"/>
          <p:cNvSpPr>
            <a:spLocks noChangeArrowheads="1"/>
          </p:cNvSpPr>
          <p:nvPr/>
        </p:nvSpPr>
        <p:spPr bwMode="auto">
          <a:xfrm>
            <a:off x="4059238" y="3203575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9" name="Rectangle 15"/>
          <p:cNvSpPr>
            <a:spLocks noChangeArrowheads="1"/>
          </p:cNvSpPr>
          <p:nvPr/>
        </p:nvSpPr>
        <p:spPr bwMode="auto">
          <a:xfrm>
            <a:off x="4106864" y="3190875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1520" name="Oval 16"/>
          <p:cNvSpPr>
            <a:spLocks noChangeArrowheads="1"/>
          </p:cNvSpPr>
          <p:nvPr/>
        </p:nvSpPr>
        <p:spPr bwMode="auto">
          <a:xfrm>
            <a:off x="7640638" y="32035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1" name="Rectangle 17"/>
          <p:cNvSpPr>
            <a:spLocks noChangeArrowheads="1"/>
          </p:cNvSpPr>
          <p:nvPr/>
        </p:nvSpPr>
        <p:spPr bwMode="auto">
          <a:xfrm>
            <a:off x="7680326" y="31908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1522" name="Oval 18"/>
          <p:cNvSpPr>
            <a:spLocks noChangeArrowheads="1"/>
          </p:cNvSpPr>
          <p:nvPr/>
        </p:nvSpPr>
        <p:spPr bwMode="auto">
          <a:xfrm>
            <a:off x="2916238" y="432276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3" name="Rectangle 19"/>
          <p:cNvSpPr>
            <a:spLocks noChangeArrowheads="1"/>
          </p:cNvSpPr>
          <p:nvPr/>
        </p:nvSpPr>
        <p:spPr bwMode="auto">
          <a:xfrm>
            <a:off x="2955926" y="431006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1524" name="Oval 20"/>
          <p:cNvSpPr>
            <a:spLocks noChangeArrowheads="1"/>
          </p:cNvSpPr>
          <p:nvPr/>
        </p:nvSpPr>
        <p:spPr bwMode="auto">
          <a:xfrm>
            <a:off x="48974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5" name="Rectangle 21"/>
          <p:cNvSpPr>
            <a:spLocks noChangeArrowheads="1"/>
          </p:cNvSpPr>
          <p:nvPr/>
        </p:nvSpPr>
        <p:spPr bwMode="auto">
          <a:xfrm>
            <a:off x="4945064" y="431006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1526" name="Oval 22"/>
          <p:cNvSpPr>
            <a:spLocks noChangeArrowheads="1"/>
          </p:cNvSpPr>
          <p:nvPr/>
        </p:nvSpPr>
        <p:spPr bwMode="auto">
          <a:xfrm>
            <a:off x="67262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7" name="Rectangle 23"/>
          <p:cNvSpPr>
            <a:spLocks noChangeArrowheads="1"/>
          </p:cNvSpPr>
          <p:nvPr/>
        </p:nvSpPr>
        <p:spPr bwMode="auto">
          <a:xfrm>
            <a:off x="6780213" y="4310063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21528" name="Oval 24"/>
          <p:cNvSpPr>
            <a:spLocks noChangeArrowheads="1"/>
          </p:cNvSpPr>
          <p:nvPr/>
        </p:nvSpPr>
        <p:spPr bwMode="auto">
          <a:xfrm>
            <a:off x="85550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9" name="Rectangle 25"/>
          <p:cNvSpPr>
            <a:spLocks noChangeArrowheads="1"/>
          </p:cNvSpPr>
          <p:nvPr/>
        </p:nvSpPr>
        <p:spPr bwMode="auto">
          <a:xfrm>
            <a:off x="8588376" y="431006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1530" name="Line 26"/>
          <p:cNvSpPr>
            <a:spLocks noChangeShapeType="1"/>
          </p:cNvSpPr>
          <p:nvPr/>
        </p:nvSpPr>
        <p:spPr bwMode="auto">
          <a:xfrm flipH="1">
            <a:off x="4286250" y="2505076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31" name="Rectangle 27"/>
          <p:cNvSpPr>
            <a:spLocks noChangeArrowheads="1"/>
          </p:cNvSpPr>
          <p:nvPr/>
        </p:nvSpPr>
        <p:spPr bwMode="auto">
          <a:xfrm>
            <a:off x="5711826" y="202406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21532" name="Rectangle 28"/>
          <p:cNvSpPr>
            <a:spLocks noChangeArrowheads="1"/>
          </p:cNvSpPr>
          <p:nvPr/>
        </p:nvSpPr>
        <p:spPr bwMode="auto">
          <a:xfrm>
            <a:off x="3825876" y="2859088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21533" name="Line 29"/>
          <p:cNvSpPr>
            <a:spLocks noChangeShapeType="1"/>
          </p:cNvSpPr>
          <p:nvPr/>
        </p:nvSpPr>
        <p:spPr bwMode="auto">
          <a:xfrm flipH="1">
            <a:off x="3036888" y="3436939"/>
            <a:ext cx="952500" cy="8143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34" name="Line 30"/>
          <p:cNvSpPr>
            <a:spLocks noChangeShapeType="1"/>
          </p:cNvSpPr>
          <p:nvPr/>
        </p:nvSpPr>
        <p:spPr bwMode="auto">
          <a:xfrm>
            <a:off x="3317876" y="4713288"/>
            <a:ext cx="1649413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35" name="Rectangle 31"/>
          <p:cNvSpPr>
            <a:spLocks noChangeArrowheads="1"/>
          </p:cNvSpPr>
          <p:nvPr/>
        </p:nvSpPr>
        <p:spPr bwMode="auto">
          <a:xfrm>
            <a:off x="2676526" y="4025900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21536" name="Rectangle 32"/>
          <p:cNvSpPr>
            <a:spLocks noChangeArrowheads="1"/>
          </p:cNvSpPr>
          <p:nvPr/>
        </p:nvSpPr>
        <p:spPr bwMode="auto">
          <a:xfrm>
            <a:off x="4711700" y="5102225"/>
            <a:ext cx="2833688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>
                <a:solidFill>
                  <a:schemeClr val="hlink"/>
                </a:solidFill>
              </a:rPr>
              <a:t>A   B   D   E</a:t>
            </a:r>
          </a:p>
        </p:txBody>
      </p:sp>
    </p:spTree>
    <p:extLst>
      <p:ext uri="{BB962C8B-B14F-4D97-AF65-F5344CB8AC3E}">
        <p14:creationId xmlns:p14="http://schemas.microsoft.com/office/powerpoint/2010/main" val="23874290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Line 2"/>
          <p:cNvSpPr>
            <a:spLocks noChangeShapeType="1"/>
          </p:cNvSpPr>
          <p:nvPr/>
        </p:nvSpPr>
        <p:spPr bwMode="auto">
          <a:xfrm>
            <a:off x="4476751" y="3400425"/>
            <a:ext cx="2290763" cy="1041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1" name="Line 3"/>
          <p:cNvSpPr>
            <a:spLocks noChangeShapeType="1"/>
          </p:cNvSpPr>
          <p:nvPr/>
        </p:nvSpPr>
        <p:spPr bwMode="auto">
          <a:xfrm>
            <a:off x="3335338" y="4518025"/>
            <a:ext cx="16494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2" name="Line 4"/>
          <p:cNvSpPr>
            <a:spLocks noChangeShapeType="1"/>
          </p:cNvSpPr>
          <p:nvPr/>
        </p:nvSpPr>
        <p:spPr bwMode="auto">
          <a:xfrm flipH="1">
            <a:off x="3194050" y="3519489"/>
            <a:ext cx="952500" cy="8143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3" name="Line 5"/>
          <p:cNvSpPr>
            <a:spLocks noChangeShapeType="1"/>
          </p:cNvSpPr>
          <p:nvPr/>
        </p:nvSpPr>
        <p:spPr bwMode="auto">
          <a:xfrm flipH="1">
            <a:off x="7046913" y="3490914"/>
            <a:ext cx="709612" cy="8651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4" name="Line 6"/>
          <p:cNvSpPr>
            <a:spLocks noChangeShapeType="1"/>
          </p:cNvSpPr>
          <p:nvPr/>
        </p:nvSpPr>
        <p:spPr bwMode="auto">
          <a:xfrm>
            <a:off x="8032751" y="3500438"/>
            <a:ext cx="633413" cy="8874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5" name="Line 7"/>
          <p:cNvSpPr>
            <a:spLocks noChangeShapeType="1"/>
          </p:cNvSpPr>
          <p:nvPr/>
        </p:nvSpPr>
        <p:spPr bwMode="auto">
          <a:xfrm>
            <a:off x="4406901" y="3482975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6" name="Line 8"/>
          <p:cNvSpPr>
            <a:spLocks noChangeShapeType="1"/>
          </p:cNvSpPr>
          <p:nvPr/>
        </p:nvSpPr>
        <p:spPr bwMode="auto">
          <a:xfrm flipH="1">
            <a:off x="4421188" y="2630489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7" name="Line 9"/>
          <p:cNvSpPr>
            <a:spLocks noChangeShapeType="1"/>
          </p:cNvSpPr>
          <p:nvPr/>
        </p:nvSpPr>
        <p:spPr bwMode="auto">
          <a:xfrm>
            <a:off x="6242050" y="2635251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8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Depth-First Search</a:t>
            </a:r>
          </a:p>
        </p:txBody>
      </p:sp>
      <p:sp>
        <p:nvSpPr>
          <p:cNvPr id="22539" name="Rectangle 11"/>
          <p:cNvSpPr>
            <a:spLocks noGrp="1" noChangeArrowheads="1"/>
          </p:cNvSpPr>
          <p:nvPr>
            <p:ph idx="1"/>
          </p:nvPr>
        </p:nvSpPr>
        <p:spPr bwMode="auto">
          <a:xfrm>
            <a:off x="2209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2540" name="Oval 12"/>
          <p:cNvSpPr>
            <a:spLocks noChangeArrowheads="1"/>
          </p:cNvSpPr>
          <p:nvPr/>
        </p:nvSpPr>
        <p:spPr bwMode="auto">
          <a:xfrm>
            <a:off x="5888038" y="2327275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1" name="Rectangle 13"/>
          <p:cNvSpPr>
            <a:spLocks noChangeArrowheads="1"/>
          </p:cNvSpPr>
          <p:nvPr/>
        </p:nvSpPr>
        <p:spPr bwMode="auto">
          <a:xfrm>
            <a:off x="5935664" y="2314575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2542" name="Oval 14"/>
          <p:cNvSpPr>
            <a:spLocks noChangeArrowheads="1"/>
          </p:cNvSpPr>
          <p:nvPr/>
        </p:nvSpPr>
        <p:spPr bwMode="auto">
          <a:xfrm>
            <a:off x="4059238" y="3203575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3" name="Rectangle 15"/>
          <p:cNvSpPr>
            <a:spLocks noChangeArrowheads="1"/>
          </p:cNvSpPr>
          <p:nvPr/>
        </p:nvSpPr>
        <p:spPr bwMode="auto">
          <a:xfrm>
            <a:off x="4106864" y="3190875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2544" name="Oval 16"/>
          <p:cNvSpPr>
            <a:spLocks noChangeArrowheads="1"/>
          </p:cNvSpPr>
          <p:nvPr/>
        </p:nvSpPr>
        <p:spPr bwMode="auto">
          <a:xfrm>
            <a:off x="7640638" y="32035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5" name="Rectangle 17"/>
          <p:cNvSpPr>
            <a:spLocks noChangeArrowheads="1"/>
          </p:cNvSpPr>
          <p:nvPr/>
        </p:nvSpPr>
        <p:spPr bwMode="auto">
          <a:xfrm>
            <a:off x="7680326" y="31908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2546" name="Oval 18"/>
          <p:cNvSpPr>
            <a:spLocks noChangeArrowheads="1"/>
          </p:cNvSpPr>
          <p:nvPr/>
        </p:nvSpPr>
        <p:spPr bwMode="auto">
          <a:xfrm>
            <a:off x="29162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7" name="Rectangle 19"/>
          <p:cNvSpPr>
            <a:spLocks noChangeArrowheads="1"/>
          </p:cNvSpPr>
          <p:nvPr/>
        </p:nvSpPr>
        <p:spPr bwMode="auto">
          <a:xfrm>
            <a:off x="2955926" y="431006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2548" name="Oval 20"/>
          <p:cNvSpPr>
            <a:spLocks noChangeArrowheads="1"/>
          </p:cNvSpPr>
          <p:nvPr/>
        </p:nvSpPr>
        <p:spPr bwMode="auto">
          <a:xfrm>
            <a:off x="48974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9" name="Rectangle 21"/>
          <p:cNvSpPr>
            <a:spLocks noChangeArrowheads="1"/>
          </p:cNvSpPr>
          <p:nvPr/>
        </p:nvSpPr>
        <p:spPr bwMode="auto">
          <a:xfrm>
            <a:off x="4945064" y="431006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2550" name="Oval 22"/>
          <p:cNvSpPr>
            <a:spLocks noChangeArrowheads="1"/>
          </p:cNvSpPr>
          <p:nvPr/>
        </p:nvSpPr>
        <p:spPr bwMode="auto">
          <a:xfrm>
            <a:off x="67262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51" name="Rectangle 23"/>
          <p:cNvSpPr>
            <a:spLocks noChangeArrowheads="1"/>
          </p:cNvSpPr>
          <p:nvPr/>
        </p:nvSpPr>
        <p:spPr bwMode="auto">
          <a:xfrm>
            <a:off x="6780213" y="4310063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22552" name="Oval 24"/>
          <p:cNvSpPr>
            <a:spLocks noChangeArrowheads="1"/>
          </p:cNvSpPr>
          <p:nvPr/>
        </p:nvSpPr>
        <p:spPr bwMode="auto">
          <a:xfrm>
            <a:off x="85550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53" name="Rectangle 25"/>
          <p:cNvSpPr>
            <a:spLocks noChangeArrowheads="1"/>
          </p:cNvSpPr>
          <p:nvPr/>
        </p:nvSpPr>
        <p:spPr bwMode="auto">
          <a:xfrm>
            <a:off x="8588376" y="431006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2554" name="Line 26"/>
          <p:cNvSpPr>
            <a:spLocks noChangeShapeType="1"/>
          </p:cNvSpPr>
          <p:nvPr/>
        </p:nvSpPr>
        <p:spPr bwMode="auto">
          <a:xfrm flipH="1">
            <a:off x="4286250" y="2505076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55" name="Rectangle 27"/>
          <p:cNvSpPr>
            <a:spLocks noChangeArrowheads="1"/>
          </p:cNvSpPr>
          <p:nvPr/>
        </p:nvSpPr>
        <p:spPr bwMode="auto">
          <a:xfrm>
            <a:off x="5711826" y="202406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22556" name="Rectangle 28"/>
          <p:cNvSpPr>
            <a:spLocks noChangeArrowheads="1"/>
          </p:cNvSpPr>
          <p:nvPr/>
        </p:nvSpPr>
        <p:spPr bwMode="auto">
          <a:xfrm>
            <a:off x="3825876" y="2859088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22557" name="Line 29"/>
          <p:cNvSpPr>
            <a:spLocks noChangeShapeType="1"/>
          </p:cNvSpPr>
          <p:nvPr/>
        </p:nvSpPr>
        <p:spPr bwMode="auto">
          <a:xfrm flipH="1">
            <a:off x="3036888" y="3436939"/>
            <a:ext cx="952500" cy="8143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58" name="Rectangle 30"/>
          <p:cNvSpPr>
            <a:spLocks noChangeArrowheads="1"/>
          </p:cNvSpPr>
          <p:nvPr/>
        </p:nvSpPr>
        <p:spPr bwMode="auto">
          <a:xfrm>
            <a:off x="2676526" y="4025900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22559" name="Rectangle 31"/>
          <p:cNvSpPr>
            <a:spLocks noChangeArrowheads="1"/>
          </p:cNvSpPr>
          <p:nvPr/>
        </p:nvSpPr>
        <p:spPr bwMode="auto">
          <a:xfrm>
            <a:off x="4711700" y="5102225"/>
            <a:ext cx="2833688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>
                <a:solidFill>
                  <a:schemeClr val="hlink"/>
                </a:solidFill>
              </a:rPr>
              <a:t>A   B   D   E</a:t>
            </a:r>
          </a:p>
        </p:txBody>
      </p:sp>
      <p:sp>
        <p:nvSpPr>
          <p:cNvPr id="22560" name="Rectangle 32"/>
          <p:cNvSpPr>
            <a:spLocks noChangeArrowheads="1"/>
          </p:cNvSpPr>
          <p:nvPr/>
        </p:nvSpPr>
        <p:spPr bwMode="auto">
          <a:xfrm>
            <a:off x="5391151" y="4295775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11535934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Line 2"/>
          <p:cNvSpPr>
            <a:spLocks noChangeShapeType="1"/>
          </p:cNvSpPr>
          <p:nvPr/>
        </p:nvSpPr>
        <p:spPr bwMode="auto">
          <a:xfrm>
            <a:off x="4476751" y="3400425"/>
            <a:ext cx="2290763" cy="1041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55" name="Line 3"/>
          <p:cNvSpPr>
            <a:spLocks noChangeShapeType="1"/>
          </p:cNvSpPr>
          <p:nvPr/>
        </p:nvSpPr>
        <p:spPr bwMode="auto">
          <a:xfrm>
            <a:off x="3335338" y="4518025"/>
            <a:ext cx="16494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56" name="Line 4"/>
          <p:cNvSpPr>
            <a:spLocks noChangeShapeType="1"/>
          </p:cNvSpPr>
          <p:nvPr/>
        </p:nvSpPr>
        <p:spPr bwMode="auto">
          <a:xfrm flipH="1">
            <a:off x="3194050" y="3519489"/>
            <a:ext cx="952500" cy="8143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57" name="Line 5"/>
          <p:cNvSpPr>
            <a:spLocks noChangeShapeType="1"/>
          </p:cNvSpPr>
          <p:nvPr/>
        </p:nvSpPr>
        <p:spPr bwMode="auto">
          <a:xfrm flipH="1">
            <a:off x="7046913" y="3490914"/>
            <a:ext cx="709612" cy="8651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58" name="Line 6"/>
          <p:cNvSpPr>
            <a:spLocks noChangeShapeType="1"/>
          </p:cNvSpPr>
          <p:nvPr/>
        </p:nvSpPr>
        <p:spPr bwMode="auto">
          <a:xfrm>
            <a:off x="8032751" y="3500438"/>
            <a:ext cx="633413" cy="8874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59" name="Line 7"/>
          <p:cNvSpPr>
            <a:spLocks noChangeShapeType="1"/>
          </p:cNvSpPr>
          <p:nvPr/>
        </p:nvSpPr>
        <p:spPr bwMode="auto">
          <a:xfrm>
            <a:off x="4406901" y="3482975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0" name="Line 8"/>
          <p:cNvSpPr>
            <a:spLocks noChangeShapeType="1"/>
          </p:cNvSpPr>
          <p:nvPr/>
        </p:nvSpPr>
        <p:spPr bwMode="auto">
          <a:xfrm flipH="1">
            <a:off x="4421188" y="2630489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1" name="Line 9"/>
          <p:cNvSpPr>
            <a:spLocks noChangeShapeType="1"/>
          </p:cNvSpPr>
          <p:nvPr/>
        </p:nvSpPr>
        <p:spPr bwMode="auto">
          <a:xfrm>
            <a:off x="6242050" y="2635251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2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Depth-First Search</a:t>
            </a:r>
          </a:p>
        </p:txBody>
      </p:sp>
      <p:sp>
        <p:nvSpPr>
          <p:cNvPr id="23563" name="Rectangle 11"/>
          <p:cNvSpPr>
            <a:spLocks noGrp="1" noChangeArrowheads="1"/>
          </p:cNvSpPr>
          <p:nvPr>
            <p:ph idx="1"/>
          </p:nvPr>
        </p:nvSpPr>
        <p:spPr bwMode="auto">
          <a:xfrm>
            <a:off x="2209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3564" name="Oval 12"/>
          <p:cNvSpPr>
            <a:spLocks noChangeArrowheads="1"/>
          </p:cNvSpPr>
          <p:nvPr/>
        </p:nvSpPr>
        <p:spPr bwMode="auto">
          <a:xfrm>
            <a:off x="5888038" y="2327275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5" name="Rectangle 13"/>
          <p:cNvSpPr>
            <a:spLocks noChangeArrowheads="1"/>
          </p:cNvSpPr>
          <p:nvPr/>
        </p:nvSpPr>
        <p:spPr bwMode="auto">
          <a:xfrm>
            <a:off x="5935664" y="2314575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3566" name="Oval 14"/>
          <p:cNvSpPr>
            <a:spLocks noChangeArrowheads="1"/>
          </p:cNvSpPr>
          <p:nvPr/>
        </p:nvSpPr>
        <p:spPr bwMode="auto">
          <a:xfrm>
            <a:off x="4059238" y="3203575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7" name="Rectangle 15"/>
          <p:cNvSpPr>
            <a:spLocks noChangeArrowheads="1"/>
          </p:cNvSpPr>
          <p:nvPr/>
        </p:nvSpPr>
        <p:spPr bwMode="auto">
          <a:xfrm>
            <a:off x="4106864" y="3190875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3568" name="Oval 16"/>
          <p:cNvSpPr>
            <a:spLocks noChangeArrowheads="1"/>
          </p:cNvSpPr>
          <p:nvPr/>
        </p:nvSpPr>
        <p:spPr bwMode="auto">
          <a:xfrm>
            <a:off x="7640638" y="32035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9" name="Rectangle 17"/>
          <p:cNvSpPr>
            <a:spLocks noChangeArrowheads="1"/>
          </p:cNvSpPr>
          <p:nvPr/>
        </p:nvSpPr>
        <p:spPr bwMode="auto">
          <a:xfrm>
            <a:off x="7680326" y="31908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3570" name="Oval 18"/>
          <p:cNvSpPr>
            <a:spLocks noChangeArrowheads="1"/>
          </p:cNvSpPr>
          <p:nvPr/>
        </p:nvSpPr>
        <p:spPr bwMode="auto">
          <a:xfrm>
            <a:off x="2916238" y="432276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71" name="Rectangle 19"/>
          <p:cNvSpPr>
            <a:spLocks noChangeArrowheads="1"/>
          </p:cNvSpPr>
          <p:nvPr/>
        </p:nvSpPr>
        <p:spPr bwMode="auto">
          <a:xfrm>
            <a:off x="2955926" y="431006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3572" name="Oval 20"/>
          <p:cNvSpPr>
            <a:spLocks noChangeArrowheads="1"/>
          </p:cNvSpPr>
          <p:nvPr/>
        </p:nvSpPr>
        <p:spPr bwMode="auto">
          <a:xfrm>
            <a:off x="4897438" y="432276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73" name="Rectangle 21"/>
          <p:cNvSpPr>
            <a:spLocks noChangeArrowheads="1"/>
          </p:cNvSpPr>
          <p:nvPr/>
        </p:nvSpPr>
        <p:spPr bwMode="auto">
          <a:xfrm>
            <a:off x="4945064" y="431006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3574" name="Oval 22"/>
          <p:cNvSpPr>
            <a:spLocks noChangeArrowheads="1"/>
          </p:cNvSpPr>
          <p:nvPr/>
        </p:nvSpPr>
        <p:spPr bwMode="auto">
          <a:xfrm>
            <a:off x="67262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75" name="Rectangle 23"/>
          <p:cNvSpPr>
            <a:spLocks noChangeArrowheads="1"/>
          </p:cNvSpPr>
          <p:nvPr/>
        </p:nvSpPr>
        <p:spPr bwMode="auto">
          <a:xfrm>
            <a:off x="6780213" y="4310063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23576" name="Oval 24"/>
          <p:cNvSpPr>
            <a:spLocks noChangeArrowheads="1"/>
          </p:cNvSpPr>
          <p:nvPr/>
        </p:nvSpPr>
        <p:spPr bwMode="auto">
          <a:xfrm>
            <a:off x="85550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77" name="Rectangle 25"/>
          <p:cNvSpPr>
            <a:spLocks noChangeArrowheads="1"/>
          </p:cNvSpPr>
          <p:nvPr/>
        </p:nvSpPr>
        <p:spPr bwMode="auto">
          <a:xfrm>
            <a:off x="8588376" y="431006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3578" name="Line 26"/>
          <p:cNvSpPr>
            <a:spLocks noChangeShapeType="1"/>
          </p:cNvSpPr>
          <p:nvPr/>
        </p:nvSpPr>
        <p:spPr bwMode="auto">
          <a:xfrm flipH="1">
            <a:off x="4286250" y="2505076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79" name="Rectangle 27"/>
          <p:cNvSpPr>
            <a:spLocks noChangeArrowheads="1"/>
          </p:cNvSpPr>
          <p:nvPr/>
        </p:nvSpPr>
        <p:spPr bwMode="auto">
          <a:xfrm>
            <a:off x="5711826" y="202406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23580" name="Rectangle 28"/>
          <p:cNvSpPr>
            <a:spLocks noChangeArrowheads="1"/>
          </p:cNvSpPr>
          <p:nvPr/>
        </p:nvSpPr>
        <p:spPr bwMode="auto">
          <a:xfrm>
            <a:off x="3825876" y="2859088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23581" name="Rectangle 29"/>
          <p:cNvSpPr>
            <a:spLocks noChangeArrowheads="1"/>
          </p:cNvSpPr>
          <p:nvPr/>
        </p:nvSpPr>
        <p:spPr bwMode="auto">
          <a:xfrm>
            <a:off x="2676526" y="4025900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23582" name="Rectangle 30"/>
          <p:cNvSpPr>
            <a:spLocks noChangeArrowheads="1"/>
          </p:cNvSpPr>
          <p:nvPr/>
        </p:nvSpPr>
        <p:spPr bwMode="auto">
          <a:xfrm>
            <a:off x="4711700" y="5102225"/>
            <a:ext cx="2833688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>
                <a:solidFill>
                  <a:schemeClr val="hlink"/>
                </a:solidFill>
              </a:rPr>
              <a:t>A   B   D   E</a:t>
            </a:r>
          </a:p>
        </p:txBody>
      </p:sp>
      <p:sp>
        <p:nvSpPr>
          <p:cNvPr id="23583" name="Line 31"/>
          <p:cNvSpPr>
            <a:spLocks noChangeShapeType="1"/>
          </p:cNvSpPr>
          <p:nvPr/>
        </p:nvSpPr>
        <p:spPr bwMode="auto">
          <a:xfrm>
            <a:off x="4367213" y="3668713"/>
            <a:ext cx="500062" cy="69691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586" name="Group 34"/>
          <p:cNvGrpSpPr>
            <a:grpSpLocks/>
          </p:cNvGrpSpPr>
          <p:nvPr/>
        </p:nvGrpSpPr>
        <p:grpSpPr bwMode="auto">
          <a:xfrm>
            <a:off x="4230689" y="3708401"/>
            <a:ext cx="447675" cy="322263"/>
            <a:chOff x="1705" y="2336"/>
            <a:chExt cx="282" cy="203"/>
          </a:xfrm>
        </p:grpSpPr>
        <p:sp>
          <p:nvSpPr>
            <p:cNvPr id="23584" name="Line 32"/>
            <p:cNvSpPr>
              <a:spLocks noChangeShapeType="1"/>
            </p:cNvSpPr>
            <p:nvPr/>
          </p:nvSpPr>
          <p:spPr bwMode="auto">
            <a:xfrm>
              <a:off x="1736" y="2339"/>
              <a:ext cx="218" cy="200"/>
            </a:xfrm>
            <a:prstGeom prst="line">
              <a:avLst/>
            </a:prstGeom>
            <a:noFill/>
            <a:ln w="101600">
              <a:solidFill>
                <a:srgbClr val="FC012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5" name="Line 33"/>
            <p:cNvSpPr>
              <a:spLocks noChangeShapeType="1"/>
            </p:cNvSpPr>
            <p:nvPr/>
          </p:nvSpPr>
          <p:spPr bwMode="auto">
            <a:xfrm flipH="1">
              <a:off x="1705" y="2336"/>
              <a:ext cx="282" cy="200"/>
            </a:xfrm>
            <a:prstGeom prst="line">
              <a:avLst/>
            </a:prstGeom>
            <a:noFill/>
            <a:ln w="101600">
              <a:solidFill>
                <a:srgbClr val="FC012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3587" name="Rectangle 35"/>
          <p:cNvSpPr>
            <a:spLocks noChangeArrowheads="1"/>
          </p:cNvSpPr>
          <p:nvPr/>
        </p:nvSpPr>
        <p:spPr bwMode="auto">
          <a:xfrm>
            <a:off x="5391151" y="4295775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5707158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Line 2"/>
          <p:cNvSpPr>
            <a:spLocks noChangeShapeType="1"/>
          </p:cNvSpPr>
          <p:nvPr/>
        </p:nvSpPr>
        <p:spPr bwMode="auto">
          <a:xfrm>
            <a:off x="4476751" y="3400425"/>
            <a:ext cx="2290763" cy="1041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79" name="Line 3"/>
          <p:cNvSpPr>
            <a:spLocks noChangeShapeType="1"/>
          </p:cNvSpPr>
          <p:nvPr/>
        </p:nvSpPr>
        <p:spPr bwMode="auto">
          <a:xfrm>
            <a:off x="3335338" y="4518025"/>
            <a:ext cx="16494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0" name="Line 4"/>
          <p:cNvSpPr>
            <a:spLocks noChangeShapeType="1"/>
          </p:cNvSpPr>
          <p:nvPr/>
        </p:nvSpPr>
        <p:spPr bwMode="auto">
          <a:xfrm flipH="1">
            <a:off x="3194050" y="3519489"/>
            <a:ext cx="952500" cy="8143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1" name="Line 5"/>
          <p:cNvSpPr>
            <a:spLocks noChangeShapeType="1"/>
          </p:cNvSpPr>
          <p:nvPr/>
        </p:nvSpPr>
        <p:spPr bwMode="auto">
          <a:xfrm flipH="1">
            <a:off x="7046913" y="3490914"/>
            <a:ext cx="709612" cy="8651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2" name="Line 6"/>
          <p:cNvSpPr>
            <a:spLocks noChangeShapeType="1"/>
          </p:cNvSpPr>
          <p:nvPr/>
        </p:nvSpPr>
        <p:spPr bwMode="auto">
          <a:xfrm>
            <a:off x="8032751" y="3500438"/>
            <a:ext cx="633413" cy="8874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3" name="Line 7"/>
          <p:cNvSpPr>
            <a:spLocks noChangeShapeType="1"/>
          </p:cNvSpPr>
          <p:nvPr/>
        </p:nvSpPr>
        <p:spPr bwMode="auto">
          <a:xfrm>
            <a:off x="4406901" y="3482975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4" name="Line 8"/>
          <p:cNvSpPr>
            <a:spLocks noChangeShapeType="1"/>
          </p:cNvSpPr>
          <p:nvPr/>
        </p:nvSpPr>
        <p:spPr bwMode="auto">
          <a:xfrm flipH="1">
            <a:off x="4421188" y="2630489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5" name="Line 9"/>
          <p:cNvSpPr>
            <a:spLocks noChangeShapeType="1"/>
          </p:cNvSpPr>
          <p:nvPr/>
        </p:nvSpPr>
        <p:spPr bwMode="auto">
          <a:xfrm>
            <a:off x="6242050" y="2635251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6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Depth-First Search</a:t>
            </a:r>
          </a:p>
        </p:txBody>
      </p:sp>
      <p:sp>
        <p:nvSpPr>
          <p:cNvPr id="24587" name="Rectangle 11"/>
          <p:cNvSpPr>
            <a:spLocks noGrp="1" noChangeArrowheads="1"/>
          </p:cNvSpPr>
          <p:nvPr>
            <p:ph idx="1"/>
          </p:nvPr>
        </p:nvSpPr>
        <p:spPr bwMode="auto">
          <a:xfrm>
            <a:off x="2209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4588" name="Oval 12"/>
          <p:cNvSpPr>
            <a:spLocks noChangeArrowheads="1"/>
          </p:cNvSpPr>
          <p:nvPr/>
        </p:nvSpPr>
        <p:spPr bwMode="auto">
          <a:xfrm>
            <a:off x="5888038" y="23272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5935664" y="2314575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4590" name="Oval 14"/>
          <p:cNvSpPr>
            <a:spLocks noChangeArrowheads="1"/>
          </p:cNvSpPr>
          <p:nvPr/>
        </p:nvSpPr>
        <p:spPr bwMode="auto">
          <a:xfrm>
            <a:off x="4059238" y="32035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1" name="Rectangle 15"/>
          <p:cNvSpPr>
            <a:spLocks noChangeArrowheads="1"/>
          </p:cNvSpPr>
          <p:nvPr/>
        </p:nvSpPr>
        <p:spPr bwMode="auto">
          <a:xfrm>
            <a:off x="4106864" y="3190875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4592" name="Oval 16"/>
          <p:cNvSpPr>
            <a:spLocks noChangeArrowheads="1"/>
          </p:cNvSpPr>
          <p:nvPr/>
        </p:nvSpPr>
        <p:spPr bwMode="auto">
          <a:xfrm>
            <a:off x="7640638" y="32035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3" name="Rectangle 17"/>
          <p:cNvSpPr>
            <a:spLocks noChangeArrowheads="1"/>
          </p:cNvSpPr>
          <p:nvPr/>
        </p:nvSpPr>
        <p:spPr bwMode="auto">
          <a:xfrm>
            <a:off x="7680326" y="31908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4594" name="Oval 18"/>
          <p:cNvSpPr>
            <a:spLocks noChangeArrowheads="1"/>
          </p:cNvSpPr>
          <p:nvPr/>
        </p:nvSpPr>
        <p:spPr bwMode="auto">
          <a:xfrm>
            <a:off x="29162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5" name="Rectangle 19"/>
          <p:cNvSpPr>
            <a:spLocks noChangeArrowheads="1"/>
          </p:cNvSpPr>
          <p:nvPr/>
        </p:nvSpPr>
        <p:spPr bwMode="auto">
          <a:xfrm>
            <a:off x="2955926" y="431006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4596" name="Oval 20"/>
          <p:cNvSpPr>
            <a:spLocks noChangeArrowheads="1"/>
          </p:cNvSpPr>
          <p:nvPr/>
        </p:nvSpPr>
        <p:spPr bwMode="auto">
          <a:xfrm>
            <a:off x="48974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7" name="Rectangle 21"/>
          <p:cNvSpPr>
            <a:spLocks noChangeArrowheads="1"/>
          </p:cNvSpPr>
          <p:nvPr/>
        </p:nvSpPr>
        <p:spPr bwMode="auto">
          <a:xfrm>
            <a:off x="4945064" y="431006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4598" name="Oval 22"/>
          <p:cNvSpPr>
            <a:spLocks noChangeArrowheads="1"/>
          </p:cNvSpPr>
          <p:nvPr/>
        </p:nvSpPr>
        <p:spPr bwMode="auto">
          <a:xfrm>
            <a:off x="67262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9" name="Rectangle 23"/>
          <p:cNvSpPr>
            <a:spLocks noChangeArrowheads="1"/>
          </p:cNvSpPr>
          <p:nvPr/>
        </p:nvSpPr>
        <p:spPr bwMode="auto">
          <a:xfrm>
            <a:off x="6780213" y="4310063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24600" name="Oval 24"/>
          <p:cNvSpPr>
            <a:spLocks noChangeArrowheads="1"/>
          </p:cNvSpPr>
          <p:nvPr/>
        </p:nvSpPr>
        <p:spPr bwMode="auto">
          <a:xfrm>
            <a:off x="85550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1" name="Rectangle 25"/>
          <p:cNvSpPr>
            <a:spLocks noChangeArrowheads="1"/>
          </p:cNvSpPr>
          <p:nvPr/>
        </p:nvSpPr>
        <p:spPr bwMode="auto">
          <a:xfrm>
            <a:off x="8588376" y="431006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4602" name="Line 26"/>
          <p:cNvSpPr>
            <a:spLocks noChangeShapeType="1"/>
          </p:cNvSpPr>
          <p:nvPr/>
        </p:nvSpPr>
        <p:spPr bwMode="auto">
          <a:xfrm flipH="1">
            <a:off x="4286250" y="2505076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3" name="Rectangle 27"/>
          <p:cNvSpPr>
            <a:spLocks noChangeArrowheads="1"/>
          </p:cNvSpPr>
          <p:nvPr/>
        </p:nvSpPr>
        <p:spPr bwMode="auto">
          <a:xfrm>
            <a:off x="5711826" y="202406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24604" name="Rectangle 28"/>
          <p:cNvSpPr>
            <a:spLocks noChangeArrowheads="1"/>
          </p:cNvSpPr>
          <p:nvPr/>
        </p:nvSpPr>
        <p:spPr bwMode="auto">
          <a:xfrm>
            <a:off x="3825876" y="2859088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24605" name="Rectangle 29"/>
          <p:cNvSpPr>
            <a:spLocks noChangeArrowheads="1"/>
          </p:cNvSpPr>
          <p:nvPr/>
        </p:nvSpPr>
        <p:spPr bwMode="auto">
          <a:xfrm>
            <a:off x="2676526" y="4025900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24606" name="Rectangle 30"/>
          <p:cNvSpPr>
            <a:spLocks noChangeArrowheads="1"/>
          </p:cNvSpPr>
          <p:nvPr/>
        </p:nvSpPr>
        <p:spPr bwMode="auto">
          <a:xfrm>
            <a:off x="4711700" y="5102225"/>
            <a:ext cx="2833688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>
                <a:solidFill>
                  <a:schemeClr val="hlink"/>
                </a:solidFill>
              </a:rPr>
              <a:t>A   B   D   E</a:t>
            </a:r>
          </a:p>
        </p:txBody>
      </p:sp>
      <p:sp>
        <p:nvSpPr>
          <p:cNvPr id="24607" name="Rectangle 31"/>
          <p:cNvSpPr>
            <a:spLocks noChangeArrowheads="1"/>
          </p:cNvSpPr>
          <p:nvPr/>
        </p:nvSpPr>
        <p:spPr bwMode="auto">
          <a:xfrm>
            <a:off x="5391151" y="4295775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24608" name="Line 32"/>
          <p:cNvSpPr>
            <a:spLocks noChangeShapeType="1"/>
          </p:cNvSpPr>
          <p:nvPr/>
        </p:nvSpPr>
        <p:spPr bwMode="auto">
          <a:xfrm>
            <a:off x="4603751" y="3355976"/>
            <a:ext cx="2124075" cy="938213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4658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Line 2"/>
          <p:cNvSpPr>
            <a:spLocks noChangeShapeType="1"/>
          </p:cNvSpPr>
          <p:nvPr/>
        </p:nvSpPr>
        <p:spPr bwMode="auto">
          <a:xfrm>
            <a:off x="4476751" y="3400425"/>
            <a:ext cx="2290763" cy="1041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3" name="Line 3"/>
          <p:cNvSpPr>
            <a:spLocks noChangeShapeType="1"/>
          </p:cNvSpPr>
          <p:nvPr/>
        </p:nvSpPr>
        <p:spPr bwMode="auto">
          <a:xfrm>
            <a:off x="3335338" y="4518025"/>
            <a:ext cx="16494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4" name="Line 4"/>
          <p:cNvSpPr>
            <a:spLocks noChangeShapeType="1"/>
          </p:cNvSpPr>
          <p:nvPr/>
        </p:nvSpPr>
        <p:spPr bwMode="auto">
          <a:xfrm flipH="1">
            <a:off x="3194050" y="3519489"/>
            <a:ext cx="952500" cy="8143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5" name="Line 5"/>
          <p:cNvSpPr>
            <a:spLocks noChangeShapeType="1"/>
          </p:cNvSpPr>
          <p:nvPr/>
        </p:nvSpPr>
        <p:spPr bwMode="auto">
          <a:xfrm flipH="1">
            <a:off x="7046913" y="3490914"/>
            <a:ext cx="709612" cy="8651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6" name="Line 6"/>
          <p:cNvSpPr>
            <a:spLocks noChangeShapeType="1"/>
          </p:cNvSpPr>
          <p:nvPr/>
        </p:nvSpPr>
        <p:spPr bwMode="auto">
          <a:xfrm>
            <a:off x="8032751" y="3500438"/>
            <a:ext cx="633413" cy="8874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7" name="Line 7"/>
          <p:cNvSpPr>
            <a:spLocks noChangeShapeType="1"/>
          </p:cNvSpPr>
          <p:nvPr/>
        </p:nvSpPr>
        <p:spPr bwMode="auto">
          <a:xfrm>
            <a:off x="4406901" y="3482975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8" name="Line 8"/>
          <p:cNvSpPr>
            <a:spLocks noChangeShapeType="1"/>
          </p:cNvSpPr>
          <p:nvPr/>
        </p:nvSpPr>
        <p:spPr bwMode="auto">
          <a:xfrm flipH="1">
            <a:off x="4421188" y="2630489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9" name="Line 9"/>
          <p:cNvSpPr>
            <a:spLocks noChangeShapeType="1"/>
          </p:cNvSpPr>
          <p:nvPr/>
        </p:nvSpPr>
        <p:spPr bwMode="auto">
          <a:xfrm>
            <a:off x="6242050" y="2635251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0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Depth-First Search</a:t>
            </a:r>
          </a:p>
        </p:txBody>
      </p:sp>
      <p:sp>
        <p:nvSpPr>
          <p:cNvPr id="25611" name="Rectangle 11"/>
          <p:cNvSpPr>
            <a:spLocks noGrp="1" noChangeArrowheads="1"/>
          </p:cNvSpPr>
          <p:nvPr>
            <p:ph idx="1"/>
          </p:nvPr>
        </p:nvSpPr>
        <p:spPr bwMode="auto">
          <a:xfrm>
            <a:off x="2209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5612" name="Oval 12"/>
          <p:cNvSpPr>
            <a:spLocks noChangeArrowheads="1"/>
          </p:cNvSpPr>
          <p:nvPr/>
        </p:nvSpPr>
        <p:spPr bwMode="auto">
          <a:xfrm>
            <a:off x="5888038" y="23272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3" name="Rectangle 13"/>
          <p:cNvSpPr>
            <a:spLocks noChangeArrowheads="1"/>
          </p:cNvSpPr>
          <p:nvPr/>
        </p:nvSpPr>
        <p:spPr bwMode="auto">
          <a:xfrm>
            <a:off x="5935664" y="2314575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5614" name="Oval 14"/>
          <p:cNvSpPr>
            <a:spLocks noChangeArrowheads="1"/>
          </p:cNvSpPr>
          <p:nvPr/>
        </p:nvSpPr>
        <p:spPr bwMode="auto">
          <a:xfrm>
            <a:off x="4059238" y="32035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5" name="Rectangle 15"/>
          <p:cNvSpPr>
            <a:spLocks noChangeArrowheads="1"/>
          </p:cNvSpPr>
          <p:nvPr/>
        </p:nvSpPr>
        <p:spPr bwMode="auto">
          <a:xfrm>
            <a:off x="4106864" y="3190875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5616" name="Oval 16"/>
          <p:cNvSpPr>
            <a:spLocks noChangeArrowheads="1"/>
          </p:cNvSpPr>
          <p:nvPr/>
        </p:nvSpPr>
        <p:spPr bwMode="auto">
          <a:xfrm>
            <a:off x="7640638" y="32035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7" name="Rectangle 17"/>
          <p:cNvSpPr>
            <a:spLocks noChangeArrowheads="1"/>
          </p:cNvSpPr>
          <p:nvPr/>
        </p:nvSpPr>
        <p:spPr bwMode="auto">
          <a:xfrm>
            <a:off x="7680326" y="31908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5618" name="Oval 18"/>
          <p:cNvSpPr>
            <a:spLocks noChangeArrowheads="1"/>
          </p:cNvSpPr>
          <p:nvPr/>
        </p:nvSpPr>
        <p:spPr bwMode="auto">
          <a:xfrm>
            <a:off x="29162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9" name="Rectangle 19"/>
          <p:cNvSpPr>
            <a:spLocks noChangeArrowheads="1"/>
          </p:cNvSpPr>
          <p:nvPr/>
        </p:nvSpPr>
        <p:spPr bwMode="auto">
          <a:xfrm>
            <a:off x="2955926" y="431006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5620" name="Oval 20"/>
          <p:cNvSpPr>
            <a:spLocks noChangeArrowheads="1"/>
          </p:cNvSpPr>
          <p:nvPr/>
        </p:nvSpPr>
        <p:spPr bwMode="auto">
          <a:xfrm>
            <a:off x="48974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21" name="Rectangle 21"/>
          <p:cNvSpPr>
            <a:spLocks noChangeArrowheads="1"/>
          </p:cNvSpPr>
          <p:nvPr/>
        </p:nvSpPr>
        <p:spPr bwMode="auto">
          <a:xfrm>
            <a:off x="4945064" y="431006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5622" name="Oval 22"/>
          <p:cNvSpPr>
            <a:spLocks noChangeArrowheads="1"/>
          </p:cNvSpPr>
          <p:nvPr/>
        </p:nvSpPr>
        <p:spPr bwMode="auto">
          <a:xfrm>
            <a:off x="6726238" y="432276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23" name="Rectangle 23"/>
          <p:cNvSpPr>
            <a:spLocks noChangeArrowheads="1"/>
          </p:cNvSpPr>
          <p:nvPr/>
        </p:nvSpPr>
        <p:spPr bwMode="auto">
          <a:xfrm>
            <a:off x="6780213" y="4310063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25624" name="Oval 24"/>
          <p:cNvSpPr>
            <a:spLocks noChangeArrowheads="1"/>
          </p:cNvSpPr>
          <p:nvPr/>
        </p:nvSpPr>
        <p:spPr bwMode="auto">
          <a:xfrm>
            <a:off x="85550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25" name="Rectangle 25"/>
          <p:cNvSpPr>
            <a:spLocks noChangeArrowheads="1"/>
          </p:cNvSpPr>
          <p:nvPr/>
        </p:nvSpPr>
        <p:spPr bwMode="auto">
          <a:xfrm>
            <a:off x="8588376" y="431006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5626" name="Line 26"/>
          <p:cNvSpPr>
            <a:spLocks noChangeShapeType="1"/>
          </p:cNvSpPr>
          <p:nvPr/>
        </p:nvSpPr>
        <p:spPr bwMode="auto">
          <a:xfrm flipH="1">
            <a:off x="4286250" y="2505076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27" name="Rectangle 27"/>
          <p:cNvSpPr>
            <a:spLocks noChangeArrowheads="1"/>
          </p:cNvSpPr>
          <p:nvPr/>
        </p:nvSpPr>
        <p:spPr bwMode="auto">
          <a:xfrm>
            <a:off x="5711826" y="202406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25628" name="Rectangle 28"/>
          <p:cNvSpPr>
            <a:spLocks noChangeArrowheads="1"/>
          </p:cNvSpPr>
          <p:nvPr/>
        </p:nvSpPr>
        <p:spPr bwMode="auto">
          <a:xfrm>
            <a:off x="3825876" y="2859088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25629" name="Rectangle 29"/>
          <p:cNvSpPr>
            <a:spLocks noChangeArrowheads="1"/>
          </p:cNvSpPr>
          <p:nvPr/>
        </p:nvSpPr>
        <p:spPr bwMode="auto">
          <a:xfrm>
            <a:off x="2676526" y="4025900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25630" name="Rectangle 30"/>
          <p:cNvSpPr>
            <a:spLocks noChangeArrowheads="1"/>
          </p:cNvSpPr>
          <p:nvPr/>
        </p:nvSpPr>
        <p:spPr bwMode="auto">
          <a:xfrm>
            <a:off x="5391151" y="4295775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25631" name="Line 31"/>
          <p:cNvSpPr>
            <a:spLocks noChangeShapeType="1"/>
          </p:cNvSpPr>
          <p:nvPr/>
        </p:nvSpPr>
        <p:spPr bwMode="auto">
          <a:xfrm>
            <a:off x="4603751" y="3355976"/>
            <a:ext cx="2124075" cy="938213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32" name="Line 32"/>
          <p:cNvSpPr>
            <a:spLocks noChangeShapeType="1"/>
          </p:cNvSpPr>
          <p:nvPr/>
        </p:nvSpPr>
        <p:spPr bwMode="auto">
          <a:xfrm>
            <a:off x="6183314" y="4537075"/>
            <a:ext cx="454025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33" name="Rectangle 33"/>
          <p:cNvSpPr>
            <a:spLocks noChangeArrowheads="1"/>
          </p:cNvSpPr>
          <p:nvPr/>
        </p:nvSpPr>
        <p:spPr bwMode="auto">
          <a:xfrm>
            <a:off x="6942138" y="4587875"/>
            <a:ext cx="322262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25634" name="Rectangle 34"/>
          <p:cNvSpPr>
            <a:spLocks noChangeArrowheads="1"/>
          </p:cNvSpPr>
          <p:nvPr/>
        </p:nvSpPr>
        <p:spPr bwMode="auto">
          <a:xfrm>
            <a:off x="4344988" y="5102225"/>
            <a:ext cx="3567112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>
                <a:solidFill>
                  <a:schemeClr val="hlink"/>
                </a:solidFill>
              </a:rPr>
              <a:t>A   B   D   E   F</a:t>
            </a:r>
          </a:p>
        </p:txBody>
      </p:sp>
    </p:spTree>
    <p:extLst>
      <p:ext uri="{BB962C8B-B14F-4D97-AF65-F5344CB8AC3E}">
        <p14:creationId xmlns:p14="http://schemas.microsoft.com/office/powerpoint/2010/main" val="688639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Line 2"/>
          <p:cNvSpPr>
            <a:spLocks noChangeShapeType="1"/>
          </p:cNvSpPr>
          <p:nvPr/>
        </p:nvSpPr>
        <p:spPr bwMode="auto">
          <a:xfrm>
            <a:off x="4476751" y="3400425"/>
            <a:ext cx="2290763" cy="1041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27" name="Line 3"/>
          <p:cNvSpPr>
            <a:spLocks noChangeShapeType="1"/>
          </p:cNvSpPr>
          <p:nvPr/>
        </p:nvSpPr>
        <p:spPr bwMode="auto">
          <a:xfrm>
            <a:off x="3335338" y="4518025"/>
            <a:ext cx="16494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28" name="Line 4"/>
          <p:cNvSpPr>
            <a:spLocks noChangeShapeType="1"/>
          </p:cNvSpPr>
          <p:nvPr/>
        </p:nvSpPr>
        <p:spPr bwMode="auto">
          <a:xfrm flipH="1">
            <a:off x="3194050" y="3519489"/>
            <a:ext cx="952500" cy="8143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29" name="Line 5"/>
          <p:cNvSpPr>
            <a:spLocks noChangeShapeType="1"/>
          </p:cNvSpPr>
          <p:nvPr/>
        </p:nvSpPr>
        <p:spPr bwMode="auto">
          <a:xfrm flipH="1">
            <a:off x="7046913" y="3490914"/>
            <a:ext cx="709612" cy="8651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0" name="Line 6"/>
          <p:cNvSpPr>
            <a:spLocks noChangeShapeType="1"/>
          </p:cNvSpPr>
          <p:nvPr/>
        </p:nvSpPr>
        <p:spPr bwMode="auto">
          <a:xfrm>
            <a:off x="8032751" y="3500438"/>
            <a:ext cx="633413" cy="8874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1" name="Line 7"/>
          <p:cNvSpPr>
            <a:spLocks noChangeShapeType="1"/>
          </p:cNvSpPr>
          <p:nvPr/>
        </p:nvSpPr>
        <p:spPr bwMode="auto">
          <a:xfrm>
            <a:off x="4406901" y="3482975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2" name="Line 8"/>
          <p:cNvSpPr>
            <a:spLocks noChangeShapeType="1"/>
          </p:cNvSpPr>
          <p:nvPr/>
        </p:nvSpPr>
        <p:spPr bwMode="auto">
          <a:xfrm flipH="1">
            <a:off x="4421188" y="2630489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3" name="Line 9"/>
          <p:cNvSpPr>
            <a:spLocks noChangeShapeType="1"/>
          </p:cNvSpPr>
          <p:nvPr/>
        </p:nvSpPr>
        <p:spPr bwMode="auto">
          <a:xfrm>
            <a:off x="6242050" y="2635251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4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Depth-First Search</a:t>
            </a:r>
          </a:p>
        </p:txBody>
      </p:sp>
      <p:sp>
        <p:nvSpPr>
          <p:cNvPr id="26635" name="Rectangle 11"/>
          <p:cNvSpPr>
            <a:spLocks noGrp="1" noChangeArrowheads="1"/>
          </p:cNvSpPr>
          <p:nvPr>
            <p:ph idx="1"/>
          </p:nvPr>
        </p:nvSpPr>
        <p:spPr bwMode="auto">
          <a:xfrm>
            <a:off x="2209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6636" name="Oval 12"/>
          <p:cNvSpPr>
            <a:spLocks noChangeArrowheads="1"/>
          </p:cNvSpPr>
          <p:nvPr/>
        </p:nvSpPr>
        <p:spPr bwMode="auto">
          <a:xfrm>
            <a:off x="5888038" y="23272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7" name="Rectangle 13"/>
          <p:cNvSpPr>
            <a:spLocks noChangeArrowheads="1"/>
          </p:cNvSpPr>
          <p:nvPr/>
        </p:nvSpPr>
        <p:spPr bwMode="auto">
          <a:xfrm>
            <a:off x="5935664" y="2314575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6638" name="Oval 14"/>
          <p:cNvSpPr>
            <a:spLocks noChangeArrowheads="1"/>
          </p:cNvSpPr>
          <p:nvPr/>
        </p:nvSpPr>
        <p:spPr bwMode="auto">
          <a:xfrm>
            <a:off x="4059238" y="32035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9" name="Rectangle 15"/>
          <p:cNvSpPr>
            <a:spLocks noChangeArrowheads="1"/>
          </p:cNvSpPr>
          <p:nvPr/>
        </p:nvSpPr>
        <p:spPr bwMode="auto">
          <a:xfrm>
            <a:off x="4106864" y="3190875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6640" name="Oval 16"/>
          <p:cNvSpPr>
            <a:spLocks noChangeArrowheads="1"/>
          </p:cNvSpPr>
          <p:nvPr/>
        </p:nvSpPr>
        <p:spPr bwMode="auto">
          <a:xfrm>
            <a:off x="7640638" y="32035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1" name="Rectangle 17"/>
          <p:cNvSpPr>
            <a:spLocks noChangeArrowheads="1"/>
          </p:cNvSpPr>
          <p:nvPr/>
        </p:nvSpPr>
        <p:spPr bwMode="auto">
          <a:xfrm>
            <a:off x="7680326" y="31908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6642" name="Oval 18"/>
          <p:cNvSpPr>
            <a:spLocks noChangeArrowheads="1"/>
          </p:cNvSpPr>
          <p:nvPr/>
        </p:nvSpPr>
        <p:spPr bwMode="auto">
          <a:xfrm>
            <a:off x="29162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3" name="Rectangle 19"/>
          <p:cNvSpPr>
            <a:spLocks noChangeArrowheads="1"/>
          </p:cNvSpPr>
          <p:nvPr/>
        </p:nvSpPr>
        <p:spPr bwMode="auto">
          <a:xfrm>
            <a:off x="2955926" y="431006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6644" name="Oval 20"/>
          <p:cNvSpPr>
            <a:spLocks noChangeArrowheads="1"/>
          </p:cNvSpPr>
          <p:nvPr/>
        </p:nvSpPr>
        <p:spPr bwMode="auto">
          <a:xfrm>
            <a:off x="48974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5" name="Rectangle 21"/>
          <p:cNvSpPr>
            <a:spLocks noChangeArrowheads="1"/>
          </p:cNvSpPr>
          <p:nvPr/>
        </p:nvSpPr>
        <p:spPr bwMode="auto">
          <a:xfrm>
            <a:off x="4945064" y="431006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6646" name="Oval 22"/>
          <p:cNvSpPr>
            <a:spLocks noChangeArrowheads="1"/>
          </p:cNvSpPr>
          <p:nvPr/>
        </p:nvSpPr>
        <p:spPr bwMode="auto">
          <a:xfrm>
            <a:off x="6726238" y="432276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7" name="Rectangle 23"/>
          <p:cNvSpPr>
            <a:spLocks noChangeArrowheads="1"/>
          </p:cNvSpPr>
          <p:nvPr/>
        </p:nvSpPr>
        <p:spPr bwMode="auto">
          <a:xfrm>
            <a:off x="6780213" y="4310063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26648" name="Oval 24"/>
          <p:cNvSpPr>
            <a:spLocks noChangeArrowheads="1"/>
          </p:cNvSpPr>
          <p:nvPr/>
        </p:nvSpPr>
        <p:spPr bwMode="auto">
          <a:xfrm>
            <a:off x="85550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9" name="Rectangle 25"/>
          <p:cNvSpPr>
            <a:spLocks noChangeArrowheads="1"/>
          </p:cNvSpPr>
          <p:nvPr/>
        </p:nvSpPr>
        <p:spPr bwMode="auto">
          <a:xfrm>
            <a:off x="8588376" y="431006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6650" name="Line 26"/>
          <p:cNvSpPr>
            <a:spLocks noChangeShapeType="1"/>
          </p:cNvSpPr>
          <p:nvPr/>
        </p:nvSpPr>
        <p:spPr bwMode="auto">
          <a:xfrm flipH="1">
            <a:off x="4286250" y="2505076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51" name="Rectangle 27"/>
          <p:cNvSpPr>
            <a:spLocks noChangeArrowheads="1"/>
          </p:cNvSpPr>
          <p:nvPr/>
        </p:nvSpPr>
        <p:spPr bwMode="auto">
          <a:xfrm>
            <a:off x="5711826" y="202406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26652" name="Rectangle 28"/>
          <p:cNvSpPr>
            <a:spLocks noChangeArrowheads="1"/>
          </p:cNvSpPr>
          <p:nvPr/>
        </p:nvSpPr>
        <p:spPr bwMode="auto">
          <a:xfrm>
            <a:off x="3825876" y="2859088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26653" name="Rectangle 29"/>
          <p:cNvSpPr>
            <a:spLocks noChangeArrowheads="1"/>
          </p:cNvSpPr>
          <p:nvPr/>
        </p:nvSpPr>
        <p:spPr bwMode="auto">
          <a:xfrm>
            <a:off x="2676526" y="4025900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26654" name="Rectangle 30"/>
          <p:cNvSpPr>
            <a:spLocks noChangeArrowheads="1"/>
          </p:cNvSpPr>
          <p:nvPr/>
        </p:nvSpPr>
        <p:spPr bwMode="auto">
          <a:xfrm>
            <a:off x="5391151" y="4295775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26655" name="Line 31"/>
          <p:cNvSpPr>
            <a:spLocks noChangeShapeType="1"/>
          </p:cNvSpPr>
          <p:nvPr/>
        </p:nvSpPr>
        <p:spPr bwMode="auto">
          <a:xfrm>
            <a:off x="4603751" y="3355976"/>
            <a:ext cx="2124075" cy="938213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56" name="Rectangle 32"/>
          <p:cNvSpPr>
            <a:spLocks noChangeArrowheads="1"/>
          </p:cNvSpPr>
          <p:nvPr/>
        </p:nvSpPr>
        <p:spPr bwMode="auto">
          <a:xfrm>
            <a:off x="6942138" y="4587875"/>
            <a:ext cx="322262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26657" name="Rectangle 33"/>
          <p:cNvSpPr>
            <a:spLocks noChangeArrowheads="1"/>
          </p:cNvSpPr>
          <p:nvPr/>
        </p:nvSpPr>
        <p:spPr bwMode="auto">
          <a:xfrm>
            <a:off x="4344988" y="5102225"/>
            <a:ext cx="3567112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>
                <a:solidFill>
                  <a:schemeClr val="hlink"/>
                </a:solidFill>
              </a:rPr>
              <a:t>A   B   D   E   F</a:t>
            </a:r>
          </a:p>
        </p:txBody>
      </p:sp>
      <p:sp>
        <p:nvSpPr>
          <p:cNvPr id="26658" name="Line 34"/>
          <p:cNvSpPr>
            <a:spLocks noChangeShapeType="1"/>
          </p:cNvSpPr>
          <p:nvPr/>
        </p:nvSpPr>
        <p:spPr bwMode="auto">
          <a:xfrm>
            <a:off x="4586288" y="3584575"/>
            <a:ext cx="2019300" cy="90963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6661" name="Group 37"/>
          <p:cNvGrpSpPr>
            <a:grpSpLocks/>
          </p:cNvGrpSpPr>
          <p:nvPr/>
        </p:nvGrpSpPr>
        <p:grpSpPr bwMode="auto">
          <a:xfrm>
            <a:off x="4976814" y="3729038"/>
            <a:ext cx="447675" cy="322262"/>
            <a:chOff x="2175" y="2349"/>
            <a:chExt cx="282" cy="203"/>
          </a:xfrm>
        </p:grpSpPr>
        <p:sp>
          <p:nvSpPr>
            <p:cNvPr id="26659" name="Line 35"/>
            <p:cNvSpPr>
              <a:spLocks noChangeShapeType="1"/>
            </p:cNvSpPr>
            <p:nvPr/>
          </p:nvSpPr>
          <p:spPr bwMode="auto">
            <a:xfrm>
              <a:off x="2206" y="2352"/>
              <a:ext cx="218" cy="200"/>
            </a:xfrm>
            <a:prstGeom prst="line">
              <a:avLst/>
            </a:prstGeom>
            <a:noFill/>
            <a:ln w="101600">
              <a:solidFill>
                <a:srgbClr val="FC012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60" name="Line 36"/>
            <p:cNvSpPr>
              <a:spLocks noChangeShapeType="1"/>
            </p:cNvSpPr>
            <p:nvPr/>
          </p:nvSpPr>
          <p:spPr bwMode="auto">
            <a:xfrm flipH="1">
              <a:off x="2175" y="2349"/>
              <a:ext cx="282" cy="200"/>
            </a:xfrm>
            <a:prstGeom prst="line">
              <a:avLst/>
            </a:prstGeom>
            <a:noFill/>
            <a:ln w="101600">
              <a:solidFill>
                <a:srgbClr val="FC012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97311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Line 2"/>
          <p:cNvSpPr>
            <a:spLocks noChangeShapeType="1"/>
          </p:cNvSpPr>
          <p:nvPr/>
        </p:nvSpPr>
        <p:spPr bwMode="auto">
          <a:xfrm>
            <a:off x="4476751" y="3400425"/>
            <a:ext cx="2290763" cy="1041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1" name="Line 3"/>
          <p:cNvSpPr>
            <a:spLocks noChangeShapeType="1"/>
          </p:cNvSpPr>
          <p:nvPr/>
        </p:nvSpPr>
        <p:spPr bwMode="auto">
          <a:xfrm>
            <a:off x="3335338" y="4518025"/>
            <a:ext cx="16494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2" name="Line 4"/>
          <p:cNvSpPr>
            <a:spLocks noChangeShapeType="1"/>
          </p:cNvSpPr>
          <p:nvPr/>
        </p:nvSpPr>
        <p:spPr bwMode="auto">
          <a:xfrm flipH="1">
            <a:off x="3194050" y="3519489"/>
            <a:ext cx="952500" cy="8143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3" name="Line 5"/>
          <p:cNvSpPr>
            <a:spLocks noChangeShapeType="1"/>
          </p:cNvSpPr>
          <p:nvPr/>
        </p:nvSpPr>
        <p:spPr bwMode="auto">
          <a:xfrm flipH="1">
            <a:off x="7046913" y="3490914"/>
            <a:ext cx="709612" cy="8651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4" name="Line 6"/>
          <p:cNvSpPr>
            <a:spLocks noChangeShapeType="1"/>
          </p:cNvSpPr>
          <p:nvPr/>
        </p:nvSpPr>
        <p:spPr bwMode="auto">
          <a:xfrm>
            <a:off x="8032751" y="3500438"/>
            <a:ext cx="633413" cy="8874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5" name="Line 7"/>
          <p:cNvSpPr>
            <a:spLocks noChangeShapeType="1"/>
          </p:cNvSpPr>
          <p:nvPr/>
        </p:nvSpPr>
        <p:spPr bwMode="auto">
          <a:xfrm>
            <a:off x="4406901" y="3482975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6" name="Line 8"/>
          <p:cNvSpPr>
            <a:spLocks noChangeShapeType="1"/>
          </p:cNvSpPr>
          <p:nvPr/>
        </p:nvSpPr>
        <p:spPr bwMode="auto">
          <a:xfrm flipH="1">
            <a:off x="4421188" y="2630489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7" name="Line 9"/>
          <p:cNvSpPr>
            <a:spLocks noChangeShapeType="1"/>
          </p:cNvSpPr>
          <p:nvPr/>
        </p:nvSpPr>
        <p:spPr bwMode="auto">
          <a:xfrm>
            <a:off x="6242050" y="2635251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8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Depth-First Search</a:t>
            </a:r>
          </a:p>
        </p:txBody>
      </p:sp>
      <p:sp>
        <p:nvSpPr>
          <p:cNvPr id="27659" name="Rectangle 11"/>
          <p:cNvSpPr>
            <a:spLocks noGrp="1" noChangeArrowheads="1"/>
          </p:cNvSpPr>
          <p:nvPr>
            <p:ph idx="1"/>
          </p:nvPr>
        </p:nvSpPr>
        <p:spPr bwMode="auto">
          <a:xfrm>
            <a:off x="2209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7660" name="Oval 12"/>
          <p:cNvSpPr>
            <a:spLocks noChangeArrowheads="1"/>
          </p:cNvSpPr>
          <p:nvPr/>
        </p:nvSpPr>
        <p:spPr bwMode="auto">
          <a:xfrm>
            <a:off x="5888038" y="23272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1" name="Rectangle 13"/>
          <p:cNvSpPr>
            <a:spLocks noChangeArrowheads="1"/>
          </p:cNvSpPr>
          <p:nvPr/>
        </p:nvSpPr>
        <p:spPr bwMode="auto">
          <a:xfrm>
            <a:off x="5935664" y="2314575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7662" name="Oval 14"/>
          <p:cNvSpPr>
            <a:spLocks noChangeArrowheads="1"/>
          </p:cNvSpPr>
          <p:nvPr/>
        </p:nvSpPr>
        <p:spPr bwMode="auto">
          <a:xfrm>
            <a:off x="4059238" y="32035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3" name="Rectangle 15"/>
          <p:cNvSpPr>
            <a:spLocks noChangeArrowheads="1"/>
          </p:cNvSpPr>
          <p:nvPr/>
        </p:nvSpPr>
        <p:spPr bwMode="auto">
          <a:xfrm>
            <a:off x="4106864" y="3190875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7664" name="Oval 16"/>
          <p:cNvSpPr>
            <a:spLocks noChangeArrowheads="1"/>
          </p:cNvSpPr>
          <p:nvPr/>
        </p:nvSpPr>
        <p:spPr bwMode="auto">
          <a:xfrm>
            <a:off x="7640638" y="32035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5" name="Rectangle 17"/>
          <p:cNvSpPr>
            <a:spLocks noChangeArrowheads="1"/>
          </p:cNvSpPr>
          <p:nvPr/>
        </p:nvSpPr>
        <p:spPr bwMode="auto">
          <a:xfrm>
            <a:off x="7680326" y="31908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7666" name="Oval 18"/>
          <p:cNvSpPr>
            <a:spLocks noChangeArrowheads="1"/>
          </p:cNvSpPr>
          <p:nvPr/>
        </p:nvSpPr>
        <p:spPr bwMode="auto">
          <a:xfrm>
            <a:off x="29162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7" name="Rectangle 19"/>
          <p:cNvSpPr>
            <a:spLocks noChangeArrowheads="1"/>
          </p:cNvSpPr>
          <p:nvPr/>
        </p:nvSpPr>
        <p:spPr bwMode="auto">
          <a:xfrm>
            <a:off x="2955926" y="431006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7668" name="Oval 20"/>
          <p:cNvSpPr>
            <a:spLocks noChangeArrowheads="1"/>
          </p:cNvSpPr>
          <p:nvPr/>
        </p:nvSpPr>
        <p:spPr bwMode="auto">
          <a:xfrm>
            <a:off x="48974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9" name="Rectangle 21"/>
          <p:cNvSpPr>
            <a:spLocks noChangeArrowheads="1"/>
          </p:cNvSpPr>
          <p:nvPr/>
        </p:nvSpPr>
        <p:spPr bwMode="auto">
          <a:xfrm>
            <a:off x="4945064" y="431006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7670" name="Oval 22"/>
          <p:cNvSpPr>
            <a:spLocks noChangeArrowheads="1"/>
          </p:cNvSpPr>
          <p:nvPr/>
        </p:nvSpPr>
        <p:spPr bwMode="auto">
          <a:xfrm>
            <a:off x="6726238" y="432276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71" name="Rectangle 23"/>
          <p:cNvSpPr>
            <a:spLocks noChangeArrowheads="1"/>
          </p:cNvSpPr>
          <p:nvPr/>
        </p:nvSpPr>
        <p:spPr bwMode="auto">
          <a:xfrm>
            <a:off x="6780213" y="4310063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27672" name="Oval 24"/>
          <p:cNvSpPr>
            <a:spLocks noChangeArrowheads="1"/>
          </p:cNvSpPr>
          <p:nvPr/>
        </p:nvSpPr>
        <p:spPr bwMode="auto">
          <a:xfrm>
            <a:off x="85550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73" name="Rectangle 25"/>
          <p:cNvSpPr>
            <a:spLocks noChangeArrowheads="1"/>
          </p:cNvSpPr>
          <p:nvPr/>
        </p:nvSpPr>
        <p:spPr bwMode="auto">
          <a:xfrm>
            <a:off x="8588376" y="431006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7674" name="Line 26"/>
          <p:cNvSpPr>
            <a:spLocks noChangeShapeType="1"/>
          </p:cNvSpPr>
          <p:nvPr/>
        </p:nvSpPr>
        <p:spPr bwMode="auto">
          <a:xfrm flipH="1">
            <a:off x="4286250" y="2505076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75" name="Rectangle 27"/>
          <p:cNvSpPr>
            <a:spLocks noChangeArrowheads="1"/>
          </p:cNvSpPr>
          <p:nvPr/>
        </p:nvSpPr>
        <p:spPr bwMode="auto">
          <a:xfrm>
            <a:off x="5711826" y="202406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27676" name="Rectangle 28"/>
          <p:cNvSpPr>
            <a:spLocks noChangeArrowheads="1"/>
          </p:cNvSpPr>
          <p:nvPr/>
        </p:nvSpPr>
        <p:spPr bwMode="auto">
          <a:xfrm>
            <a:off x="3825876" y="2859088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27677" name="Rectangle 29"/>
          <p:cNvSpPr>
            <a:spLocks noChangeArrowheads="1"/>
          </p:cNvSpPr>
          <p:nvPr/>
        </p:nvSpPr>
        <p:spPr bwMode="auto">
          <a:xfrm>
            <a:off x="2676526" y="4025900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27678" name="Rectangle 30"/>
          <p:cNvSpPr>
            <a:spLocks noChangeArrowheads="1"/>
          </p:cNvSpPr>
          <p:nvPr/>
        </p:nvSpPr>
        <p:spPr bwMode="auto">
          <a:xfrm>
            <a:off x="5391151" y="4295775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27679" name="Line 31"/>
          <p:cNvSpPr>
            <a:spLocks noChangeShapeType="1"/>
          </p:cNvSpPr>
          <p:nvPr/>
        </p:nvSpPr>
        <p:spPr bwMode="auto">
          <a:xfrm>
            <a:off x="4603751" y="3355976"/>
            <a:ext cx="2124075" cy="938213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80" name="Rectangle 32"/>
          <p:cNvSpPr>
            <a:spLocks noChangeArrowheads="1"/>
          </p:cNvSpPr>
          <p:nvPr/>
        </p:nvSpPr>
        <p:spPr bwMode="auto">
          <a:xfrm>
            <a:off x="6942138" y="4587875"/>
            <a:ext cx="322262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27681" name="Rectangle 33"/>
          <p:cNvSpPr>
            <a:spLocks noChangeArrowheads="1"/>
          </p:cNvSpPr>
          <p:nvPr/>
        </p:nvSpPr>
        <p:spPr bwMode="auto">
          <a:xfrm>
            <a:off x="4344988" y="5102225"/>
            <a:ext cx="3567112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>
                <a:solidFill>
                  <a:schemeClr val="hlink"/>
                </a:solidFill>
              </a:rPr>
              <a:t>A   B   D   E   F</a:t>
            </a:r>
          </a:p>
        </p:txBody>
      </p:sp>
      <p:sp>
        <p:nvSpPr>
          <p:cNvPr id="27682" name="Line 34"/>
          <p:cNvSpPr>
            <a:spLocks noChangeShapeType="1"/>
          </p:cNvSpPr>
          <p:nvPr/>
        </p:nvSpPr>
        <p:spPr bwMode="auto">
          <a:xfrm flipH="1">
            <a:off x="6970713" y="3503613"/>
            <a:ext cx="615950" cy="7556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968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Line 2"/>
          <p:cNvSpPr>
            <a:spLocks noChangeShapeType="1"/>
          </p:cNvSpPr>
          <p:nvPr/>
        </p:nvSpPr>
        <p:spPr bwMode="auto">
          <a:xfrm>
            <a:off x="4476751" y="3400425"/>
            <a:ext cx="2290763" cy="1041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5" name="Line 3"/>
          <p:cNvSpPr>
            <a:spLocks noChangeShapeType="1"/>
          </p:cNvSpPr>
          <p:nvPr/>
        </p:nvSpPr>
        <p:spPr bwMode="auto">
          <a:xfrm>
            <a:off x="3335338" y="4518025"/>
            <a:ext cx="16494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6" name="Line 4"/>
          <p:cNvSpPr>
            <a:spLocks noChangeShapeType="1"/>
          </p:cNvSpPr>
          <p:nvPr/>
        </p:nvSpPr>
        <p:spPr bwMode="auto">
          <a:xfrm flipH="1">
            <a:off x="3194050" y="3519489"/>
            <a:ext cx="952500" cy="8143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7" name="Line 5"/>
          <p:cNvSpPr>
            <a:spLocks noChangeShapeType="1"/>
          </p:cNvSpPr>
          <p:nvPr/>
        </p:nvSpPr>
        <p:spPr bwMode="auto">
          <a:xfrm flipH="1">
            <a:off x="7046913" y="3490914"/>
            <a:ext cx="709612" cy="8651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8" name="Line 6"/>
          <p:cNvSpPr>
            <a:spLocks noChangeShapeType="1"/>
          </p:cNvSpPr>
          <p:nvPr/>
        </p:nvSpPr>
        <p:spPr bwMode="auto">
          <a:xfrm>
            <a:off x="8032751" y="3500438"/>
            <a:ext cx="633413" cy="8874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9" name="Line 7"/>
          <p:cNvSpPr>
            <a:spLocks noChangeShapeType="1"/>
          </p:cNvSpPr>
          <p:nvPr/>
        </p:nvSpPr>
        <p:spPr bwMode="auto">
          <a:xfrm>
            <a:off x="4406901" y="3482975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0" name="Line 8"/>
          <p:cNvSpPr>
            <a:spLocks noChangeShapeType="1"/>
          </p:cNvSpPr>
          <p:nvPr/>
        </p:nvSpPr>
        <p:spPr bwMode="auto">
          <a:xfrm flipH="1">
            <a:off x="4421188" y="2630489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1" name="Line 9"/>
          <p:cNvSpPr>
            <a:spLocks noChangeShapeType="1"/>
          </p:cNvSpPr>
          <p:nvPr/>
        </p:nvSpPr>
        <p:spPr bwMode="auto">
          <a:xfrm>
            <a:off x="6242050" y="2635251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2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Depth-First Search</a:t>
            </a:r>
          </a:p>
        </p:txBody>
      </p:sp>
      <p:sp>
        <p:nvSpPr>
          <p:cNvPr id="28683" name="Rectangle 11"/>
          <p:cNvSpPr>
            <a:spLocks noGrp="1" noChangeArrowheads="1"/>
          </p:cNvSpPr>
          <p:nvPr>
            <p:ph idx="1"/>
          </p:nvPr>
        </p:nvSpPr>
        <p:spPr bwMode="auto">
          <a:xfrm>
            <a:off x="2209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8684" name="Oval 12"/>
          <p:cNvSpPr>
            <a:spLocks noChangeArrowheads="1"/>
          </p:cNvSpPr>
          <p:nvPr/>
        </p:nvSpPr>
        <p:spPr bwMode="auto">
          <a:xfrm>
            <a:off x="5888038" y="23272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5" name="Rectangle 13"/>
          <p:cNvSpPr>
            <a:spLocks noChangeArrowheads="1"/>
          </p:cNvSpPr>
          <p:nvPr/>
        </p:nvSpPr>
        <p:spPr bwMode="auto">
          <a:xfrm>
            <a:off x="5935664" y="2314575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8686" name="Oval 14"/>
          <p:cNvSpPr>
            <a:spLocks noChangeArrowheads="1"/>
          </p:cNvSpPr>
          <p:nvPr/>
        </p:nvSpPr>
        <p:spPr bwMode="auto">
          <a:xfrm>
            <a:off x="4059238" y="32035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7" name="Rectangle 15"/>
          <p:cNvSpPr>
            <a:spLocks noChangeArrowheads="1"/>
          </p:cNvSpPr>
          <p:nvPr/>
        </p:nvSpPr>
        <p:spPr bwMode="auto">
          <a:xfrm>
            <a:off x="4106864" y="3190875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8688" name="Oval 16"/>
          <p:cNvSpPr>
            <a:spLocks noChangeArrowheads="1"/>
          </p:cNvSpPr>
          <p:nvPr/>
        </p:nvSpPr>
        <p:spPr bwMode="auto">
          <a:xfrm>
            <a:off x="7640638" y="3203575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9" name="Rectangle 17"/>
          <p:cNvSpPr>
            <a:spLocks noChangeArrowheads="1"/>
          </p:cNvSpPr>
          <p:nvPr/>
        </p:nvSpPr>
        <p:spPr bwMode="auto">
          <a:xfrm>
            <a:off x="7680326" y="31908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8690" name="Oval 18"/>
          <p:cNvSpPr>
            <a:spLocks noChangeArrowheads="1"/>
          </p:cNvSpPr>
          <p:nvPr/>
        </p:nvSpPr>
        <p:spPr bwMode="auto">
          <a:xfrm>
            <a:off x="29162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91" name="Rectangle 19"/>
          <p:cNvSpPr>
            <a:spLocks noChangeArrowheads="1"/>
          </p:cNvSpPr>
          <p:nvPr/>
        </p:nvSpPr>
        <p:spPr bwMode="auto">
          <a:xfrm>
            <a:off x="2955926" y="431006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8692" name="Oval 20"/>
          <p:cNvSpPr>
            <a:spLocks noChangeArrowheads="1"/>
          </p:cNvSpPr>
          <p:nvPr/>
        </p:nvSpPr>
        <p:spPr bwMode="auto">
          <a:xfrm>
            <a:off x="48974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93" name="Rectangle 21"/>
          <p:cNvSpPr>
            <a:spLocks noChangeArrowheads="1"/>
          </p:cNvSpPr>
          <p:nvPr/>
        </p:nvSpPr>
        <p:spPr bwMode="auto">
          <a:xfrm>
            <a:off x="4945064" y="431006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8694" name="Oval 22"/>
          <p:cNvSpPr>
            <a:spLocks noChangeArrowheads="1"/>
          </p:cNvSpPr>
          <p:nvPr/>
        </p:nvSpPr>
        <p:spPr bwMode="auto">
          <a:xfrm>
            <a:off x="67262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95" name="Rectangle 23"/>
          <p:cNvSpPr>
            <a:spLocks noChangeArrowheads="1"/>
          </p:cNvSpPr>
          <p:nvPr/>
        </p:nvSpPr>
        <p:spPr bwMode="auto">
          <a:xfrm>
            <a:off x="6780213" y="4310063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28696" name="Oval 24"/>
          <p:cNvSpPr>
            <a:spLocks noChangeArrowheads="1"/>
          </p:cNvSpPr>
          <p:nvPr/>
        </p:nvSpPr>
        <p:spPr bwMode="auto">
          <a:xfrm>
            <a:off x="85550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97" name="Rectangle 25"/>
          <p:cNvSpPr>
            <a:spLocks noChangeArrowheads="1"/>
          </p:cNvSpPr>
          <p:nvPr/>
        </p:nvSpPr>
        <p:spPr bwMode="auto">
          <a:xfrm>
            <a:off x="8588376" y="431006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8698" name="Line 26"/>
          <p:cNvSpPr>
            <a:spLocks noChangeShapeType="1"/>
          </p:cNvSpPr>
          <p:nvPr/>
        </p:nvSpPr>
        <p:spPr bwMode="auto">
          <a:xfrm flipH="1">
            <a:off x="4286250" y="2505076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99" name="Rectangle 27"/>
          <p:cNvSpPr>
            <a:spLocks noChangeArrowheads="1"/>
          </p:cNvSpPr>
          <p:nvPr/>
        </p:nvSpPr>
        <p:spPr bwMode="auto">
          <a:xfrm>
            <a:off x="5711826" y="202406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28700" name="Rectangle 28"/>
          <p:cNvSpPr>
            <a:spLocks noChangeArrowheads="1"/>
          </p:cNvSpPr>
          <p:nvPr/>
        </p:nvSpPr>
        <p:spPr bwMode="auto">
          <a:xfrm>
            <a:off x="3825876" y="2859088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28701" name="Rectangle 29"/>
          <p:cNvSpPr>
            <a:spLocks noChangeArrowheads="1"/>
          </p:cNvSpPr>
          <p:nvPr/>
        </p:nvSpPr>
        <p:spPr bwMode="auto">
          <a:xfrm>
            <a:off x="2676526" y="4025900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28702" name="Rectangle 30"/>
          <p:cNvSpPr>
            <a:spLocks noChangeArrowheads="1"/>
          </p:cNvSpPr>
          <p:nvPr/>
        </p:nvSpPr>
        <p:spPr bwMode="auto">
          <a:xfrm>
            <a:off x="5391151" y="4295775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28703" name="Line 31"/>
          <p:cNvSpPr>
            <a:spLocks noChangeShapeType="1"/>
          </p:cNvSpPr>
          <p:nvPr/>
        </p:nvSpPr>
        <p:spPr bwMode="auto">
          <a:xfrm>
            <a:off x="4603751" y="3355976"/>
            <a:ext cx="2124075" cy="938213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04" name="Rectangle 32"/>
          <p:cNvSpPr>
            <a:spLocks noChangeArrowheads="1"/>
          </p:cNvSpPr>
          <p:nvPr/>
        </p:nvSpPr>
        <p:spPr bwMode="auto">
          <a:xfrm>
            <a:off x="6942138" y="4587875"/>
            <a:ext cx="322262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28705" name="Line 33"/>
          <p:cNvSpPr>
            <a:spLocks noChangeShapeType="1"/>
          </p:cNvSpPr>
          <p:nvPr/>
        </p:nvSpPr>
        <p:spPr bwMode="auto">
          <a:xfrm flipH="1">
            <a:off x="6970713" y="3503613"/>
            <a:ext cx="615950" cy="7556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06" name="Rectangle 34"/>
          <p:cNvSpPr>
            <a:spLocks noChangeArrowheads="1"/>
          </p:cNvSpPr>
          <p:nvPr/>
        </p:nvSpPr>
        <p:spPr bwMode="auto">
          <a:xfrm>
            <a:off x="3949700" y="5102225"/>
            <a:ext cx="4357688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>
                <a:solidFill>
                  <a:schemeClr val="hlink"/>
                </a:solidFill>
              </a:rPr>
              <a:t>A   B   D   E   F   C</a:t>
            </a:r>
          </a:p>
        </p:txBody>
      </p:sp>
      <p:sp>
        <p:nvSpPr>
          <p:cNvPr id="28707" name="Rectangle 35"/>
          <p:cNvSpPr>
            <a:spLocks noChangeArrowheads="1"/>
          </p:cNvSpPr>
          <p:nvPr/>
        </p:nvSpPr>
        <p:spPr bwMode="auto">
          <a:xfrm>
            <a:off x="7969251" y="2916238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28708" name="Line 36"/>
          <p:cNvSpPr>
            <a:spLocks noChangeShapeType="1"/>
          </p:cNvSpPr>
          <p:nvPr/>
        </p:nvSpPr>
        <p:spPr bwMode="auto">
          <a:xfrm>
            <a:off x="7059614" y="3362325"/>
            <a:ext cx="454025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5117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Line 2"/>
          <p:cNvSpPr>
            <a:spLocks noChangeShapeType="1"/>
          </p:cNvSpPr>
          <p:nvPr/>
        </p:nvSpPr>
        <p:spPr bwMode="auto">
          <a:xfrm>
            <a:off x="4476751" y="3400425"/>
            <a:ext cx="2290763" cy="1041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699" name="Line 3"/>
          <p:cNvSpPr>
            <a:spLocks noChangeShapeType="1"/>
          </p:cNvSpPr>
          <p:nvPr/>
        </p:nvSpPr>
        <p:spPr bwMode="auto">
          <a:xfrm>
            <a:off x="3335338" y="4518025"/>
            <a:ext cx="16494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0" name="Line 4"/>
          <p:cNvSpPr>
            <a:spLocks noChangeShapeType="1"/>
          </p:cNvSpPr>
          <p:nvPr/>
        </p:nvSpPr>
        <p:spPr bwMode="auto">
          <a:xfrm flipH="1">
            <a:off x="3194050" y="3519489"/>
            <a:ext cx="952500" cy="8143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1" name="Line 5"/>
          <p:cNvSpPr>
            <a:spLocks noChangeShapeType="1"/>
          </p:cNvSpPr>
          <p:nvPr/>
        </p:nvSpPr>
        <p:spPr bwMode="auto">
          <a:xfrm flipH="1">
            <a:off x="7046913" y="3490914"/>
            <a:ext cx="709612" cy="8651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2" name="Line 6"/>
          <p:cNvSpPr>
            <a:spLocks noChangeShapeType="1"/>
          </p:cNvSpPr>
          <p:nvPr/>
        </p:nvSpPr>
        <p:spPr bwMode="auto">
          <a:xfrm>
            <a:off x="8032751" y="3500438"/>
            <a:ext cx="633413" cy="8874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3" name="Line 7"/>
          <p:cNvSpPr>
            <a:spLocks noChangeShapeType="1"/>
          </p:cNvSpPr>
          <p:nvPr/>
        </p:nvSpPr>
        <p:spPr bwMode="auto">
          <a:xfrm>
            <a:off x="4406901" y="3482975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4" name="Line 8"/>
          <p:cNvSpPr>
            <a:spLocks noChangeShapeType="1"/>
          </p:cNvSpPr>
          <p:nvPr/>
        </p:nvSpPr>
        <p:spPr bwMode="auto">
          <a:xfrm flipH="1">
            <a:off x="4421188" y="2630489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5" name="Line 9"/>
          <p:cNvSpPr>
            <a:spLocks noChangeShapeType="1"/>
          </p:cNvSpPr>
          <p:nvPr/>
        </p:nvSpPr>
        <p:spPr bwMode="auto">
          <a:xfrm>
            <a:off x="6242050" y="2635251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6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Depth-First Search</a:t>
            </a:r>
          </a:p>
        </p:txBody>
      </p:sp>
      <p:sp>
        <p:nvSpPr>
          <p:cNvPr id="29707" name="Rectangle 11"/>
          <p:cNvSpPr>
            <a:spLocks noGrp="1" noChangeArrowheads="1"/>
          </p:cNvSpPr>
          <p:nvPr>
            <p:ph idx="1"/>
          </p:nvPr>
        </p:nvSpPr>
        <p:spPr bwMode="auto">
          <a:xfrm>
            <a:off x="2209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9708" name="Oval 12"/>
          <p:cNvSpPr>
            <a:spLocks noChangeArrowheads="1"/>
          </p:cNvSpPr>
          <p:nvPr/>
        </p:nvSpPr>
        <p:spPr bwMode="auto">
          <a:xfrm>
            <a:off x="5888038" y="23272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9" name="Rectangle 13"/>
          <p:cNvSpPr>
            <a:spLocks noChangeArrowheads="1"/>
          </p:cNvSpPr>
          <p:nvPr/>
        </p:nvSpPr>
        <p:spPr bwMode="auto">
          <a:xfrm>
            <a:off x="5935664" y="2314575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9710" name="Oval 14"/>
          <p:cNvSpPr>
            <a:spLocks noChangeArrowheads="1"/>
          </p:cNvSpPr>
          <p:nvPr/>
        </p:nvSpPr>
        <p:spPr bwMode="auto">
          <a:xfrm>
            <a:off x="4059238" y="32035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1" name="Rectangle 15"/>
          <p:cNvSpPr>
            <a:spLocks noChangeArrowheads="1"/>
          </p:cNvSpPr>
          <p:nvPr/>
        </p:nvSpPr>
        <p:spPr bwMode="auto">
          <a:xfrm>
            <a:off x="4106864" y="3190875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9712" name="Oval 16"/>
          <p:cNvSpPr>
            <a:spLocks noChangeArrowheads="1"/>
          </p:cNvSpPr>
          <p:nvPr/>
        </p:nvSpPr>
        <p:spPr bwMode="auto">
          <a:xfrm>
            <a:off x="7640638" y="3203575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3" name="Rectangle 17"/>
          <p:cNvSpPr>
            <a:spLocks noChangeArrowheads="1"/>
          </p:cNvSpPr>
          <p:nvPr/>
        </p:nvSpPr>
        <p:spPr bwMode="auto">
          <a:xfrm>
            <a:off x="7680326" y="31908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9714" name="Oval 18"/>
          <p:cNvSpPr>
            <a:spLocks noChangeArrowheads="1"/>
          </p:cNvSpPr>
          <p:nvPr/>
        </p:nvSpPr>
        <p:spPr bwMode="auto">
          <a:xfrm>
            <a:off x="29162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5" name="Rectangle 19"/>
          <p:cNvSpPr>
            <a:spLocks noChangeArrowheads="1"/>
          </p:cNvSpPr>
          <p:nvPr/>
        </p:nvSpPr>
        <p:spPr bwMode="auto">
          <a:xfrm>
            <a:off x="2955926" y="431006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9716" name="Oval 20"/>
          <p:cNvSpPr>
            <a:spLocks noChangeArrowheads="1"/>
          </p:cNvSpPr>
          <p:nvPr/>
        </p:nvSpPr>
        <p:spPr bwMode="auto">
          <a:xfrm>
            <a:off x="48974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7" name="Rectangle 21"/>
          <p:cNvSpPr>
            <a:spLocks noChangeArrowheads="1"/>
          </p:cNvSpPr>
          <p:nvPr/>
        </p:nvSpPr>
        <p:spPr bwMode="auto">
          <a:xfrm>
            <a:off x="4945064" y="431006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9718" name="Oval 22"/>
          <p:cNvSpPr>
            <a:spLocks noChangeArrowheads="1"/>
          </p:cNvSpPr>
          <p:nvPr/>
        </p:nvSpPr>
        <p:spPr bwMode="auto">
          <a:xfrm>
            <a:off x="67262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9" name="Rectangle 23"/>
          <p:cNvSpPr>
            <a:spLocks noChangeArrowheads="1"/>
          </p:cNvSpPr>
          <p:nvPr/>
        </p:nvSpPr>
        <p:spPr bwMode="auto">
          <a:xfrm>
            <a:off x="6780213" y="4310063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29720" name="Oval 24"/>
          <p:cNvSpPr>
            <a:spLocks noChangeArrowheads="1"/>
          </p:cNvSpPr>
          <p:nvPr/>
        </p:nvSpPr>
        <p:spPr bwMode="auto">
          <a:xfrm>
            <a:off x="85550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21" name="Rectangle 25"/>
          <p:cNvSpPr>
            <a:spLocks noChangeArrowheads="1"/>
          </p:cNvSpPr>
          <p:nvPr/>
        </p:nvSpPr>
        <p:spPr bwMode="auto">
          <a:xfrm>
            <a:off x="8588376" y="431006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9722" name="Line 26"/>
          <p:cNvSpPr>
            <a:spLocks noChangeShapeType="1"/>
          </p:cNvSpPr>
          <p:nvPr/>
        </p:nvSpPr>
        <p:spPr bwMode="auto">
          <a:xfrm flipH="1">
            <a:off x="4286250" y="2505076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23" name="Rectangle 27"/>
          <p:cNvSpPr>
            <a:spLocks noChangeArrowheads="1"/>
          </p:cNvSpPr>
          <p:nvPr/>
        </p:nvSpPr>
        <p:spPr bwMode="auto">
          <a:xfrm>
            <a:off x="5711826" y="202406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29724" name="Rectangle 28"/>
          <p:cNvSpPr>
            <a:spLocks noChangeArrowheads="1"/>
          </p:cNvSpPr>
          <p:nvPr/>
        </p:nvSpPr>
        <p:spPr bwMode="auto">
          <a:xfrm>
            <a:off x="3825876" y="2859088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29725" name="Rectangle 29"/>
          <p:cNvSpPr>
            <a:spLocks noChangeArrowheads="1"/>
          </p:cNvSpPr>
          <p:nvPr/>
        </p:nvSpPr>
        <p:spPr bwMode="auto">
          <a:xfrm>
            <a:off x="2676526" y="4025900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29726" name="Rectangle 30"/>
          <p:cNvSpPr>
            <a:spLocks noChangeArrowheads="1"/>
          </p:cNvSpPr>
          <p:nvPr/>
        </p:nvSpPr>
        <p:spPr bwMode="auto">
          <a:xfrm>
            <a:off x="5391151" y="4295775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29727" name="Line 31"/>
          <p:cNvSpPr>
            <a:spLocks noChangeShapeType="1"/>
          </p:cNvSpPr>
          <p:nvPr/>
        </p:nvSpPr>
        <p:spPr bwMode="auto">
          <a:xfrm>
            <a:off x="4603751" y="3355976"/>
            <a:ext cx="2124075" cy="938213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28" name="Rectangle 32"/>
          <p:cNvSpPr>
            <a:spLocks noChangeArrowheads="1"/>
          </p:cNvSpPr>
          <p:nvPr/>
        </p:nvSpPr>
        <p:spPr bwMode="auto">
          <a:xfrm>
            <a:off x="6942138" y="4587875"/>
            <a:ext cx="322262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29729" name="Line 33"/>
          <p:cNvSpPr>
            <a:spLocks noChangeShapeType="1"/>
          </p:cNvSpPr>
          <p:nvPr/>
        </p:nvSpPr>
        <p:spPr bwMode="auto">
          <a:xfrm flipH="1">
            <a:off x="6970713" y="3503613"/>
            <a:ext cx="615950" cy="7556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30" name="Rectangle 34"/>
          <p:cNvSpPr>
            <a:spLocks noChangeArrowheads="1"/>
          </p:cNvSpPr>
          <p:nvPr/>
        </p:nvSpPr>
        <p:spPr bwMode="auto">
          <a:xfrm>
            <a:off x="3949700" y="5102225"/>
            <a:ext cx="4357688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>
                <a:solidFill>
                  <a:schemeClr val="hlink"/>
                </a:solidFill>
              </a:rPr>
              <a:t>A   B   D   E   F   C</a:t>
            </a:r>
          </a:p>
        </p:txBody>
      </p:sp>
      <p:sp>
        <p:nvSpPr>
          <p:cNvPr id="29731" name="Rectangle 35"/>
          <p:cNvSpPr>
            <a:spLocks noChangeArrowheads="1"/>
          </p:cNvSpPr>
          <p:nvPr/>
        </p:nvSpPr>
        <p:spPr bwMode="auto">
          <a:xfrm>
            <a:off x="7969251" y="2916238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29732" name="Line 36"/>
          <p:cNvSpPr>
            <a:spLocks noChangeShapeType="1"/>
          </p:cNvSpPr>
          <p:nvPr/>
        </p:nvSpPr>
        <p:spPr bwMode="auto">
          <a:xfrm>
            <a:off x="6426201" y="2563814"/>
            <a:ext cx="1331913" cy="54292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9735" name="Group 39"/>
          <p:cNvGrpSpPr>
            <a:grpSpLocks/>
          </p:cNvGrpSpPr>
          <p:nvPr/>
        </p:nvGrpSpPr>
        <p:grpSpPr bwMode="auto">
          <a:xfrm>
            <a:off x="6780214" y="2608263"/>
            <a:ext cx="447675" cy="322262"/>
            <a:chOff x="3311" y="1643"/>
            <a:chExt cx="282" cy="203"/>
          </a:xfrm>
        </p:grpSpPr>
        <p:sp>
          <p:nvSpPr>
            <p:cNvPr id="29733" name="Line 37"/>
            <p:cNvSpPr>
              <a:spLocks noChangeShapeType="1"/>
            </p:cNvSpPr>
            <p:nvPr/>
          </p:nvSpPr>
          <p:spPr bwMode="auto">
            <a:xfrm>
              <a:off x="3342" y="1646"/>
              <a:ext cx="218" cy="200"/>
            </a:xfrm>
            <a:prstGeom prst="line">
              <a:avLst/>
            </a:prstGeom>
            <a:noFill/>
            <a:ln w="101600">
              <a:solidFill>
                <a:srgbClr val="FC012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34" name="Line 38"/>
            <p:cNvSpPr>
              <a:spLocks noChangeShapeType="1"/>
            </p:cNvSpPr>
            <p:nvPr/>
          </p:nvSpPr>
          <p:spPr bwMode="auto">
            <a:xfrm flipH="1">
              <a:off x="3311" y="1643"/>
              <a:ext cx="282" cy="200"/>
            </a:xfrm>
            <a:prstGeom prst="line">
              <a:avLst/>
            </a:prstGeom>
            <a:noFill/>
            <a:ln w="101600">
              <a:solidFill>
                <a:srgbClr val="FC012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22658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Shortest Path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</a:t>
            </a:r>
            <a:r>
              <a:rPr lang="en-US" altLang="en-US" sz="2400" dirty="0" smtClean="0">
                <a:latin typeface="Arial" charset="0"/>
                <a:cs typeface="Arial" charset="0"/>
              </a:rPr>
              <a:t>The goal of this algorithm will be to find the shortest path and its length</a:t>
            </a:r>
          </a:p>
          <a:p>
            <a:pPr>
              <a:buFont typeface="Arial" charset="0"/>
              <a:buNone/>
            </a:pPr>
            <a:r>
              <a:rPr lang="en-US" altLang="en-US" sz="2400" dirty="0" smtClean="0">
                <a:latin typeface="Arial" charset="0"/>
                <a:cs typeface="Arial" charset="0"/>
              </a:rPr>
              <a:t>	We will make the assumption that the weights on all edges is a positive number</a:t>
            </a:r>
          </a:p>
          <a:p>
            <a:pPr lvl="1"/>
            <a:r>
              <a:rPr lang="en-US" altLang="en-US" sz="2000" dirty="0" smtClean="0">
                <a:latin typeface="Arial" charset="0"/>
                <a:cs typeface="Arial" charset="0"/>
              </a:rPr>
              <a:t>Clearly, if we have negative vertices, it may be possible to end up in a cycle whereby each pass through the cycle decreases the total </a:t>
            </a:r>
            <a:r>
              <a:rPr lang="en-US" altLang="en-US" sz="2000" i="1" dirty="0" smtClean="0">
                <a:latin typeface="Arial" charset="0"/>
                <a:cs typeface="Arial" charset="0"/>
              </a:rPr>
              <a:t>length</a:t>
            </a:r>
          </a:p>
          <a:p>
            <a:pPr lvl="1"/>
            <a:r>
              <a:rPr lang="en-US" altLang="en-US" sz="2000" dirty="0" smtClean="0">
                <a:latin typeface="Arial" charset="0"/>
                <a:cs typeface="Arial" charset="0"/>
              </a:rPr>
              <a:t>Thus, a shortest length would be undefined for such a graph</a:t>
            </a:r>
          </a:p>
          <a:p>
            <a:pPr lvl="1"/>
            <a:r>
              <a:rPr lang="en-US" altLang="en-US" sz="2000" dirty="0" smtClean="0">
                <a:latin typeface="Arial" charset="0"/>
                <a:cs typeface="Arial" charset="0"/>
              </a:rPr>
              <a:t>Consider the shortest path</a:t>
            </a:r>
            <a:br>
              <a:rPr lang="en-US" altLang="en-US" sz="2000" dirty="0" smtClean="0">
                <a:latin typeface="Arial" charset="0"/>
                <a:cs typeface="Arial" charset="0"/>
              </a:rPr>
            </a:br>
            <a:r>
              <a:rPr lang="en-US" altLang="en-US" sz="2000" dirty="0" smtClean="0">
                <a:latin typeface="Arial" charset="0"/>
                <a:cs typeface="Arial" charset="0"/>
              </a:rPr>
              <a:t>from vertex 1 to 4...</a:t>
            </a:r>
          </a:p>
          <a:p>
            <a:pPr lvl="1"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</p:txBody>
      </p:sp>
      <p:pic>
        <p:nvPicPr>
          <p:cNvPr id="4" name="Picture 4" descr="sp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6527" y="3916907"/>
            <a:ext cx="2725755" cy="2528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300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Line 2"/>
          <p:cNvSpPr>
            <a:spLocks noChangeShapeType="1"/>
          </p:cNvSpPr>
          <p:nvPr/>
        </p:nvSpPr>
        <p:spPr bwMode="auto">
          <a:xfrm>
            <a:off x="4476751" y="3400425"/>
            <a:ext cx="2290763" cy="1041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3" name="Line 3"/>
          <p:cNvSpPr>
            <a:spLocks noChangeShapeType="1"/>
          </p:cNvSpPr>
          <p:nvPr/>
        </p:nvSpPr>
        <p:spPr bwMode="auto">
          <a:xfrm>
            <a:off x="3335338" y="4518025"/>
            <a:ext cx="16494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4" name="Line 4"/>
          <p:cNvSpPr>
            <a:spLocks noChangeShapeType="1"/>
          </p:cNvSpPr>
          <p:nvPr/>
        </p:nvSpPr>
        <p:spPr bwMode="auto">
          <a:xfrm flipH="1">
            <a:off x="3194050" y="3519489"/>
            <a:ext cx="952500" cy="8143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5" name="Line 5"/>
          <p:cNvSpPr>
            <a:spLocks noChangeShapeType="1"/>
          </p:cNvSpPr>
          <p:nvPr/>
        </p:nvSpPr>
        <p:spPr bwMode="auto">
          <a:xfrm flipH="1">
            <a:off x="7046913" y="3490914"/>
            <a:ext cx="709612" cy="8651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6" name="Line 6"/>
          <p:cNvSpPr>
            <a:spLocks noChangeShapeType="1"/>
          </p:cNvSpPr>
          <p:nvPr/>
        </p:nvSpPr>
        <p:spPr bwMode="auto">
          <a:xfrm>
            <a:off x="8032751" y="3500438"/>
            <a:ext cx="633413" cy="8874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7" name="Line 7"/>
          <p:cNvSpPr>
            <a:spLocks noChangeShapeType="1"/>
          </p:cNvSpPr>
          <p:nvPr/>
        </p:nvSpPr>
        <p:spPr bwMode="auto">
          <a:xfrm>
            <a:off x="4406901" y="3482975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8" name="Line 8"/>
          <p:cNvSpPr>
            <a:spLocks noChangeShapeType="1"/>
          </p:cNvSpPr>
          <p:nvPr/>
        </p:nvSpPr>
        <p:spPr bwMode="auto">
          <a:xfrm flipH="1">
            <a:off x="4421188" y="2630489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9" name="Line 9"/>
          <p:cNvSpPr>
            <a:spLocks noChangeShapeType="1"/>
          </p:cNvSpPr>
          <p:nvPr/>
        </p:nvSpPr>
        <p:spPr bwMode="auto">
          <a:xfrm>
            <a:off x="6242050" y="2635251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0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Depth-First Search</a:t>
            </a:r>
          </a:p>
        </p:txBody>
      </p:sp>
      <p:sp>
        <p:nvSpPr>
          <p:cNvPr id="30731" name="Rectangle 11"/>
          <p:cNvSpPr>
            <a:spLocks noGrp="1" noChangeArrowheads="1"/>
          </p:cNvSpPr>
          <p:nvPr>
            <p:ph idx="1"/>
          </p:nvPr>
        </p:nvSpPr>
        <p:spPr bwMode="auto">
          <a:xfrm>
            <a:off x="2209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0732" name="Oval 12"/>
          <p:cNvSpPr>
            <a:spLocks noChangeArrowheads="1"/>
          </p:cNvSpPr>
          <p:nvPr/>
        </p:nvSpPr>
        <p:spPr bwMode="auto">
          <a:xfrm>
            <a:off x="5888038" y="23272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3" name="Rectangle 13"/>
          <p:cNvSpPr>
            <a:spLocks noChangeArrowheads="1"/>
          </p:cNvSpPr>
          <p:nvPr/>
        </p:nvSpPr>
        <p:spPr bwMode="auto">
          <a:xfrm>
            <a:off x="5935664" y="2314575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30734" name="Oval 14"/>
          <p:cNvSpPr>
            <a:spLocks noChangeArrowheads="1"/>
          </p:cNvSpPr>
          <p:nvPr/>
        </p:nvSpPr>
        <p:spPr bwMode="auto">
          <a:xfrm>
            <a:off x="4059238" y="32035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5" name="Rectangle 15"/>
          <p:cNvSpPr>
            <a:spLocks noChangeArrowheads="1"/>
          </p:cNvSpPr>
          <p:nvPr/>
        </p:nvSpPr>
        <p:spPr bwMode="auto">
          <a:xfrm>
            <a:off x="4106864" y="3190875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30736" name="Oval 16"/>
          <p:cNvSpPr>
            <a:spLocks noChangeArrowheads="1"/>
          </p:cNvSpPr>
          <p:nvPr/>
        </p:nvSpPr>
        <p:spPr bwMode="auto">
          <a:xfrm>
            <a:off x="7640638" y="3203575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7" name="Rectangle 17"/>
          <p:cNvSpPr>
            <a:spLocks noChangeArrowheads="1"/>
          </p:cNvSpPr>
          <p:nvPr/>
        </p:nvSpPr>
        <p:spPr bwMode="auto">
          <a:xfrm>
            <a:off x="7680326" y="31908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30738" name="Oval 18"/>
          <p:cNvSpPr>
            <a:spLocks noChangeArrowheads="1"/>
          </p:cNvSpPr>
          <p:nvPr/>
        </p:nvSpPr>
        <p:spPr bwMode="auto">
          <a:xfrm>
            <a:off x="29162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9" name="Rectangle 19"/>
          <p:cNvSpPr>
            <a:spLocks noChangeArrowheads="1"/>
          </p:cNvSpPr>
          <p:nvPr/>
        </p:nvSpPr>
        <p:spPr bwMode="auto">
          <a:xfrm>
            <a:off x="2955926" y="431006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30740" name="Oval 20"/>
          <p:cNvSpPr>
            <a:spLocks noChangeArrowheads="1"/>
          </p:cNvSpPr>
          <p:nvPr/>
        </p:nvSpPr>
        <p:spPr bwMode="auto">
          <a:xfrm>
            <a:off x="48974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1" name="Rectangle 21"/>
          <p:cNvSpPr>
            <a:spLocks noChangeArrowheads="1"/>
          </p:cNvSpPr>
          <p:nvPr/>
        </p:nvSpPr>
        <p:spPr bwMode="auto">
          <a:xfrm>
            <a:off x="4945064" y="431006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30742" name="Oval 22"/>
          <p:cNvSpPr>
            <a:spLocks noChangeArrowheads="1"/>
          </p:cNvSpPr>
          <p:nvPr/>
        </p:nvSpPr>
        <p:spPr bwMode="auto">
          <a:xfrm>
            <a:off x="67262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3" name="Rectangle 23"/>
          <p:cNvSpPr>
            <a:spLocks noChangeArrowheads="1"/>
          </p:cNvSpPr>
          <p:nvPr/>
        </p:nvSpPr>
        <p:spPr bwMode="auto">
          <a:xfrm>
            <a:off x="6780213" y="4310063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30744" name="Oval 24"/>
          <p:cNvSpPr>
            <a:spLocks noChangeArrowheads="1"/>
          </p:cNvSpPr>
          <p:nvPr/>
        </p:nvSpPr>
        <p:spPr bwMode="auto">
          <a:xfrm>
            <a:off x="85550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5" name="Rectangle 25"/>
          <p:cNvSpPr>
            <a:spLocks noChangeArrowheads="1"/>
          </p:cNvSpPr>
          <p:nvPr/>
        </p:nvSpPr>
        <p:spPr bwMode="auto">
          <a:xfrm>
            <a:off x="8588376" y="431006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30746" name="Line 26"/>
          <p:cNvSpPr>
            <a:spLocks noChangeShapeType="1"/>
          </p:cNvSpPr>
          <p:nvPr/>
        </p:nvSpPr>
        <p:spPr bwMode="auto">
          <a:xfrm flipH="1">
            <a:off x="4286250" y="2505076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7" name="Rectangle 27"/>
          <p:cNvSpPr>
            <a:spLocks noChangeArrowheads="1"/>
          </p:cNvSpPr>
          <p:nvPr/>
        </p:nvSpPr>
        <p:spPr bwMode="auto">
          <a:xfrm>
            <a:off x="5711826" y="202406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30748" name="Rectangle 28"/>
          <p:cNvSpPr>
            <a:spLocks noChangeArrowheads="1"/>
          </p:cNvSpPr>
          <p:nvPr/>
        </p:nvSpPr>
        <p:spPr bwMode="auto">
          <a:xfrm>
            <a:off x="3825876" y="2859088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30749" name="Rectangle 29"/>
          <p:cNvSpPr>
            <a:spLocks noChangeArrowheads="1"/>
          </p:cNvSpPr>
          <p:nvPr/>
        </p:nvSpPr>
        <p:spPr bwMode="auto">
          <a:xfrm>
            <a:off x="2676526" y="4025900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30750" name="Rectangle 30"/>
          <p:cNvSpPr>
            <a:spLocks noChangeArrowheads="1"/>
          </p:cNvSpPr>
          <p:nvPr/>
        </p:nvSpPr>
        <p:spPr bwMode="auto">
          <a:xfrm>
            <a:off x="5391151" y="4295775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30751" name="Line 31"/>
          <p:cNvSpPr>
            <a:spLocks noChangeShapeType="1"/>
          </p:cNvSpPr>
          <p:nvPr/>
        </p:nvSpPr>
        <p:spPr bwMode="auto">
          <a:xfrm>
            <a:off x="4603751" y="3355976"/>
            <a:ext cx="2124075" cy="938213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52" name="Rectangle 32"/>
          <p:cNvSpPr>
            <a:spLocks noChangeArrowheads="1"/>
          </p:cNvSpPr>
          <p:nvPr/>
        </p:nvSpPr>
        <p:spPr bwMode="auto">
          <a:xfrm>
            <a:off x="6942138" y="4587875"/>
            <a:ext cx="322262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30753" name="Line 33"/>
          <p:cNvSpPr>
            <a:spLocks noChangeShapeType="1"/>
          </p:cNvSpPr>
          <p:nvPr/>
        </p:nvSpPr>
        <p:spPr bwMode="auto">
          <a:xfrm flipH="1">
            <a:off x="6970713" y="3503613"/>
            <a:ext cx="615950" cy="7556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54" name="Rectangle 34"/>
          <p:cNvSpPr>
            <a:spLocks noChangeArrowheads="1"/>
          </p:cNvSpPr>
          <p:nvPr/>
        </p:nvSpPr>
        <p:spPr bwMode="auto">
          <a:xfrm>
            <a:off x="3949700" y="5102225"/>
            <a:ext cx="4357688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>
                <a:solidFill>
                  <a:schemeClr val="hlink"/>
                </a:solidFill>
              </a:rPr>
              <a:t>A   B   D   E   F   C</a:t>
            </a:r>
          </a:p>
        </p:txBody>
      </p:sp>
      <p:sp>
        <p:nvSpPr>
          <p:cNvPr id="30755" name="Rectangle 35"/>
          <p:cNvSpPr>
            <a:spLocks noChangeArrowheads="1"/>
          </p:cNvSpPr>
          <p:nvPr/>
        </p:nvSpPr>
        <p:spPr bwMode="auto">
          <a:xfrm>
            <a:off x="7969251" y="2916238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30756" name="Line 36"/>
          <p:cNvSpPr>
            <a:spLocks noChangeShapeType="1"/>
          </p:cNvSpPr>
          <p:nvPr/>
        </p:nvSpPr>
        <p:spPr bwMode="auto">
          <a:xfrm flipH="1">
            <a:off x="7199314" y="3633788"/>
            <a:ext cx="625475" cy="7366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0759" name="Group 39"/>
          <p:cNvGrpSpPr>
            <a:grpSpLocks/>
          </p:cNvGrpSpPr>
          <p:nvPr/>
        </p:nvGrpSpPr>
        <p:grpSpPr bwMode="auto">
          <a:xfrm>
            <a:off x="7315201" y="3803651"/>
            <a:ext cx="447675" cy="322263"/>
            <a:chOff x="3648" y="2396"/>
            <a:chExt cx="282" cy="203"/>
          </a:xfrm>
        </p:grpSpPr>
        <p:sp>
          <p:nvSpPr>
            <p:cNvPr id="30757" name="Line 37"/>
            <p:cNvSpPr>
              <a:spLocks noChangeShapeType="1"/>
            </p:cNvSpPr>
            <p:nvPr/>
          </p:nvSpPr>
          <p:spPr bwMode="auto">
            <a:xfrm>
              <a:off x="3679" y="2399"/>
              <a:ext cx="218" cy="200"/>
            </a:xfrm>
            <a:prstGeom prst="line">
              <a:avLst/>
            </a:prstGeom>
            <a:noFill/>
            <a:ln w="101600">
              <a:solidFill>
                <a:srgbClr val="FC012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58" name="Line 38"/>
            <p:cNvSpPr>
              <a:spLocks noChangeShapeType="1"/>
            </p:cNvSpPr>
            <p:nvPr/>
          </p:nvSpPr>
          <p:spPr bwMode="auto">
            <a:xfrm flipH="1">
              <a:off x="3648" y="2396"/>
              <a:ext cx="282" cy="200"/>
            </a:xfrm>
            <a:prstGeom prst="line">
              <a:avLst/>
            </a:prstGeom>
            <a:noFill/>
            <a:ln w="101600">
              <a:solidFill>
                <a:srgbClr val="FC012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314958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Line 2"/>
          <p:cNvSpPr>
            <a:spLocks noChangeShapeType="1"/>
          </p:cNvSpPr>
          <p:nvPr/>
        </p:nvSpPr>
        <p:spPr bwMode="auto">
          <a:xfrm>
            <a:off x="4476751" y="3400425"/>
            <a:ext cx="2290763" cy="1041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47" name="Line 3"/>
          <p:cNvSpPr>
            <a:spLocks noChangeShapeType="1"/>
          </p:cNvSpPr>
          <p:nvPr/>
        </p:nvSpPr>
        <p:spPr bwMode="auto">
          <a:xfrm>
            <a:off x="3335338" y="4518025"/>
            <a:ext cx="16494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48" name="Line 4"/>
          <p:cNvSpPr>
            <a:spLocks noChangeShapeType="1"/>
          </p:cNvSpPr>
          <p:nvPr/>
        </p:nvSpPr>
        <p:spPr bwMode="auto">
          <a:xfrm flipH="1">
            <a:off x="3194050" y="3519489"/>
            <a:ext cx="952500" cy="8143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49" name="Line 5"/>
          <p:cNvSpPr>
            <a:spLocks noChangeShapeType="1"/>
          </p:cNvSpPr>
          <p:nvPr/>
        </p:nvSpPr>
        <p:spPr bwMode="auto">
          <a:xfrm flipH="1">
            <a:off x="7046913" y="3490914"/>
            <a:ext cx="709612" cy="8651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0" name="Line 6"/>
          <p:cNvSpPr>
            <a:spLocks noChangeShapeType="1"/>
          </p:cNvSpPr>
          <p:nvPr/>
        </p:nvSpPr>
        <p:spPr bwMode="auto">
          <a:xfrm>
            <a:off x="8032751" y="3500438"/>
            <a:ext cx="633413" cy="8874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1" name="Line 7"/>
          <p:cNvSpPr>
            <a:spLocks noChangeShapeType="1"/>
          </p:cNvSpPr>
          <p:nvPr/>
        </p:nvSpPr>
        <p:spPr bwMode="auto">
          <a:xfrm>
            <a:off x="4406901" y="3482975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2" name="Line 8"/>
          <p:cNvSpPr>
            <a:spLocks noChangeShapeType="1"/>
          </p:cNvSpPr>
          <p:nvPr/>
        </p:nvSpPr>
        <p:spPr bwMode="auto">
          <a:xfrm flipH="1">
            <a:off x="4421188" y="2630489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3" name="Line 9"/>
          <p:cNvSpPr>
            <a:spLocks noChangeShapeType="1"/>
          </p:cNvSpPr>
          <p:nvPr/>
        </p:nvSpPr>
        <p:spPr bwMode="auto">
          <a:xfrm>
            <a:off x="6242050" y="2635251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4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Depth-First Search</a:t>
            </a:r>
          </a:p>
        </p:txBody>
      </p:sp>
      <p:sp>
        <p:nvSpPr>
          <p:cNvPr id="31755" name="Rectangle 11"/>
          <p:cNvSpPr>
            <a:spLocks noGrp="1" noChangeArrowheads="1"/>
          </p:cNvSpPr>
          <p:nvPr>
            <p:ph idx="1"/>
          </p:nvPr>
        </p:nvSpPr>
        <p:spPr bwMode="auto">
          <a:xfrm>
            <a:off x="2209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1756" name="Oval 12"/>
          <p:cNvSpPr>
            <a:spLocks noChangeArrowheads="1"/>
          </p:cNvSpPr>
          <p:nvPr/>
        </p:nvSpPr>
        <p:spPr bwMode="auto">
          <a:xfrm>
            <a:off x="5888038" y="23272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7" name="Rectangle 13"/>
          <p:cNvSpPr>
            <a:spLocks noChangeArrowheads="1"/>
          </p:cNvSpPr>
          <p:nvPr/>
        </p:nvSpPr>
        <p:spPr bwMode="auto">
          <a:xfrm>
            <a:off x="5935664" y="2314575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31758" name="Oval 14"/>
          <p:cNvSpPr>
            <a:spLocks noChangeArrowheads="1"/>
          </p:cNvSpPr>
          <p:nvPr/>
        </p:nvSpPr>
        <p:spPr bwMode="auto">
          <a:xfrm>
            <a:off x="4059238" y="32035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9" name="Rectangle 15"/>
          <p:cNvSpPr>
            <a:spLocks noChangeArrowheads="1"/>
          </p:cNvSpPr>
          <p:nvPr/>
        </p:nvSpPr>
        <p:spPr bwMode="auto">
          <a:xfrm>
            <a:off x="4106864" y="3190875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31760" name="Oval 16"/>
          <p:cNvSpPr>
            <a:spLocks noChangeArrowheads="1"/>
          </p:cNvSpPr>
          <p:nvPr/>
        </p:nvSpPr>
        <p:spPr bwMode="auto">
          <a:xfrm>
            <a:off x="7640638" y="3203575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61" name="Rectangle 17"/>
          <p:cNvSpPr>
            <a:spLocks noChangeArrowheads="1"/>
          </p:cNvSpPr>
          <p:nvPr/>
        </p:nvSpPr>
        <p:spPr bwMode="auto">
          <a:xfrm>
            <a:off x="7680326" y="31908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31762" name="Oval 18"/>
          <p:cNvSpPr>
            <a:spLocks noChangeArrowheads="1"/>
          </p:cNvSpPr>
          <p:nvPr/>
        </p:nvSpPr>
        <p:spPr bwMode="auto">
          <a:xfrm>
            <a:off x="29162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63" name="Rectangle 19"/>
          <p:cNvSpPr>
            <a:spLocks noChangeArrowheads="1"/>
          </p:cNvSpPr>
          <p:nvPr/>
        </p:nvSpPr>
        <p:spPr bwMode="auto">
          <a:xfrm>
            <a:off x="2955926" y="431006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31764" name="Oval 20"/>
          <p:cNvSpPr>
            <a:spLocks noChangeArrowheads="1"/>
          </p:cNvSpPr>
          <p:nvPr/>
        </p:nvSpPr>
        <p:spPr bwMode="auto">
          <a:xfrm>
            <a:off x="48974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65" name="Rectangle 21"/>
          <p:cNvSpPr>
            <a:spLocks noChangeArrowheads="1"/>
          </p:cNvSpPr>
          <p:nvPr/>
        </p:nvSpPr>
        <p:spPr bwMode="auto">
          <a:xfrm>
            <a:off x="4945064" y="431006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31766" name="Oval 22"/>
          <p:cNvSpPr>
            <a:spLocks noChangeArrowheads="1"/>
          </p:cNvSpPr>
          <p:nvPr/>
        </p:nvSpPr>
        <p:spPr bwMode="auto">
          <a:xfrm>
            <a:off x="67262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67" name="Rectangle 23"/>
          <p:cNvSpPr>
            <a:spLocks noChangeArrowheads="1"/>
          </p:cNvSpPr>
          <p:nvPr/>
        </p:nvSpPr>
        <p:spPr bwMode="auto">
          <a:xfrm>
            <a:off x="6780213" y="4310063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31768" name="Oval 24"/>
          <p:cNvSpPr>
            <a:spLocks noChangeArrowheads="1"/>
          </p:cNvSpPr>
          <p:nvPr/>
        </p:nvSpPr>
        <p:spPr bwMode="auto">
          <a:xfrm>
            <a:off x="85550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69" name="Rectangle 25"/>
          <p:cNvSpPr>
            <a:spLocks noChangeArrowheads="1"/>
          </p:cNvSpPr>
          <p:nvPr/>
        </p:nvSpPr>
        <p:spPr bwMode="auto">
          <a:xfrm>
            <a:off x="8588376" y="431006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31770" name="Line 26"/>
          <p:cNvSpPr>
            <a:spLocks noChangeShapeType="1"/>
          </p:cNvSpPr>
          <p:nvPr/>
        </p:nvSpPr>
        <p:spPr bwMode="auto">
          <a:xfrm flipH="1">
            <a:off x="4286250" y="2505076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71" name="Rectangle 27"/>
          <p:cNvSpPr>
            <a:spLocks noChangeArrowheads="1"/>
          </p:cNvSpPr>
          <p:nvPr/>
        </p:nvSpPr>
        <p:spPr bwMode="auto">
          <a:xfrm>
            <a:off x="5711826" y="202406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31772" name="Rectangle 28"/>
          <p:cNvSpPr>
            <a:spLocks noChangeArrowheads="1"/>
          </p:cNvSpPr>
          <p:nvPr/>
        </p:nvSpPr>
        <p:spPr bwMode="auto">
          <a:xfrm>
            <a:off x="3825876" y="2859088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31773" name="Rectangle 29"/>
          <p:cNvSpPr>
            <a:spLocks noChangeArrowheads="1"/>
          </p:cNvSpPr>
          <p:nvPr/>
        </p:nvSpPr>
        <p:spPr bwMode="auto">
          <a:xfrm>
            <a:off x="2676526" y="4025900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31774" name="Rectangle 30"/>
          <p:cNvSpPr>
            <a:spLocks noChangeArrowheads="1"/>
          </p:cNvSpPr>
          <p:nvPr/>
        </p:nvSpPr>
        <p:spPr bwMode="auto">
          <a:xfrm>
            <a:off x="5391151" y="4295775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31775" name="Line 31"/>
          <p:cNvSpPr>
            <a:spLocks noChangeShapeType="1"/>
          </p:cNvSpPr>
          <p:nvPr/>
        </p:nvSpPr>
        <p:spPr bwMode="auto">
          <a:xfrm>
            <a:off x="4603751" y="3355976"/>
            <a:ext cx="2124075" cy="938213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76" name="Rectangle 32"/>
          <p:cNvSpPr>
            <a:spLocks noChangeArrowheads="1"/>
          </p:cNvSpPr>
          <p:nvPr/>
        </p:nvSpPr>
        <p:spPr bwMode="auto">
          <a:xfrm>
            <a:off x="6942138" y="4587875"/>
            <a:ext cx="322262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31777" name="Line 33"/>
          <p:cNvSpPr>
            <a:spLocks noChangeShapeType="1"/>
          </p:cNvSpPr>
          <p:nvPr/>
        </p:nvSpPr>
        <p:spPr bwMode="auto">
          <a:xfrm flipH="1">
            <a:off x="6970713" y="3503613"/>
            <a:ext cx="615950" cy="7556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78" name="Rectangle 34"/>
          <p:cNvSpPr>
            <a:spLocks noChangeArrowheads="1"/>
          </p:cNvSpPr>
          <p:nvPr/>
        </p:nvSpPr>
        <p:spPr bwMode="auto">
          <a:xfrm>
            <a:off x="3949700" y="5102225"/>
            <a:ext cx="4357688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>
                <a:solidFill>
                  <a:schemeClr val="hlink"/>
                </a:solidFill>
              </a:rPr>
              <a:t>A   B   D   E   F   C</a:t>
            </a:r>
          </a:p>
        </p:txBody>
      </p:sp>
      <p:sp>
        <p:nvSpPr>
          <p:cNvPr id="31779" name="Rectangle 35"/>
          <p:cNvSpPr>
            <a:spLocks noChangeArrowheads="1"/>
          </p:cNvSpPr>
          <p:nvPr/>
        </p:nvSpPr>
        <p:spPr bwMode="auto">
          <a:xfrm>
            <a:off x="7969251" y="2916238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31780" name="Line 36"/>
          <p:cNvSpPr>
            <a:spLocks noChangeShapeType="1"/>
          </p:cNvSpPr>
          <p:nvPr/>
        </p:nvSpPr>
        <p:spPr bwMode="auto">
          <a:xfrm>
            <a:off x="8162925" y="3482975"/>
            <a:ext cx="566738" cy="77628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68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Line 2"/>
          <p:cNvSpPr>
            <a:spLocks noChangeShapeType="1"/>
          </p:cNvSpPr>
          <p:nvPr/>
        </p:nvSpPr>
        <p:spPr bwMode="auto">
          <a:xfrm>
            <a:off x="4476751" y="3400425"/>
            <a:ext cx="2290763" cy="1041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1" name="Line 3"/>
          <p:cNvSpPr>
            <a:spLocks noChangeShapeType="1"/>
          </p:cNvSpPr>
          <p:nvPr/>
        </p:nvSpPr>
        <p:spPr bwMode="auto">
          <a:xfrm>
            <a:off x="3335338" y="4518025"/>
            <a:ext cx="16494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2" name="Line 4"/>
          <p:cNvSpPr>
            <a:spLocks noChangeShapeType="1"/>
          </p:cNvSpPr>
          <p:nvPr/>
        </p:nvSpPr>
        <p:spPr bwMode="auto">
          <a:xfrm flipH="1">
            <a:off x="3194050" y="3519489"/>
            <a:ext cx="952500" cy="8143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3" name="Line 5"/>
          <p:cNvSpPr>
            <a:spLocks noChangeShapeType="1"/>
          </p:cNvSpPr>
          <p:nvPr/>
        </p:nvSpPr>
        <p:spPr bwMode="auto">
          <a:xfrm flipH="1">
            <a:off x="7046913" y="3490914"/>
            <a:ext cx="709612" cy="8651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4" name="Line 6"/>
          <p:cNvSpPr>
            <a:spLocks noChangeShapeType="1"/>
          </p:cNvSpPr>
          <p:nvPr/>
        </p:nvSpPr>
        <p:spPr bwMode="auto">
          <a:xfrm>
            <a:off x="8032751" y="3500438"/>
            <a:ext cx="633413" cy="8874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5" name="Line 7"/>
          <p:cNvSpPr>
            <a:spLocks noChangeShapeType="1"/>
          </p:cNvSpPr>
          <p:nvPr/>
        </p:nvSpPr>
        <p:spPr bwMode="auto">
          <a:xfrm>
            <a:off x="4406901" y="3482975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6" name="Line 8"/>
          <p:cNvSpPr>
            <a:spLocks noChangeShapeType="1"/>
          </p:cNvSpPr>
          <p:nvPr/>
        </p:nvSpPr>
        <p:spPr bwMode="auto">
          <a:xfrm flipH="1">
            <a:off x="4421188" y="2630489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7" name="Line 9"/>
          <p:cNvSpPr>
            <a:spLocks noChangeShapeType="1"/>
          </p:cNvSpPr>
          <p:nvPr/>
        </p:nvSpPr>
        <p:spPr bwMode="auto">
          <a:xfrm>
            <a:off x="6242050" y="2635251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8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Depth-First Search</a:t>
            </a:r>
          </a:p>
        </p:txBody>
      </p:sp>
      <p:sp>
        <p:nvSpPr>
          <p:cNvPr id="32779" name="Rectangle 11"/>
          <p:cNvSpPr>
            <a:spLocks noGrp="1" noChangeArrowheads="1"/>
          </p:cNvSpPr>
          <p:nvPr>
            <p:ph idx="1"/>
          </p:nvPr>
        </p:nvSpPr>
        <p:spPr bwMode="auto">
          <a:xfrm>
            <a:off x="2209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2780" name="Oval 12"/>
          <p:cNvSpPr>
            <a:spLocks noChangeArrowheads="1"/>
          </p:cNvSpPr>
          <p:nvPr/>
        </p:nvSpPr>
        <p:spPr bwMode="auto">
          <a:xfrm>
            <a:off x="5888038" y="23272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1" name="Rectangle 13"/>
          <p:cNvSpPr>
            <a:spLocks noChangeArrowheads="1"/>
          </p:cNvSpPr>
          <p:nvPr/>
        </p:nvSpPr>
        <p:spPr bwMode="auto">
          <a:xfrm>
            <a:off x="5935664" y="2314575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32782" name="Oval 14"/>
          <p:cNvSpPr>
            <a:spLocks noChangeArrowheads="1"/>
          </p:cNvSpPr>
          <p:nvPr/>
        </p:nvSpPr>
        <p:spPr bwMode="auto">
          <a:xfrm>
            <a:off x="4059238" y="32035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3" name="Rectangle 15"/>
          <p:cNvSpPr>
            <a:spLocks noChangeArrowheads="1"/>
          </p:cNvSpPr>
          <p:nvPr/>
        </p:nvSpPr>
        <p:spPr bwMode="auto">
          <a:xfrm>
            <a:off x="4106864" y="3190875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32784" name="Oval 16"/>
          <p:cNvSpPr>
            <a:spLocks noChangeArrowheads="1"/>
          </p:cNvSpPr>
          <p:nvPr/>
        </p:nvSpPr>
        <p:spPr bwMode="auto">
          <a:xfrm>
            <a:off x="7640638" y="32035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5" name="Rectangle 17"/>
          <p:cNvSpPr>
            <a:spLocks noChangeArrowheads="1"/>
          </p:cNvSpPr>
          <p:nvPr/>
        </p:nvSpPr>
        <p:spPr bwMode="auto">
          <a:xfrm>
            <a:off x="7680326" y="31908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32786" name="Oval 18"/>
          <p:cNvSpPr>
            <a:spLocks noChangeArrowheads="1"/>
          </p:cNvSpPr>
          <p:nvPr/>
        </p:nvSpPr>
        <p:spPr bwMode="auto">
          <a:xfrm>
            <a:off x="29162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7" name="Rectangle 19"/>
          <p:cNvSpPr>
            <a:spLocks noChangeArrowheads="1"/>
          </p:cNvSpPr>
          <p:nvPr/>
        </p:nvSpPr>
        <p:spPr bwMode="auto">
          <a:xfrm>
            <a:off x="2955926" y="431006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32788" name="Oval 20"/>
          <p:cNvSpPr>
            <a:spLocks noChangeArrowheads="1"/>
          </p:cNvSpPr>
          <p:nvPr/>
        </p:nvSpPr>
        <p:spPr bwMode="auto">
          <a:xfrm>
            <a:off x="48974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9" name="Rectangle 21"/>
          <p:cNvSpPr>
            <a:spLocks noChangeArrowheads="1"/>
          </p:cNvSpPr>
          <p:nvPr/>
        </p:nvSpPr>
        <p:spPr bwMode="auto">
          <a:xfrm>
            <a:off x="4945064" y="431006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32790" name="Oval 22"/>
          <p:cNvSpPr>
            <a:spLocks noChangeArrowheads="1"/>
          </p:cNvSpPr>
          <p:nvPr/>
        </p:nvSpPr>
        <p:spPr bwMode="auto">
          <a:xfrm>
            <a:off x="67262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1" name="Rectangle 23"/>
          <p:cNvSpPr>
            <a:spLocks noChangeArrowheads="1"/>
          </p:cNvSpPr>
          <p:nvPr/>
        </p:nvSpPr>
        <p:spPr bwMode="auto">
          <a:xfrm>
            <a:off x="6780213" y="4310063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32792" name="Oval 24"/>
          <p:cNvSpPr>
            <a:spLocks noChangeArrowheads="1"/>
          </p:cNvSpPr>
          <p:nvPr/>
        </p:nvSpPr>
        <p:spPr bwMode="auto">
          <a:xfrm>
            <a:off x="8555038" y="432276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3" name="Rectangle 25"/>
          <p:cNvSpPr>
            <a:spLocks noChangeArrowheads="1"/>
          </p:cNvSpPr>
          <p:nvPr/>
        </p:nvSpPr>
        <p:spPr bwMode="auto">
          <a:xfrm>
            <a:off x="8588376" y="431006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32794" name="Line 26"/>
          <p:cNvSpPr>
            <a:spLocks noChangeShapeType="1"/>
          </p:cNvSpPr>
          <p:nvPr/>
        </p:nvSpPr>
        <p:spPr bwMode="auto">
          <a:xfrm flipH="1">
            <a:off x="4286250" y="2505076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5" name="Rectangle 27"/>
          <p:cNvSpPr>
            <a:spLocks noChangeArrowheads="1"/>
          </p:cNvSpPr>
          <p:nvPr/>
        </p:nvSpPr>
        <p:spPr bwMode="auto">
          <a:xfrm>
            <a:off x="5711826" y="202406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32796" name="Rectangle 28"/>
          <p:cNvSpPr>
            <a:spLocks noChangeArrowheads="1"/>
          </p:cNvSpPr>
          <p:nvPr/>
        </p:nvSpPr>
        <p:spPr bwMode="auto">
          <a:xfrm>
            <a:off x="3825876" y="2859088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32797" name="Rectangle 29"/>
          <p:cNvSpPr>
            <a:spLocks noChangeArrowheads="1"/>
          </p:cNvSpPr>
          <p:nvPr/>
        </p:nvSpPr>
        <p:spPr bwMode="auto">
          <a:xfrm>
            <a:off x="2676526" y="4025900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32798" name="Rectangle 30"/>
          <p:cNvSpPr>
            <a:spLocks noChangeArrowheads="1"/>
          </p:cNvSpPr>
          <p:nvPr/>
        </p:nvSpPr>
        <p:spPr bwMode="auto">
          <a:xfrm>
            <a:off x="5391151" y="4295775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32799" name="Line 31"/>
          <p:cNvSpPr>
            <a:spLocks noChangeShapeType="1"/>
          </p:cNvSpPr>
          <p:nvPr/>
        </p:nvSpPr>
        <p:spPr bwMode="auto">
          <a:xfrm>
            <a:off x="4603751" y="3355976"/>
            <a:ext cx="2124075" cy="938213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0" name="Rectangle 32"/>
          <p:cNvSpPr>
            <a:spLocks noChangeArrowheads="1"/>
          </p:cNvSpPr>
          <p:nvPr/>
        </p:nvSpPr>
        <p:spPr bwMode="auto">
          <a:xfrm>
            <a:off x="6942138" y="4587875"/>
            <a:ext cx="322262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32801" name="Line 33"/>
          <p:cNvSpPr>
            <a:spLocks noChangeShapeType="1"/>
          </p:cNvSpPr>
          <p:nvPr/>
        </p:nvSpPr>
        <p:spPr bwMode="auto">
          <a:xfrm flipH="1">
            <a:off x="6970713" y="3503613"/>
            <a:ext cx="615950" cy="7556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2" name="Rectangle 34"/>
          <p:cNvSpPr>
            <a:spLocks noChangeArrowheads="1"/>
          </p:cNvSpPr>
          <p:nvPr/>
        </p:nvSpPr>
        <p:spPr bwMode="auto">
          <a:xfrm>
            <a:off x="7969251" y="2916238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32803" name="Line 35"/>
          <p:cNvSpPr>
            <a:spLocks noChangeShapeType="1"/>
          </p:cNvSpPr>
          <p:nvPr/>
        </p:nvSpPr>
        <p:spPr bwMode="auto">
          <a:xfrm>
            <a:off x="8162925" y="3482975"/>
            <a:ext cx="566738" cy="77628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4" name="Line 36"/>
          <p:cNvSpPr>
            <a:spLocks noChangeShapeType="1"/>
          </p:cNvSpPr>
          <p:nvPr/>
        </p:nvSpPr>
        <p:spPr bwMode="auto">
          <a:xfrm>
            <a:off x="8020051" y="4525963"/>
            <a:ext cx="454025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5" name="Rectangle 37"/>
          <p:cNvSpPr>
            <a:spLocks noChangeArrowheads="1"/>
          </p:cNvSpPr>
          <p:nvPr/>
        </p:nvSpPr>
        <p:spPr bwMode="auto">
          <a:xfrm>
            <a:off x="3540125" y="5102225"/>
            <a:ext cx="5176838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>
                <a:solidFill>
                  <a:schemeClr val="hlink"/>
                </a:solidFill>
              </a:rPr>
              <a:t>A   B   D   E   F   C   G</a:t>
            </a:r>
          </a:p>
        </p:txBody>
      </p:sp>
      <p:sp>
        <p:nvSpPr>
          <p:cNvPr id="32806" name="Rectangle 38"/>
          <p:cNvSpPr>
            <a:spLocks noChangeArrowheads="1"/>
          </p:cNvSpPr>
          <p:nvPr/>
        </p:nvSpPr>
        <p:spPr bwMode="auto">
          <a:xfrm>
            <a:off x="8953501" y="4167188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836774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Line 2"/>
          <p:cNvSpPr>
            <a:spLocks noChangeShapeType="1"/>
          </p:cNvSpPr>
          <p:nvPr/>
        </p:nvSpPr>
        <p:spPr bwMode="auto">
          <a:xfrm>
            <a:off x="4476751" y="3400425"/>
            <a:ext cx="2290763" cy="1041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5" name="Line 3"/>
          <p:cNvSpPr>
            <a:spLocks noChangeShapeType="1"/>
          </p:cNvSpPr>
          <p:nvPr/>
        </p:nvSpPr>
        <p:spPr bwMode="auto">
          <a:xfrm>
            <a:off x="3335338" y="4518025"/>
            <a:ext cx="16494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6" name="Line 4"/>
          <p:cNvSpPr>
            <a:spLocks noChangeShapeType="1"/>
          </p:cNvSpPr>
          <p:nvPr/>
        </p:nvSpPr>
        <p:spPr bwMode="auto">
          <a:xfrm flipH="1">
            <a:off x="3194050" y="3519489"/>
            <a:ext cx="952500" cy="8143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7" name="Line 5"/>
          <p:cNvSpPr>
            <a:spLocks noChangeShapeType="1"/>
          </p:cNvSpPr>
          <p:nvPr/>
        </p:nvSpPr>
        <p:spPr bwMode="auto">
          <a:xfrm flipH="1">
            <a:off x="7046913" y="3490914"/>
            <a:ext cx="709612" cy="8651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8" name="Line 6"/>
          <p:cNvSpPr>
            <a:spLocks noChangeShapeType="1"/>
          </p:cNvSpPr>
          <p:nvPr/>
        </p:nvSpPr>
        <p:spPr bwMode="auto">
          <a:xfrm>
            <a:off x="8032751" y="3500438"/>
            <a:ext cx="633413" cy="8874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9" name="Line 7"/>
          <p:cNvSpPr>
            <a:spLocks noChangeShapeType="1"/>
          </p:cNvSpPr>
          <p:nvPr/>
        </p:nvSpPr>
        <p:spPr bwMode="auto">
          <a:xfrm>
            <a:off x="4406901" y="3482975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0" name="Line 8"/>
          <p:cNvSpPr>
            <a:spLocks noChangeShapeType="1"/>
          </p:cNvSpPr>
          <p:nvPr/>
        </p:nvSpPr>
        <p:spPr bwMode="auto">
          <a:xfrm flipH="1">
            <a:off x="4421188" y="2630489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1" name="Line 9"/>
          <p:cNvSpPr>
            <a:spLocks noChangeShapeType="1"/>
          </p:cNvSpPr>
          <p:nvPr/>
        </p:nvSpPr>
        <p:spPr bwMode="auto">
          <a:xfrm>
            <a:off x="6242050" y="2635251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2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Depth-First Search</a:t>
            </a:r>
          </a:p>
        </p:txBody>
      </p:sp>
      <p:sp>
        <p:nvSpPr>
          <p:cNvPr id="33803" name="Rectangle 11"/>
          <p:cNvSpPr>
            <a:spLocks noGrp="1" noChangeArrowheads="1"/>
          </p:cNvSpPr>
          <p:nvPr>
            <p:ph idx="1"/>
          </p:nvPr>
        </p:nvSpPr>
        <p:spPr bwMode="auto">
          <a:xfrm>
            <a:off x="2209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3804" name="Oval 12"/>
          <p:cNvSpPr>
            <a:spLocks noChangeArrowheads="1"/>
          </p:cNvSpPr>
          <p:nvPr/>
        </p:nvSpPr>
        <p:spPr bwMode="auto">
          <a:xfrm>
            <a:off x="5888038" y="23272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5" name="Rectangle 13"/>
          <p:cNvSpPr>
            <a:spLocks noChangeArrowheads="1"/>
          </p:cNvSpPr>
          <p:nvPr/>
        </p:nvSpPr>
        <p:spPr bwMode="auto">
          <a:xfrm>
            <a:off x="5935664" y="2314575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33806" name="Oval 14"/>
          <p:cNvSpPr>
            <a:spLocks noChangeArrowheads="1"/>
          </p:cNvSpPr>
          <p:nvPr/>
        </p:nvSpPr>
        <p:spPr bwMode="auto">
          <a:xfrm>
            <a:off x="4059238" y="32035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7" name="Rectangle 15"/>
          <p:cNvSpPr>
            <a:spLocks noChangeArrowheads="1"/>
          </p:cNvSpPr>
          <p:nvPr/>
        </p:nvSpPr>
        <p:spPr bwMode="auto">
          <a:xfrm>
            <a:off x="4106864" y="3190875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33808" name="Oval 16"/>
          <p:cNvSpPr>
            <a:spLocks noChangeArrowheads="1"/>
          </p:cNvSpPr>
          <p:nvPr/>
        </p:nvSpPr>
        <p:spPr bwMode="auto">
          <a:xfrm>
            <a:off x="7640638" y="32035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9" name="Rectangle 17"/>
          <p:cNvSpPr>
            <a:spLocks noChangeArrowheads="1"/>
          </p:cNvSpPr>
          <p:nvPr/>
        </p:nvSpPr>
        <p:spPr bwMode="auto">
          <a:xfrm>
            <a:off x="7680326" y="31908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33810" name="Oval 18"/>
          <p:cNvSpPr>
            <a:spLocks noChangeArrowheads="1"/>
          </p:cNvSpPr>
          <p:nvPr/>
        </p:nvSpPr>
        <p:spPr bwMode="auto">
          <a:xfrm>
            <a:off x="29162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1" name="Rectangle 19"/>
          <p:cNvSpPr>
            <a:spLocks noChangeArrowheads="1"/>
          </p:cNvSpPr>
          <p:nvPr/>
        </p:nvSpPr>
        <p:spPr bwMode="auto">
          <a:xfrm>
            <a:off x="2955926" y="431006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33812" name="Oval 20"/>
          <p:cNvSpPr>
            <a:spLocks noChangeArrowheads="1"/>
          </p:cNvSpPr>
          <p:nvPr/>
        </p:nvSpPr>
        <p:spPr bwMode="auto">
          <a:xfrm>
            <a:off x="48974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3" name="Rectangle 21"/>
          <p:cNvSpPr>
            <a:spLocks noChangeArrowheads="1"/>
          </p:cNvSpPr>
          <p:nvPr/>
        </p:nvSpPr>
        <p:spPr bwMode="auto">
          <a:xfrm>
            <a:off x="4945064" y="431006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33814" name="Oval 22"/>
          <p:cNvSpPr>
            <a:spLocks noChangeArrowheads="1"/>
          </p:cNvSpPr>
          <p:nvPr/>
        </p:nvSpPr>
        <p:spPr bwMode="auto">
          <a:xfrm>
            <a:off x="67262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5" name="Rectangle 23"/>
          <p:cNvSpPr>
            <a:spLocks noChangeArrowheads="1"/>
          </p:cNvSpPr>
          <p:nvPr/>
        </p:nvSpPr>
        <p:spPr bwMode="auto">
          <a:xfrm>
            <a:off x="6780213" y="4310063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33816" name="Oval 24"/>
          <p:cNvSpPr>
            <a:spLocks noChangeArrowheads="1"/>
          </p:cNvSpPr>
          <p:nvPr/>
        </p:nvSpPr>
        <p:spPr bwMode="auto">
          <a:xfrm>
            <a:off x="8555038" y="432276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7" name="Rectangle 25"/>
          <p:cNvSpPr>
            <a:spLocks noChangeArrowheads="1"/>
          </p:cNvSpPr>
          <p:nvPr/>
        </p:nvSpPr>
        <p:spPr bwMode="auto">
          <a:xfrm>
            <a:off x="8588376" y="431006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33818" name="Line 26"/>
          <p:cNvSpPr>
            <a:spLocks noChangeShapeType="1"/>
          </p:cNvSpPr>
          <p:nvPr/>
        </p:nvSpPr>
        <p:spPr bwMode="auto">
          <a:xfrm flipH="1">
            <a:off x="4286250" y="2505076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9" name="Rectangle 27"/>
          <p:cNvSpPr>
            <a:spLocks noChangeArrowheads="1"/>
          </p:cNvSpPr>
          <p:nvPr/>
        </p:nvSpPr>
        <p:spPr bwMode="auto">
          <a:xfrm>
            <a:off x="5711826" y="202406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33820" name="Rectangle 28"/>
          <p:cNvSpPr>
            <a:spLocks noChangeArrowheads="1"/>
          </p:cNvSpPr>
          <p:nvPr/>
        </p:nvSpPr>
        <p:spPr bwMode="auto">
          <a:xfrm>
            <a:off x="3825876" y="2859088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33821" name="Rectangle 29"/>
          <p:cNvSpPr>
            <a:spLocks noChangeArrowheads="1"/>
          </p:cNvSpPr>
          <p:nvPr/>
        </p:nvSpPr>
        <p:spPr bwMode="auto">
          <a:xfrm>
            <a:off x="2676526" y="4025900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33822" name="Rectangle 30"/>
          <p:cNvSpPr>
            <a:spLocks noChangeArrowheads="1"/>
          </p:cNvSpPr>
          <p:nvPr/>
        </p:nvSpPr>
        <p:spPr bwMode="auto">
          <a:xfrm>
            <a:off x="5391151" y="4295775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33823" name="Line 31"/>
          <p:cNvSpPr>
            <a:spLocks noChangeShapeType="1"/>
          </p:cNvSpPr>
          <p:nvPr/>
        </p:nvSpPr>
        <p:spPr bwMode="auto">
          <a:xfrm>
            <a:off x="4603751" y="3355976"/>
            <a:ext cx="2124075" cy="938213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4" name="Rectangle 32"/>
          <p:cNvSpPr>
            <a:spLocks noChangeArrowheads="1"/>
          </p:cNvSpPr>
          <p:nvPr/>
        </p:nvSpPr>
        <p:spPr bwMode="auto">
          <a:xfrm>
            <a:off x="6942138" y="4587875"/>
            <a:ext cx="322262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33825" name="Line 33"/>
          <p:cNvSpPr>
            <a:spLocks noChangeShapeType="1"/>
          </p:cNvSpPr>
          <p:nvPr/>
        </p:nvSpPr>
        <p:spPr bwMode="auto">
          <a:xfrm flipH="1">
            <a:off x="6970713" y="3503613"/>
            <a:ext cx="615950" cy="7556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6" name="Rectangle 34"/>
          <p:cNvSpPr>
            <a:spLocks noChangeArrowheads="1"/>
          </p:cNvSpPr>
          <p:nvPr/>
        </p:nvSpPr>
        <p:spPr bwMode="auto">
          <a:xfrm>
            <a:off x="7969251" y="2916238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33827" name="Line 35"/>
          <p:cNvSpPr>
            <a:spLocks noChangeShapeType="1"/>
          </p:cNvSpPr>
          <p:nvPr/>
        </p:nvSpPr>
        <p:spPr bwMode="auto">
          <a:xfrm>
            <a:off x="8162925" y="3482975"/>
            <a:ext cx="566738" cy="77628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8" name="Rectangle 36"/>
          <p:cNvSpPr>
            <a:spLocks noChangeArrowheads="1"/>
          </p:cNvSpPr>
          <p:nvPr/>
        </p:nvSpPr>
        <p:spPr bwMode="auto">
          <a:xfrm>
            <a:off x="3540125" y="5102225"/>
            <a:ext cx="5176838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>
                <a:solidFill>
                  <a:schemeClr val="hlink"/>
                </a:solidFill>
              </a:rPr>
              <a:t>A   B   D   E   F   C   G</a:t>
            </a:r>
          </a:p>
        </p:txBody>
      </p:sp>
      <p:sp>
        <p:nvSpPr>
          <p:cNvPr id="33829" name="Rectangle 37"/>
          <p:cNvSpPr>
            <a:spLocks noChangeArrowheads="1"/>
          </p:cNvSpPr>
          <p:nvPr/>
        </p:nvSpPr>
        <p:spPr bwMode="auto">
          <a:xfrm>
            <a:off x="8953501" y="4167188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33830" name="Line 38"/>
          <p:cNvSpPr>
            <a:spLocks noChangeShapeType="1"/>
          </p:cNvSpPr>
          <p:nvPr/>
        </p:nvSpPr>
        <p:spPr bwMode="auto">
          <a:xfrm>
            <a:off x="7981950" y="3632200"/>
            <a:ext cx="534988" cy="7556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3833" name="Group 41"/>
          <p:cNvGrpSpPr>
            <a:grpSpLocks/>
          </p:cNvGrpSpPr>
          <p:nvPr/>
        </p:nvGrpSpPr>
        <p:grpSpPr bwMode="auto">
          <a:xfrm>
            <a:off x="8018464" y="3911601"/>
            <a:ext cx="447675" cy="322263"/>
            <a:chOff x="4091" y="2464"/>
            <a:chExt cx="282" cy="203"/>
          </a:xfrm>
        </p:grpSpPr>
        <p:sp>
          <p:nvSpPr>
            <p:cNvPr id="33831" name="Line 39"/>
            <p:cNvSpPr>
              <a:spLocks noChangeShapeType="1"/>
            </p:cNvSpPr>
            <p:nvPr/>
          </p:nvSpPr>
          <p:spPr bwMode="auto">
            <a:xfrm>
              <a:off x="4122" y="2467"/>
              <a:ext cx="218" cy="200"/>
            </a:xfrm>
            <a:prstGeom prst="line">
              <a:avLst/>
            </a:prstGeom>
            <a:noFill/>
            <a:ln w="101600">
              <a:solidFill>
                <a:srgbClr val="FC012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32" name="Line 40"/>
            <p:cNvSpPr>
              <a:spLocks noChangeShapeType="1"/>
            </p:cNvSpPr>
            <p:nvPr/>
          </p:nvSpPr>
          <p:spPr bwMode="auto">
            <a:xfrm flipH="1">
              <a:off x="4091" y="2464"/>
              <a:ext cx="282" cy="200"/>
            </a:xfrm>
            <a:prstGeom prst="line">
              <a:avLst/>
            </a:prstGeom>
            <a:noFill/>
            <a:ln w="101600">
              <a:solidFill>
                <a:srgbClr val="FC012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10806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Line 2"/>
          <p:cNvSpPr>
            <a:spLocks noChangeShapeType="1"/>
          </p:cNvSpPr>
          <p:nvPr/>
        </p:nvSpPr>
        <p:spPr bwMode="auto">
          <a:xfrm>
            <a:off x="4476751" y="3400425"/>
            <a:ext cx="2290763" cy="1041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9" name="Line 3"/>
          <p:cNvSpPr>
            <a:spLocks noChangeShapeType="1"/>
          </p:cNvSpPr>
          <p:nvPr/>
        </p:nvSpPr>
        <p:spPr bwMode="auto">
          <a:xfrm>
            <a:off x="3335338" y="4518025"/>
            <a:ext cx="16494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0" name="Line 4"/>
          <p:cNvSpPr>
            <a:spLocks noChangeShapeType="1"/>
          </p:cNvSpPr>
          <p:nvPr/>
        </p:nvSpPr>
        <p:spPr bwMode="auto">
          <a:xfrm flipH="1">
            <a:off x="3194050" y="3519489"/>
            <a:ext cx="952500" cy="8143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1" name="Line 5"/>
          <p:cNvSpPr>
            <a:spLocks noChangeShapeType="1"/>
          </p:cNvSpPr>
          <p:nvPr/>
        </p:nvSpPr>
        <p:spPr bwMode="auto">
          <a:xfrm flipH="1">
            <a:off x="7046913" y="3490914"/>
            <a:ext cx="709612" cy="8651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2" name="Line 6"/>
          <p:cNvSpPr>
            <a:spLocks noChangeShapeType="1"/>
          </p:cNvSpPr>
          <p:nvPr/>
        </p:nvSpPr>
        <p:spPr bwMode="auto">
          <a:xfrm>
            <a:off x="8032751" y="3500438"/>
            <a:ext cx="633413" cy="8874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3" name="Line 7"/>
          <p:cNvSpPr>
            <a:spLocks noChangeShapeType="1"/>
          </p:cNvSpPr>
          <p:nvPr/>
        </p:nvSpPr>
        <p:spPr bwMode="auto">
          <a:xfrm>
            <a:off x="4406901" y="3482975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4" name="Line 8"/>
          <p:cNvSpPr>
            <a:spLocks noChangeShapeType="1"/>
          </p:cNvSpPr>
          <p:nvPr/>
        </p:nvSpPr>
        <p:spPr bwMode="auto">
          <a:xfrm flipH="1">
            <a:off x="4421188" y="2630489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5" name="Line 9"/>
          <p:cNvSpPr>
            <a:spLocks noChangeShapeType="1"/>
          </p:cNvSpPr>
          <p:nvPr/>
        </p:nvSpPr>
        <p:spPr bwMode="auto">
          <a:xfrm>
            <a:off x="6242050" y="2635251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6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Depth-First Search</a:t>
            </a:r>
          </a:p>
        </p:txBody>
      </p:sp>
      <p:sp>
        <p:nvSpPr>
          <p:cNvPr id="34827" name="Rectangle 11"/>
          <p:cNvSpPr>
            <a:spLocks noGrp="1" noChangeArrowheads="1"/>
          </p:cNvSpPr>
          <p:nvPr>
            <p:ph idx="1"/>
          </p:nvPr>
        </p:nvSpPr>
        <p:spPr bwMode="auto">
          <a:xfrm>
            <a:off x="2209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4828" name="Oval 12"/>
          <p:cNvSpPr>
            <a:spLocks noChangeArrowheads="1"/>
          </p:cNvSpPr>
          <p:nvPr/>
        </p:nvSpPr>
        <p:spPr bwMode="auto">
          <a:xfrm>
            <a:off x="5888038" y="23272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9" name="Rectangle 13"/>
          <p:cNvSpPr>
            <a:spLocks noChangeArrowheads="1"/>
          </p:cNvSpPr>
          <p:nvPr/>
        </p:nvSpPr>
        <p:spPr bwMode="auto">
          <a:xfrm>
            <a:off x="5935664" y="2314575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34830" name="Oval 14"/>
          <p:cNvSpPr>
            <a:spLocks noChangeArrowheads="1"/>
          </p:cNvSpPr>
          <p:nvPr/>
        </p:nvSpPr>
        <p:spPr bwMode="auto">
          <a:xfrm>
            <a:off x="4059238" y="32035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1" name="Rectangle 15"/>
          <p:cNvSpPr>
            <a:spLocks noChangeArrowheads="1"/>
          </p:cNvSpPr>
          <p:nvPr/>
        </p:nvSpPr>
        <p:spPr bwMode="auto">
          <a:xfrm>
            <a:off x="4106864" y="3190875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34832" name="Oval 16"/>
          <p:cNvSpPr>
            <a:spLocks noChangeArrowheads="1"/>
          </p:cNvSpPr>
          <p:nvPr/>
        </p:nvSpPr>
        <p:spPr bwMode="auto">
          <a:xfrm>
            <a:off x="7640638" y="32035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3" name="Rectangle 17"/>
          <p:cNvSpPr>
            <a:spLocks noChangeArrowheads="1"/>
          </p:cNvSpPr>
          <p:nvPr/>
        </p:nvSpPr>
        <p:spPr bwMode="auto">
          <a:xfrm>
            <a:off x="7680326" y="31908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34834" name="Oval 18"/>
          <p:cNvSpPr>
            <a:spLocks noChangeArrowheads="1"/>
          </p:cNvSpPr>
          <p:nvPr/>
        </p:nvSpPr>
        <p:spPr bwMode="auto">
          <a:xfrm>
            <a:off x="29162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5" name="Rectangle 19"/>
          <p:cNvSpPr>
            <a:spLocks noChangeArrowheads="1"/>
          </p:cNvSpPr>
          <p:nvPr/>
        </p:nvSpPr>
        <p:spPr bwMode="auto">
          <a:xfrm>
            <a:off x="2955926" y="431006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34836" name="Oval 20"/>
          <p:cNvSpPr>
            <a:spLocks noChangeArrowheads="1"/>
          </p:cNvSpPr>
          <p:nvPr/>
        </p:nvSpPr>
        <p:spPr bwMode="auto">
          <a:xfrm>
            <a:off x="48974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7" name="Rectangle 21"/>
          <p:cNvSpPr>
            <a:spLocks noChangeArrowheads="1"/>
          </p:cNvSpPr>
          <p:nvPr/>
        </p:nvSpPr>
        <p:spPr bwMode="auto">
          <a:xfrm>
            <a:off x="4945064" y="431006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34838" name="Oval 22"/>
          <p:cNvSpPr>
            <a:spLocks noChangeArrowheads="1"/>
          </p:cNvSpPr>
          <p:nvPr/>
        </p:nvSpPr>
        <p:spPr bwMode="auto">
          <a:xfrm>
            <a:off x="67262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9" name="Rectangle 23"/>
          <p:cNvSpPr>
            <a:spLocks noChangeArrowheads="1"/>
          </p:cNvSpPr>
          <p:nvPr/>
        </p:nvSpPr>
        <p:spPr bwMode="auto">
          <a:xfrm>
            <a:off x="6780213" y="4310063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34840" name="Oval 24"/>
          <p:cNvSpPr>
            <a:spLocks noChangeArrowheads="1"/>
          </p:cNvSpPr>
          <p:nvPr/>
        </p:nvSpPr>
        <p:spPr bwMode="auto">
          <a:xfrm>
            <a:off x="85550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1" name="Rectangle 25"/>
          <p:cNvSpPr>
            <a:spLocks noChangeArrowheads="1"/>
          </p:cNvSpPr>
          <p:nvPr/>
        </p:nvSpPr>
        <p:spPr bwMode="auto">
          <a:xfrm>
            <a:off x="8588376" y="431006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34842" name="Line 26"/>
          <p:cNvSpPr>
            <a:spLocks noChangeShapeType="1"/>
          </p:cNvSpPr>
          <p:nvPr/>
        </p:nvSpPr>
        <p:spPr bwMode="auto">
          <a:xfrm flipH="1">
            <a:off x="4286250" y="2505076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3" name="Rectangle 27"/>
          <p:cNvSpPr>
            <a:spLocks noChangeArrowheads="1"/>
          </p:cNvSpPr>
          <p:nvPr/>
        </p:nvSpPr>
        <p:spPr bwMode="auto">
          <a:xfrm>
            <a:off x="5711826" y="202406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34844" name="Rectangle 28"/>
          <p:cNvSpPr>
            <a:spLocks noChangeArrowheads="1"/>
          </p:cNvSpPr>
          <p:nvPr/>
        </p:nvSpPr>
        <p:spPr bwMode="auto">
          <a:xfrm>
            <a:off x="3825876" y="2859088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34845" name="Rectangle 29"/>
          <p:cNvSpPr>
            <a:spLocks noChangeArrowheads="1"/>
          </p:cNvSpPr>
          <p:nvPr/>
        </p:nvSpPr>
        <p:spPr bwMode="auto">
          <a:xfrm>
            <a:off x="2676526" y="4025900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34846" name="Rectangle 30"/>
          <p:cNvSpPr>
            <a:spLocks noChangeArrowheads="1"/>
          </p:cNvSpPr>
          <p:nvPr/>
        </p:nvSpPr>
        <p:spPr bwMode="auto">
          <a:xfrm>
            <a:off x="5391151" y="4295775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34847" name="Line 31"/>
          <p:cNvSpPr>
            <a:spLocks noChangeShapeType="1"/>
          </p:cNvSpPr>
          <p:nvPr/>
        </p:nvSpPr>
        <p:spPr bwMode="auto">
          <a:xfrm>
            <a:off x="4603751" y="3355976"/>
            <a:ext cx="2124075" cy="938213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8" name="Rectangle 32"/>
          <p:cNvSpPr>
            <a:spLocks noChangeArrowheads="1"/>
          </p:cNvSpPr>
          <p:nvPr/>
        </p:nvSpPr>
        <p:spPr bwMode="auto">
          <a:xfrm>
            <a:off x="6942138" y="4587875"/>
            <a:ext cx="322262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34849" name="Line 33"/>
          <p:cNvSpPr>
            <a:spLocks noChangeShapeType="1"/>
          </p:cNvSpPr>
          <p:nvPr/>
        </p:nvSpPr>
        <p:spPr bwMode="auto">
          <a:xfrm flipH="1">
            <a:off x="6970713" y="3503613"/>
            <a:ext cx="615950" cy="7556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0" name="Rectangle 34"/>
          <p:cNvSpPr>
            <a:spLocks noChangeArrowheads="1"/>
          </p:cNvSpPr>
          <p:nvPr/>
        </p:nvSpPr>
        <p:spPr bwMode="auto">
          <a:xfrm>
            <a:off x="7969251" y="2916238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34851" name="Line 35"/>
          <p:cNvSpPr>
            <a:spLocks noChangeShapeType="1"/>
          </p:cNvSpPr>
          <p:nvPr/>
        </p:nvSpPr>
        <p:spPr bwMode="auto">
          <a:xfrm>
            <a:off x="8162925" y="3482975"/>
            <a:ext cx="566738" cy="77628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2" name="Rectangle 36"/>
          <p:cNvSpPr>
            <a:spLocks noChangeArrowheads="1"/>
          </p:cNvSpPr>
          <p:nvPr/>
        </p:nvSpPr>
        <p:spPr bwMode="auto">
          <a:xfrm>
            <a:off x="3540125" y="5102225"/>
            <a:ext cx="5176838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>
                <a:solidFill>
                  <a:schemeClr val="hlink"/>
                </a:solidFill>
              </a:rPr>
              <a:t>A   B   D   E   F   C   G</a:t>
            </a:r>
          </a:p>
        </p:txBody>
      </p:sp>
      <p:sp>
        <p:nvSpPr>
          <p:cNvPr id="34853" name="Rectangle 37"/>
          <p:cNvSpPr>
            <a:spLocks noChangeArrowheads="1"/>
          </p:cNvSpPr>
          <p:nvPr/>
        </p:nvSpPr>
        <p:spPr bwMode="auto">
          <a:xfrm>
            <a:off x="8953501" y="4167188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6870998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Line 2"/>
          <p:cNvSpPr>
            <a:spLocks noChangeShapeType="1"/>
          </p:cNvSpPr>
          <p:nvPr/>
        </p:nvSpPr>
        <p:spPr bwMode="auto">
          <a:xfrm>
            <a:off x="4476751" y="3400425"/>
            <a:ext cx="2290763" cy="1041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3" name="Line 3"/>
          <p:cNvSpPr>
            <a:spLocks noChangeShapeType="1"/>
          </p:cNvSpPr>
          <p:nvPr/>
        </p:nvSpPr>
        <p:spPr bwMode="auto">
          <a:xfrm>
            <a:off x="3335338" y="4518025"/>
            <a:ext cx="16494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4" name="Line 4"/>
          <p:cNvSpPr>
            <a:spLocks noChangeShapeType="1"/>
          </p:cNvSpPr>
          <p:nvPr/>
        </p:nvSpPr>
        <p:spPr bwMode="auto">
          <a:xfrm flipH="1">
            <a:off x="3194050" y="3519489"/>
            <a:ext cx="952500" cy="8143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5" name="Line 5"/>
          <p:cNvSpPr>
            <a:spLocks noChangeShapeType="1"/>
          </p:cNvSpPr>
          <p:nvPr/>
        </p:nvSpPr>
        <p:spPr bwMode="auto">
          <a:xfrm flipH="1">
            <a:off x="7046913" y="3490914"/>
            <a:ext cx="709612" cy="8651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6" name="Line 6"/>
          <p:cNvSpPr>
            <a:spLocks noChangeShapeType="1"/>
          </p:cNvSpPr>
          <p:nvPr/>
        </p:nvSpPr>
        <p:spPr bwMode="auto">
          <a:xfrm>
            <a:off x="8032751" y="3500438"/>
            <a:ext cx="633413" cy="8874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7" name="Line 7"/>
          <p:cNvSpPr>
            <a:spLocks noChangeShapeType="1"/>
          </p:cNvSpPr>
          <p:nvPr/>
        </p:nvSpPr>
        <p:spPr bwMode="auto">
          <a:xfrm>
            <a:off x="4406901" y="3482975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8" name="Line 8"/>
          <p:cNvSpPr>
            <a:spLocks noChangeShapeType="1"/>
          </p:cNvSpPr>
          <p:nvPr/>
        </p:nvSpPr>
        <p:spPr bwMode="auto">
          <a:xfrm flipH="1">
            <a:off x="4421188" y="2630489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9" name="Line 9"/>
          <p:cNvSpPr>
            <a:spLocks noChangeShapeType="1"/>
          </p:cNvSpPr>
          <p:nvPr/>
        </p:nvSpPr>
        <p:spPr bwMode="auto">
          <a:xfrm>
            <a:off x="6242050" y="2635251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0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Depth-First Search</a:t>
            </a:r>
          </a:p>
        </p:txBody>
      </p:sp>
      <p:sp>
        <p:nvSpPr>
          <p:cNvPr id="35851" name="Rectangle 11"/>
          <p:cNvSpPr>
            <a:spLocks noGrp="1" noChangeArrowheads="1"/>
          </p:cNvSpPr>
          <p:nvPr>
            <p:ph idx="1"/>
          </p:nvPr>
        </p:nvSpPr>
        <p:spPr bwMode="auto">
          <a:xfrm>
            <a:off x="2209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5852" name="Oval 12"/>
          <p:cNvSpPr>
            <a:spLocks noChangeArrowheads="1"/>
          </p:cNvSpPr>
          <p:nvPr/>
        </p:nvSpPr>
        <p:spPr bwMode="auto">
          <a:xfrm>
            <a:off x="5888038" y="23272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3" name="Rectangle 13"/>
          <p:cNvSpPr>
            <a:spLocks noChangeArrowheads="1"/>
          </p:cNvSpPr>
          <p:nvPr/>
        </p:nvSpPr>
        <p:spPr bwMode="auto">
          <a:xfrm>
            <a:off x="5935664" y="2314575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35854" name="Oval 14"/>
          <p:cNvSpPr>
            <a:spLocks noChangeArrowheads="1"/>
          </p:cNvSpPr>
          <p:nvPr/>
        </p:nvSpPr>
        <p:spPr bwMode="auto">
          <a:xfrm>
            <a:off x="4059238" y="32035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5" name="Rectangle 15"/>
          <p:cNvSpPr>
            <a:spLocks noChangeArrowheads="1"/>
          </p:cNvSpPr>
          <p:nvPr/>
        </p:nvSpPr>
        <p:spPr bwMode="auto">
          <a:xfrm>
            <a:off x="4106864" y="3190875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35856" name="Oval 16"/>
          <p:cNvSpPr>
            <a:spLocks noChangeArrowheads="1"/>
          </p:cNvSpPr>
          <p:nvPr/>
        </p:nvSpPr>
        <p:spPr bwMode="auto">
          <a:xfrm>
            <a:off x="7640638" y="32035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7" name="Rectangle 17"/>
          <p:cNvSpPr>
            <a:spLocks noChangeArrowheads="1"/>
          </p:cNvSpPr>
          <p:nvPr/>
        </p:nvSpPr>
        <p:spPr bwMode="auto">
          <a:xfrm>
            <a:off x="7680326" y="31908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35858" name="Oval 18"/>
          <p:cNvSpPr>
            <a:spLocks noChangeArrowheads="1"/>
          </p:cNvSpPr>
          <p:nvPr/>
        </p:nvSpPr>
        <p:spPr bwMode="auto">
          <a:xfrm>
            <a:off x="29162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9" name="Rectangle 19"/>
          <p:cNvSpPr>
            <a:spLocks noChangeArrowheads="1"/>
          </p:cNvSpPr>
          <p:nvPr/>
        </p:nvSpPr>
        <p:spPr bwMode="auto">
          <a:xfrm>
            <a:off x="2955926" y="431006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35860" name="Oval 20"/>
          <p:cNvSpPr>
            <a:spLocks noChangeArrowheads="1"/>
          </p:cNvSpPr>
          <p:nvPr/>
        </p:nvSpPr>
        <p:spPr bwMode="auto">
          <a:xfrm>
            <a:off x="48974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1" name="Rectangle 21"/>
          <p:cNvSpPr>
            <a:spLocks noChangeArrowheads="1"/>
          </p:cNvSpPr>
          <p:nvPr/>
        </p:nvSpPr>
        <p:spPr bwMode="auto">
          <a:xfrm>
            <a:off x="4945064" y="431006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35862" name="Oval 22"/>
          <p:cNvSpPr>
            <a:spLocks noChangeArrowheads="1"/>
          </p:cNvSpPr>
          <p:nvPr/>
        </p:nvSpPr>
        <p:spPr bwMode="auto">
          <a:xfrm>
            <a:off x="67262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3" name="Rectangle 23"/>
          <p:cNvSpPr>
            <a:spLocks noChangeArrowheads="1"/>
          </p:cNvSpPr>
          <p:nvPr/>
        </p:nvSpPr>
        <p:spPr bwMode="auto">
          <a:xfrm>
            <a:off x="6780213" y="4310063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35864" name="Oval 24"/>
          <p:cNvSpPr>
            <a:spLocks noChangeArrowheads="1"/>
          </p:cNvSpPr>
          <p:nvPr/>
        </p:nvSpPr>
        <p:spPr bwMode="auto">
          <a:xfrm>
            <a:off x="85550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5" name="Rectangle 25"/>
          <p:cNvSpPr>
            <a:spLocks noChangeArrowheads="1"/>
          </p:cNvSpPr>
          <p:nvPr/>
        </p:nvSpPr>
        <p:spPr bwMode="auto">
          <a:xfrm>
            <a:off x="8588376" y="431006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35866" name="Line 26"/>
          <p:cNvSpPr>
            <a:spLocks noChangeShapeType="1"/>
          </p:cNvSpPr>
          <p:nvPr/>
        </p:nvSpPr>
        <p:spPr bwMode="auto">
          <a:xfrm flipH="1">
            <a:off x="4286250" y="2505076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7" name="Rectangle 27"/>
          <p:cNvSpPr>
            <a:spLocks noChangeArrowheads="1"/>
          </p:cNvSpPr>
          <p:nvPr/>
        </p:nvSpPr>
        <p:spPr bwMode="auto">
          <a:xfrm>
            <a:off x="5711826" y="202406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35868" name="Rectangle 28"/>
          <p:cNvSpPr>
            <a:spLocks noChangeArrowheads="1"/>
          </p:cNvSpPr>
          <p:nvPr/>
        </p:nvSpPr>
        <p:spPr bwMode="auto">
          <a:xfrm>
            <a:off x="3825876" y="2859088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35869" name="Rectangle 29"/>
          <p:cNvSpPr>
            <a:spLocks noChangeArrowheads="1"/>
          </p:cNvSpPr>
          <p:nvPr/>
        </p:nvSpPr>
        <p:spPr bwMode="auto">
          <a:xfrm>
            <a:off x="2676526" y="4025900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35870" name="Rectangle 30"/>
          <p:cNvSpPr>
            <a:spLocks noChangeArrowheads="1"/>
          </p:cNvSpPr>
          <p:nvPr/>
        </p:nvSpPr>
        <p:spPr bwMode="auto">
          <a:xfrm>
            <a:off x="5391151" y="4295775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35871" name="Line 31"/>
          <p:cNvSpPr>
            <a:spLocks noChangeShapeType="1"/>
          </p:cNvSpPr>
          <p:nvPr/>
        </p:nvSpPr>
        <p:spPr bwMode="auto">
          <a:xfrm>
            <a:off x="4603751" y="3355976"/>
            <a:ext cx="2124075" cy="938213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2" name="Rectangle 32"/>
          <p:cNvSpPr>
            <a:spLocks noChangeArrowheads="1"/>
          </p:cNvSpPr>
          <p:nvPr/>
        </p:nvSpPr>
        <p:spPr bwMode="auto">
          <a:xfrm>
            <a:off x="6942138" y="4587875"/>
            <a:ext cx="322262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35873" name="Line 33"/>
          <p:cNvSpPr>
            <a:spLocks noChangeShapeType="1"/>
          </p:cNvSpPr>
          <p:nvPr/>
        </p:nvSpPr>
        <p:spPr bwMode="auto">
          <a:xfrm flipH="1">
            <a:off x="6970713" y="3503613"/>
            <a:ext cx="615950" cy="7556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4" name="Rectangle 34"/>
          <p:cNvSpPr>
            <a:spLocks noChangeArrowheads="1"/>
          </p:cNvSpPr>
          <p:nvPr/>
        </p:nvSpPr>
        <p:spPr bwMode="auto">
          <a:xfrm>
            <a:off x="7969251" y="2916238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35875" name="Rectangle 35"/>
          <p:cNvSpPr>
            <a:spLocks noChangeArrowheads="1"/>
          </p:cNvSpPr>
          <p:nvPr/>
        </p:nvSpPr>
        <p:spPr bwMode="auto">
          <a:xfrm>
            <a:off x="3540125" y="5102225"/>
            <a:ext cx="5176838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>
                <a:solidFill>
                  <a:schemeClr val="hlink"/>
                </a:solidFill>
              </a:rPr>
              <a:t>A   B   D   E   F   C   G</a:t>
            </a:r>
          </a:p>
        </p:txBody>
      </p:sp>
      <p:sp>
        <p:nvSpPr>
          <p:cNvPr id="35876" name="Rectangle 36"/>
          <p:cNvSpPr>
            <a:spLocks noChangeArrowheads="1"/>
          </p:cNvSpPr>
          <p:nvPr/>
        </p:nvSpPr>
        <p:spPr bwMode="auto">
          <a:xfrm>
            <a:off x="8953501" y="4167188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9657961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Line 2"/>
          <p:cNvSpPr>
            <a:spLocks noChangeShapeType="1"/>
          </p:cNvSpPr>
          <p:nvPr/>
        </p:nvSpPr>
        <p:spPr bwMode="auto">
          <a:xfrm>
            <a:off x="4476751" y="3400425"/>
            <a:ext cx="2290763" cy="1041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7" name="Line 3"/>
          <p:cNvSpPr>
            <a:spLocks noChangeShapeType="1"/>
          </p:cNvSpPr>
          <p:nvPr/>
        </p:nvSpPr>
        <p:spPr bwMode="auto">
          <a:xfrm>
            <a:off x="3335338" y="4518025"/>
            <a:ext cx="16494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8" name="Line 4"/>
          <p:cNvSpPr>
            <a:spLocks noChangeShapeType="1"/>
          </p:cNvSpPr>
          <p:nvPr/>
        </p:nvSpPr>
        <p:spPr bwMode="auto">
          <a:xfrm flipH="1">
            <a:off x="3194050" y="3519489"/>
            <a:ext cx="952500" cy="8143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9" name="Line 5"/>
          <p:cNvSpPr>
            <a:spLocks noChangeShapeType="1"/>
          </p:cNvSpPr>
          <p:nvPr/>
        </p:nvSpPr>
        <p:spPr bwMode="auto">
          <a:xfrm flipH="1">
            <a:off x="7046913" y="3490914"/>
            <a:ext cx="709612" cy="8651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0" name="Line 6"/>
          <p:cNvSpPr>
            <a:spLocks noChangeShapeType="1"/>
          </p:cNvSpPr>
          <p:nvPr/>
        </p:nvSpPr>
        <p:spPr bwMode="auto">
          <a:xfrm>
            <a:off x="8032751" y="3500438"/>
            <a:ext cx="633413" cy="8874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1" name="Line 7"/>
          <p:cNvSpPr>
            <a:spLocks noChangeShapeType="1"/>
          </p:cNvSpPr>
          <p:nvPr/>
        </p:nvSpPr>
        <p:spPr bwMode="auto">
          <a:xfrm>
            <a:off x="4406901" y="3482975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421188" y="2630489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3" name="Line 9"/>
          <p:cNvSpPr>
            <a:spLocks noChangeShapeType="1"/>
          </p:cNvSpPr>
          <p:nvPr/>
        </p:nvSpPr>
        <p:spPr bwMode="auto">
          <a:xfrm>
            <a:off x="6242050" y="2635251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4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Depth-First Search</a:t>
            </a:r>
          </a:p>
        </p:txBody>
      </p:sp>
      <p:sp>
        <p:nvSpPr>
          <p:cNvPr id="36875" name="Rectangle 11"/>
          <p:cNvSpPr>
            <a:spLocks noGrp="1" noChangeArrowheads="1"/>
          </p:cNvSpPr>
          <p:nvPr>
            <p:ph idx="1"/>
          </p:nvPr>
        </p:nvSpPr>
        <p:spPr bwMode="auto">
          <a:xfrm>
            <a:off x="2209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6876" name="Oval 12"/>
          <p:cNvSpPr>
            <a:spLocks noChangeArrowheads="1"/>
          </p:cNvSpPr>
          <p:nvPr/>
        </p:nvSpPr>
        <p:spPr bwMode="auto">
          <a:xfrm>
            <a:off x="5888038" y="23272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7" name="Rectangle 13"/>
          <p:cNvSpPr>
            <a:spLocks noChangeArrowheads="1"/>
          </p:cNvSpPr>
          <p:nvPr/>
        </p:nvSpPr>
        <p:spPr bwMode="auto">
          <a:xfrm>
            <a:off x="5935664" y="2314575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36878" name="Oval 14"/>
          <p:cNvSpPr>
            <a:spLocks noChangeArrowheads="1"/>
          </p:cNvSpPr>
          <p:nvPr/>
        </p:nvSpPr>
        <p:spPr bwMode="auto">
          <a:xfrm>
            <a:off x="4059238" y="32035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9" name="Rectangle 15"/>
          <p:cNvSpPr>
            <a:spLocks noChangeArrowheads="1"/>
          </p:cNvSpPr>
          <p:nvPr/>
        </p:nvSpPr>
        <p:spPr bwMode="auto">
          <a:xfrm>
            <a:off x="4106864" y="3190875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36880" name="Oval 16"/>
          <p:cNvSpPr>
            <a:spLocks noChangeArrowheads="1"/>
          </p:cNvSpPr>
          <p:nvPr/>
        </p:nvSpPr>
        <p:spPr bwMode="auto">
          <a:xfrm>
            <a:off x="7640638" y="32035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1" name="Rectangle 17"/>
          <p:cNvSpPr>
            <a:spLocks noChangeArrowheads="1"/>
          </p:cNvSpPr>
          <p:nvPr/>
        </p:nvSpPr>
        <p:spPr bwMode="auto">
          <a:xfrm>
            <a:off x="7680326" y="31908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36882" name="Oval 18"/>
          <p:cNvSpPr>
            <a:spLocks noChangeArrowheads="1"/>
          </p:cNvSpPr>
          <p:nvPr/>
        </p:nvSpPr>
        <p:spPr bwMode="auto">
          <a:xfrm>
            <a:off x="29162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3" name="Rectangle 19"/>
          <p:cNvSpPr>
            <a:spLocks noChangeArrowheads="1"/>
          </p:cNvSpPr>
          <p:nvPr/>
        </p:nvSpPr>
        <p:spPr bwMode="auto">
          <a:xfrm>
            <a:off x="2955926" y="431006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36884" name="Oval 20"/>
          <p:cNvSpPr>
            <a:spLocks noChangeArrowheads="1"/>
          </p:cNvSpPr>
          <p:nvPr/>
        </p:nvSpPr>
        <p:spPr bwMode="auto">
          <a:xfrm>
            <a:off x="48974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5" name="Rectangle 21"/>
          <p:cNvSpPr>
            <a:spLocks noChangeArrowheads="1"/>
          </p:cNvSpPr>
          <p:nvPr/>
        </p:nvSpPr>
        <p:spPr bwMode="auto">
          <a:xfrm>
            <a:off x="4945064" y="431006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36886" name="Oval 22"/>
          <p:cNvSpPr>
            <a:spLocks noChangeArrowheads="1"/>
          </p:cNvSpPr>
          <p:nvPr/>
        </p:nvSpPr>
        <p:spPr bwMode="auto">
          <a:xfrm>
            <a:off x="67262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7" name="Rectangle 23"/>
          <p:cNvSpPr>
            <a:spLocks noChangeArrowheads="1"/>
          </p:cNvSpPr>
          <p:nvPr/>
        </p:nvSpPr>
        <p:spPr bwMode="auto">
          <a:xfrm>
            <a:off x="6780213" y="4310063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36888" name="Oval 24"/>
          <p:cNvSpPr>
            <a:spLocks noChangeArrowheads="1"/>
          </p:cNvSpPr>
          <p:nvPr/>
        </p:nvSpPr>
        <p:spPr bwMode="auto">
          <a:xfrm>
            <a:off x="85550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9" name="Rectangle 25"/>
          <p:cNvSpPr>
            <a:spLocks noChangeArrowheads="1"/>
          </p:cNvSpPr>
          <p:nvPr/>
        </p:nvSpPr>
        <p:spPr bwMode="auto">
          <a:xfrm>
            <a:off x="8588376" y="431006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36890" name="Line 26"/>
          <p:cNvSpPr>
            <a:spLocks noChangeShapeType="1"/>
          </p:cNvSpPr>
          <p:nvPr/>
        </p:nvSpPr>
        <p:spPr bwMode="auto">
          <a:xfrm flipH="1">
            <a:off x="4286250" y="2505076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1" name="Rectangle 27"/>
          <p:cNvSpPr>
            <a:spLocks noChangeArrowheads="1"/>
          </p:cNvSpPr>
          <p:nvPr/>
        </p:nvSpPr>
        <p:spPr bwMode="auto">
          <a:xfrm>
            <a:off x="5711826" y="202406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36892" name="Rectangle 28"/>
          <p:cNvSpPr>
            <a:spLocks noChangeArrowheads="1"/>
          </p:cNvSpPr>
          <p:nvPr/>
        </p:nvSpPr>
        <p:spPr bwMode="auto">
          <a:xfrm>
            <a:off x="3825876" y="2859088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36893" name="Rectangle 29"/>
          <p:cNvSpPr>
            <a:spLocks noChangeArrowheads="1"/>
          </p:cNvSpPr>
          <p:nvPr/>
        </p:nvSpPr>
        <p:spPr bwMode="auto">
          <a:xfrm>
            <a:off x="2676526" y="4025900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36894" name="Rectangle 30"/>
          <p:cNvSpPr>
            <a:spLocks noChangeArrowheads="1"/>
          </p:cNvSpPr>
          <p:nvPr/>
        </p:nvSpPr>
        <p:spPr bwMode="auto">
          <a:xfrm>
            <a:off x="5391151" y="4295775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36895" name="Line 31"/>
          <p:cNvSpPr>
            <a:spLocks noChangeShapeType="1"/>
          </p:cNvSpPr>
          <p:nvPr/>
        </p:nvSpPr>
        <p:spPr bwMode="auto">
          <a:xfrm>
            <a:off x="4603751" y="3355976"/>
            <a:ext cx="2124075" cy="938213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6" name="Rectangle 32"/>
          <p:cNvSpPr>
            <a:spLocks noChangeArrowheads="1"/>
          </p:cNvSpPr>
          <p:nvPr/>
        </p:nvSpPr>
        <p:spPr bwMode="auto">
          <a:xfrm>
            <a:off x="6942138" y="4587875"/>
            <a:ext cx="322262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36897" name="Rectangle 33"/>
          <p:cNvSpPr>
            <a:spLocks noChangeArrowheads="1"/>
          </p:cNvSpPr>
          <p:nvPr/>
        </p:nvSpPr>
        <p:spPr bwMode="auto">
          <a:xfrm>
            <a:off x="7969251" y="2916238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36898" name="Rectangle 34"/>
          <p:cNvSpPr>
            <a:spLocks noChangeArrowheads="1"/>
          </p:cNvSpPr>
          <p:nvPr/>
        </p:nvSpPr>
        <p:spPr bwMode="auto">
          <a:xfrm>
            <a:off x="3540125" y="5102225"/>
            <a:ext cx="5176838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>
                <a:solidFill>
                  <a:schemeClr val="hlink"/>
                </a:solidFill>
              </a:rPr>
              <a:t>A   B   D   E   F   C   G</a:t>
            </a:r>
          </a:p>
        </p:txBody>
      </p:sp>
      <p:sp>
        <p:nvSpPr>
          <p:cNvPr id="36899" name="Rectangle 35"/>
          <p:cNvSpPr>
            <a:spLocks noChangeArrowheads="1"/>
          </p:cNvSpPr>
          <p:nvPr/>
        </p:nvSpPr>
        <p:spPr bwMode="auto">
          <a:xfrm>
            <a:off x="8953501" y="4167188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1745449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Line 2"/>
          <p:cNvSpPr>
            <a:spLocks noChangeShapeType="1"/>
          </p:cNvSpPr>
          <p:nvPr/>
        </p:nvSpPr>
        <p:spPr bwMode="auto">
          <a:xfrm>
            <a:off x="4476751" y="3400425"/>
            <a:ext cx="2290763" cy="1041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1" name="Line 3"/>
          <p:cNvSpPr>
            <a:spLocks noChangeShapeType="1"/>
          </p:cNvSpPr>
          <p:nvPr/>
        </p:nvSpPr>
        <p:spPr bwMode="auto">
          <a:xfrm>
            <a:off x="3335338" y="4518025"/>
            <a:ext cx="16494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2" name="Line 4"/>
          <p:cNvSpPr>
            <a:spLocks noChangeShapeType="1"/>
          </p:cNvSpPr>
          <p:nvPr/>
        </p:nvSpPr>
        <p:spPr bwMode="auto">
          <a:xfrm flipH="1">
            <a:off x="3194050" y="3519489"/>
            <a:ext cx="952500" cy="8143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3" name="Line 5"/>
          <p:cNvSpPr>
            <a:spLocks noChangeShapeType="1"/>
          </p:cNvSpPr>
          <p:nvPr/>
        </p:nvSpPr>
        <p:spPr bwMode="auto">
          <a:xfrm flipH="1">
            <a:off x="7046913" y="3490914"/>
            <a:ext cx="709612" cy="8651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4" name="Line 6"/>
          <p:cNvSpPr>
            <a:spLocks noChangeShapeType="1"/>
          </p:cNvSpPr>
          <p:nvPr/>
        </p:nvSpPr>
        <p:spPr bwMode="auto">
          <a:xfrm>
            <a:off x="8032751" y="3500438"/>
            <a:ext cx="633413" cy="8874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5" name="Line 7"/>
          <p:cNvSpPr>
            <a:spLocks noChangeShapeType="1"/>
          </p:cNvSpPr>
          <p:nvPr/>
        </p:nvSpPr>
        <p:spPr bwMode="auto">
          <a:xfrm>
            <a:off x="4406901" y="3482975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6" name="Line 8"/>
          <p:cNvSpPr>
            <a:spLocks noChangeShapeType="1"/>
          </p:cNvSpPr>
          <p:nvPr/>
        </p:nvSpPr>
        <p:spPr bwMode="auto">
          <a:xfrm flipH="1">
            <a:off x="4421188" y="2630489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7" name="Line 9"/>
          <p:cNvSpPr>
            <a:spLocks noChangeShapeType="1"/>
          </p:cNvSpPr>
          <p:nvPr/>
        </p:nvSpPr>
        <p:spPr bwMode="auto">
          <a:xfrm>
            <a:off x="6242050" y="2635251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8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Depth-First Search</a:t>
            </a:r>
          </a:p>
        </p:txBody>
      </p:sp>
      <p:sp>
        <p:nvSpPr>
          <p:cNvPr id="37899" name="Rectangle 11"/>
          <p:cNvSpPr>
            <a:spLocks noGrp="1" noChangeArrowheads="1"/>
          </p:cNvSpPr>
          <p:nvPr>
            <p:ph idx="1"/>
          </p:nvPr>
        </p:nvSpPr>
        <p:spPr bwMode="auto">
          <a:xfrm>
            <a:off x="2209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7900" name="Oval 12"/>
          <p:cNvSpPr>
            <a:spLocks noChangeArrowheads="1"/>
          </p:cNvSpPr>
          <p:nvPr/>
        </p:nvSpPr>
        <p:spPr bwMode="auto">
          <a:xfrm>
            <a:off x="5888038" y="23272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1" name="Rectangle 13"/>
          <p:cNvSpPr>
            <a:spLocks noChangeArrowheads="1"/>
          </p:cNvSpPr>
          <p:nvPr/>
        </p:nvSpPr>
        <p:spPr bwMode="auto">
          <a:xfrm>
            <a:off x="5935664" y="2314575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37902" name="Oval 14"/>
          <p:cNvSpPr>
            <a:spLocks noChangeArrowheads="1"/>
          </p:cNvSpPr>
          <p:nvPr/>
        </p:nvSpPr>
        <p:spPr bwMode="auto">
          <a:xfrm>
            <a:off x="4059238" y="32035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3" name="Rectangle 15"/>
          <p:cNvSpPr>
            <a:spLocks noChangeArrowheads="1"/>
          </p:cNvSpPr>
          <p:nvPr/>
        </p:nvSpPr>
        <p:spPr bwMode="auto">
          <a:xfrm>
            <a:off x="4106864" y="3190875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37904" name="Oval 16"/>
          <p:cNvSpPr>
            <a:spLocks noChangeArrowheads="1"/>
          </p:cNvSpPr>
          <p:nvPr/>
        </p:nvSpPr>
        <p:spPr bwMode="auto">
          <a:xfrm>
            <a:off x="7640638" y="32035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5" name="Rectangle 17"/>
          <p:cNvSpPr>
            <a:spLocks noChangeArrowheads="1"/>
          </p:cNvSpPr>
          <p:nvPr/>
        </p:nvSpPr>
        <p:spPr bwMode="auto">
          <a:xfrm>
            <a:off x="7680326" y="31908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37906" name="Oval 18"/>
          <p:cNvSpPr>
            <a:spLocks noChangeArrowheads="1"/>
          </p:cNvSpPr>
          <p:nvPr/>
        </p:nvSpPr>
        <p:spPr bwMode="auto">
          <a:xfrm>
            <a:off x="29162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7" name="Rectangle 19"/>
          <p:cNvSpPr>
            <a:spLocks noChangeArrowheads="1"/>
          </p:cNvSpPr>
          <p:nvPr/>
        </p:nvSpPr>
        <p:spPr bwMode="auto">
          <a:xfrm>
            <a:off x="2955926" y="431006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37908" name="Oval 20"/>
          <p:cNvSpPr>
            <a:spLocks noChangeArrowheads="1"/>
          </p:cNvSpPr>
          <p:nvPr/>
        </p:nvSpPr>
        <p:spPr bwMode="auto">
          <a:xfrm>
            <a:off x="48974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9" name="Rectangle 21"/>
          <p:cNvSpPr>
            <a:spLocks noChangeArrowheads="1"/>
          </p:cNvSpPr>
          <p:nvPr/>
        </p:nvSpPr>
        <p:spPr bwMode="auto">
          <a:xfrm>
            <a:off x="4945064" y="431006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37910" name="Oval 22"/>
          <p:cNvSpPr>
            <a:spLocks noChangeArrowheads="1"/>
          </p:cNvSpPr>
          <p:nvPr/>
        </p:nvSpPr>
        <p:spPr bwMode="auto">
          <a:xfrm>
            <a:off x="67262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1" name="Rectangle 23"/>
          <p:cNvSpPr>
            <a:spLocks noChangeArrowheads="1"/>
          </p:cNvSpPr>
          <p:nvPr/>
        </p:nvSpPr>
        <p:spPr bwMode="auto">
          <a:xfrm>
            <a:off x="6780213" y="4310063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37912" name="Oval 24"/>
          <p:cNvSpPr>
            <a:spLocks noChangeArrowheads="1"/>
          </p:cNvSpPr>
          <p:nvPr/>
        </p:nvSpPr>
        <p:spPr bwMode="auto">
          <a:xfrm>
            <a:off x="85550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3" name="Rectangle 25"/>
          <p:cNvSpPr>
            <a:spLocks noChangeArrowheads="1"/>
          </p:cNvSpPr>
          <p:nvPr/>
        </p:nvSpPr>
        <p:spPr bwMode="auto">
          <a:xfrm>
            <a:off x="8588376" y="431006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37914" name="Line 26"/>
          <p:cNvSpPr>
            <a:spLocks noChangeShapeType="1"/>
          </p:cNvSpPr>
          <p:nvPr/>
        </p:nvSpPr>
        <p:spPr bwMode="auto">
          <a:xfrm flipH="1">
            <a:off x="4286250" y="2505076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5" name="Rectangle 27"/>
          <p:cNvSpPr>
            <a:spLocks noChangeArrowheads="1"/>
          </p:cNvSpPr>
          <p:nvPr/>
        </p:nvSpPr>
        <p:spPr bwMode="auto">
          <a:xfrm>
            <a:off x="5711826" y="202406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37916" name="Rectangle 28"/>
          <p:cNvSpPr>
            <a:spLocks noChangeArrowheads="1"/>
          </p:cNvSpPr>
          <p:nvPr/>
        </p:nvSpPr>
        <p:spPr bwMode="auto">
          <a:xfrm>
            <a:off x="3825876" y="2859088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37917" name="Rectangle 29"/>
          <p:cNvSpPr>
            <a:spLocks noChangeArrowheads="1"/>
          </p:cNvSpPr>
          <p:nvPr/>
        </p:nvSpPr>
        <p:spPr bwMode="auto">
          <a:xfrm>
            <a:off x="2676526" y="4025900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37918" name="Rectangle 30"/>
          <p:cNvSpPr>
            <a:spLocks noChangeArrowheads="1"/>
          </p:cNvSpPr>
          <p:nvPr/>
        </p:nvSpPr>
        <p:spPr bwMode="auto">
          <a:xfrm>
            <a:off x="5391151" y="4295775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37919" name="Rectangle 31"/>
          <p:cNvSpPr>
            <a:spLocks noChangeArrowheads="1"/>
          </p:cNvSpPr>
          <p:nvPr/>
        </p:nvSpPr>
        <p:spPr bwMode="auto">
          <a:xfrm>
            <a:off x="6942138" y="4587875"/>
            <a:ext cx="322262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37920" name="Rectangle 32"/>
          <p:cNvSpPr>
            <a:spLocks noChangeArrowheads="1"/>
          </p:cNvSpPr>
          <p:nvPr/>
        </p:nvSpPr>
        <p:spPr bwMode="auto">
          <a:xfrm>
            <a:off x="7969251" y="2916238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37921" name="Rectangle 33"/>
          <p:cNvSpPr>
            <a:spLocks noChangeArrowheads="1"/>
          </p:cNvSpPr>
          <p:nvPr/>
        </p:nvSpPr>
        <p:spPr bwMode="auto">
          <a:xfrm>
            <a:off x="3540125" y="5102225"/>
            <a:ext cx="5176838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>
                <a:solidFill>
                  <a:schemeClr val="hlink"/>
                </a:solidFill>
              </a:rPr>
              <a:t>A   B   D   E   F   C   G</a:t>
            </a:r>
          </a:p>
        </p:txBody>
      </p:sp>
      <p:sp>
        <p:nvSpPr>
          <p:cNvPr id="37922" name="Rectangle 34"/>
          <p:cNvSpPr>
            <a:spLocks noChangeArrowheads="1"/>
          </p:cNvSpPr>
          <p:nvPr/>
        </p:nvSpPr>
        <p:spPr bwMode="auto">
          <a:xfrm>
            <a:off x="8953501" y="4167188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12308121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Line 2"/>
          <p:cNvSpPr>
            <a:spLocks noChangeShapeType="1"/>
          </p:cNvSpPr>
          <p:nvPr/>
        </p:nvSpPr>
        <p:spPr bwMode="auto">
          <a:xfrm>
            <a:off x="4476751" y="3400425"/>
            <a:ext cx="2290763" cy="1041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5" name="Line 3"/>
          <p:cNvSpPr>
            <a:spLocks noChangeShapeType="1"/>
          </p:cNvSpPr>
          <p:nvPr/>
        </p:nvSpPr>
        <p:spPr bwMode="auto">
          <a:xfrm>
            <a:off x="3335338" y="4518025"/>
            <a:ext cx="16494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6" name="Line 4"/>
          <p:cNvSpPr>
            <a:spLocks noChangeShapeType="1"/>
          </p:cNvSpPr>
          <p:nvPr/>
        </p:nvSpPr>
        <p:spPr bwMode="auto">
          <a:xfrm flipH="1">
            <a:off x="3194050" y="3519489"/>
            <a:ext cx="952500" cy="8143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7" name="Line 5"/>
          <p:cNvSpPr>
            <a:spLocks noChangeShapeType="1"/>
          </p:cNvSpPr>
          <p:nvPr/>
        </p:nvSpPr>
        <p:spPr bwMode="auto">
          <a:xfrm flipH="1">
            <a:off x="7046913" y="3490914"/>
            <a:ext cx="709612" cy="8651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8" name="Line 6"/>
          <p:cNvSpPr>
            <a:spLocks noChangeShapeType="1"/>
          </p:cNvSpPr>
          <p:nvPr/>
        </p:nvSpPr>
        <p:spPr bwMode="auto">
          <a:xfrm>
            <a:off x="8032751" y="3500438"/>
            <a:ext cx="633413" cy="8874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9" name="Line 7"/>
          <p:cNvSpPr>
            <a:spLocks noChangeShapeType="1"/>
          </p:cNvSpPr>
          <p:nvPr/>
        </p:nvSpPr>
        <p:spPr bwMode="auto">
          <a:xfrm>
            <a:off x="4406901" y="3482975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0" name="Line 8"/>
          <p:cNvSpPr>
            <a:spLocks noChangeShapeType="1"/>
          </p:cNvSpPr>
          <p:nvPr/>
        </p:nvSpPr>
        <p:spPr bwMode="auto">
          <a:xfrm flipH="1">
            <a:off x="4421188" y="2630489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1" name="Line 9"/>
          <p:cNvSpPr>
            <a:spLocks noChangeShapeType="1"/>
          </p:cNvSpPr>
          <p:nvPr/>
        </p:nvSpPr>
        <p:spPr bwMode="auto">
          <a:xfrm>
            <a:off x="6242050" y="2635251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2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Depth-First Search</a:t>
            </a:r>
          </a:p>
        </p:txBody>
      </p:sp>
      <p:sp>
        <p:nvSpPr>
          <p:cNvPr id="38923" name="Rectangle 11"/>
          <p:cNvSpPr>
            <a:spLocks noGrp="1" noChangeArrowheads="1"/>
          </p:cNvSpPr>
          <p:nvPr>
            <p:ph idx="1"/>
          </p:nvPr>
        </p:nvSpPr>
        <p:spPr bwMode="auto">
          <a:xfrm>
            <a:off x="2209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8924" name="Oval 12"/>
          <p:cNvSpPr>
            <a:spLocks noChangeArrowheads="1"/>
          </p:cNvSpPr>
          <p:nvPr/>
        </p:nvSpPr>
        <p:spPr bwMode="auto">
          <a:xfrm>
            <a:off x="5888038" y="23272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5" name="Rectangle 13"/>
          <p:cNvSpPr>
            <a:spLocks noChangeArrowheads="1"/>
          </p:cNvSpPr>
          <p:nvPr/>
        </p:nvSpPr>
        <p:spPr bwMode="auto">
          <a:xfrm>
            <a:off x="5935664" y="2314575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38926" name="Oval 14"/>
          <p:cNvSpPr>
            <a:spLocks noChangeArrowheads="1"/>
          </p:cNvSpPr>
          <p:nvPr/>
        </p:nvSpPr>
        <p:spPr bwMode="auto">
          <a:xfrm>
            <a:off x="4059238" y="32035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7" name="Rectangle 15"/>
          <p:cNvSpPr>
            <a:spLocks noChangeArrowheads="1"/>
          </p:cNvSpPr>
          <p:nvPr/>
        </p:nvSpPr>
        <p:spPr bwMode="auto">
          <a:xfrm>
            <a:off x="4106864" y="3190875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38928" name="Oval 16"/>
          <p:cNvSpPr>
            <a:spLocks noChangeArrowheads="1"/>
          </p:cNvSpPr>
          <p:nvPr/>
        </p:nvSpPr>
        <p:spPr bwMode="auto">
          <a:xfrm>
            <a:off x="7640638" y="32035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9" name="Rectangle 17"/>
          <p:cNvSpPr>
            <a:spLocks noChangeArrowheads="1"/>
          </p:cNvSpPr>
          <p:nvPr/>
        </p:nvSpPr>
        <p:spPr bwMode="auto">
          <a:xfrm>
            <a:off x="7680326" y="31908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38930" name="Oval 18"/>
          <p:cNvSpPr>
            <a:spLocks noChangeArrowheads="1"/>
          </p:cNvSpPr>
          <p:nvPr/>
        </p:nvSpPr>
        <p:spPr bwMode="auto">
          <a:xfrm>
            <a:off x="29162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1" name="Rectangle 19"/>
          <p:cNvSpPr>
            <a:spLocks noChangeArrowheads="1"/>
          </p:cNvSpPr>
          <p:nvPr/>
        </p:nvSpPr>
        <p:spPr bwMode="auto">
          <a:xfrm>
            <a:off x="2955926" y="431006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38932" name="Oval 20"/>
          <p:cNvSpPr>
            <a:spLocks noChangeArrowheads="1"/>
          </p:cNvSpPr>
          <p:nvPr/>
        </p:nvSpPr>
        <p:spPr bwMode="auto">
          <a:xfrm>
            <a:off x="48974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3" name="Rectangle 21"/>
          <p:cNvSpPr>
            <a:spLocks noChangeArrowheads="1"/>
          </p:cNvSpPr>
          <p:nvPr/>
        </p:nvSpPr>
        <p:spPr bwMode="auto">
          <a:xfrm>
            <a:off x="4945064" y="431006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38934" name="Oval 22"/>
          <p:cNvSpPr>
            <a:spLocks noChangeArrowheads="1"/>
          </p:cNvSpPr>
          <p:nvPr/>
        </p:nvSpPr>
        <p:spPr bwMode="auto">
          <a:xfrm>
            <a:off x="67262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5" name="Rectangle 23"/>
          <p:cNvSpPr>
            <a:spLocks noChangeArrowheads="1"/>
          </p:cNvSpPr>
          <p:nvPr/>
        </p:nvSpPr>
        <p:spPr bwMode="auto">
          <a:xfrm>
            <a:off x="6780213" y="4310063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38936" name="Oval 24"/>
          <p:cNvSpPr>
            <a:spLocks noChangeArrowheads="1"/>
          </p:cNvSpPr>
          <p:nvPr/>
        </p:nvSpPr>
        <p:spPr bwMode="auto">
          <a:xfrm>
            <a:off x="85550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7" name="Rectangle 25"/>
          <p:cNvSpPr>
            <a:spLocks noChangeArrowheads="1"/>
          </p:cNvSpPr>
          <p:nvPr/>
        </p:nvSpPr>
        <p:spPr bwMode="auto">
          <a:xfrm>
            <a:off x="8588376" y="431006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38938" name="Rectangle 26"/>
          <p:cNvSpPr>
            <a:spLocks noChangeArrowheads="1"/>
          </p:cNvSpPr>
          <p:nvPr/>
        </p:nvSpPr>
        <p:spPr bwMode="auto">
          <a:xfrm>
            <a:off x="5711826" y="202406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38939" name="Rectangle 27"/>
          <p:cNvSpPr>
            <a:spLocks noChangeArrowheads="1"/>
          </p:cNvSpPr>
          <p:nvPr/>
        </p:nvSpPr>
        <p:spPr bwMode="auto">
          <a:xfrm>
            <a:off x="3825876" y="2859088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38940" name="Rectangle 28"/>
          <p:cNvSpPr>
            <a:spLocks noChangeArrowheads="1"/>
          </p:cNvSpPr>
          <p:nvPr/>
        </p:nvSpPr>
        <p:spPr bwMode="auto">
          <a:xfrm>
            <a:off x="2676526" y="4025900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38941" name="Rectangle 29"/>
          <p:cNvSpPr>
            <a:spLocks noChangeArrowheads="1"/>
          </p:cNvSpPr>
          <p:nvPr/>
        </p:nvSpPr>
        <p:spPr bwMode="auto">
          <a:xfrm>
            <a:off x="5391151" y="4295775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38942" name="Rectangle 30"/>
          <p:cNvSpPr>
            <a:spLocks noChangeArrowheads="1"/>
          </p:cNvSpPr>
          <p:nvPr/>
        </p:nvSpPr>
        <p:spPr bwMode="auto">
          <a:xfrm>
            <a:off x="6942138" y="4587875"/>
            <a:ext cx="322262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38943" name="Rectangle 31"/>
          <p:cNvSpPr>
            <a:spLocks noChangeArrowheads="1"/>
          </p:cNvSpPr>
          <p:nvPr/>
        </p:nvSpPr>
        <p:spPr bwMode="auto">
          <a:xfrm>
            <a:off x="7969251" y="2916238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38944" name="Rectangle 32"/>
          <p:cNvSpPr>
            <a:spLocks noChangeArrowheads="1"/>
          </p:cNvSpPr>
          <p:nvPr/>
        </p:nvSpPr>
        <p:spPr bwMode="auto">
          <a:xfrm>
            <a:off x="3540125" y="5102225"/>
            <a:ext cx="5176838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>
                <a:solidFill>
                  <a:schemeClr val="hlink"/>
                </a:solidFill>
              </a:rPr>
              <a:t>A   B   D   E   F   C   G</a:t>
            </a:r>
          </a:p>
        </p:txBody>
      </p:sp>
      <p:sp>
        <p:nvSpPr>
          <p:cNvPr id="38945" name="Rectangle 33"/>
          <p:cNvSpPr>
            <a:spLocks noChangeArrowheads="1"/>
          </p:cNvSpPr>
          <p:nvPr/>
        </p:nvSpPr>
        <p:spPr bwMode="auto">
          <a:xfrm>
            <a:off x="8953501" y="4167188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1344515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Line 2"/>
          <p:cNvSpPr>
            <a:spLocks noChangeShapeType="1"/>
          </p:cNvSpPr>
          <p:nvPr/>
        </p:nvSpPr>
        <p:spPr bwMode="auto">
          <a:xfrm>
            <a:off x="4476751" y="3400425"/>
            <a:ext cx="2290763" cy="1041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39" name="Line 3"/>
          <p:cNvSpPr>
            <a:spLocks noChangeShapeType="1"/>
          </p:cNvSpPr>
          <p:nvPr/>
        </p:nvSpPr>
        <p:spPr bwMode="auto">
          <a:xfrm>
            <a:off x="3335338" y="4518025"/>
            <a:ext cx="16494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0" name="Line 4"/>
          <p:cNvSpPr>
            <a:spLocks noChangeShapeType="1"/>
          </p:cNvSpPr>
          <p:nvPr/>
        </p:nvSpPr>
        <p:spPr bwMode="auto">
          <a:xfrm flipH="1">
            <a:off x="3194050" y="3519489"/>
            <a:ext cx="952500" cy="8143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1" name="Line 5"/>
          <p:cNvSpPr>
            <a:spLocks noChangeShapeType="1"/>
          </p:cNvSpPr>
          <p:nvPr/>
        </p:nvSpPr>
        <p:spPr bwMode="auto">
          <a:xfrm flipH="1">
            <a:off x="7046913" y="3490914"/>
            <a:ext cx="709612" cy="8651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2" name="Line 6"/>
          <p:cNvSpPr>
            <a:spLocks noChangeShapeType="1"/>
          </p:cNvSpPr>
          <p:nvPr/>
        </p:nvSpPr>
        <p:spPr bwMode="auto">
          <a:xfrm>
            <a:off x="8032751" y="3500438"/>
            <a:ext cx="633413" cy="8874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3" name="Line 7"/>
          <p:cNvSpPr>
            <a:spLocks noChangeShapeType="1"/>
          </p:cNvSpPr>
          <p:nvPr/>
        </p:nvSpPr>
        <p:spPr bwMode="auto">
          <a:xfrm>
            <a:off x="4406901" y="3482975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4" name="Line 8"/>
          <p:cNvSpPr>
            <a:spLocks noChangeShapeType="1"/>
          </p:cNvSpPr>
          <p:nvPr/>
        </p:nvSpPr>
        <p:spPr bwMode="auto">
          <a:xfrm flipH="1">
            <a:off x="4421188" y="2630489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5" name="Line 9"/>
          <p:cNvSpPr>
            <a:spLocks noChangeShapeType="1"/>
          </p:cNvSpPr>
          <p:nvPr/>
        </p:nvSpPr>
        <p:spPr bwMode="auto">
          <a:xfrm>
            <a:off x="6242050" y="2635251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6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Depth-First Search</a:t>
            </a:r>
          </a:p>
        </p:txBody>
      </p:sp>
      <p:sp>
        <p:nvSpPr>
          <p:cNvPr id="39947" name="Rectangle 11"/>
          <p:cNvSpPr>
            <a:spLocks noGrp="1" noChangeArrowheads="1"/>
          </p:cNvSpPr>
          <p:nvPr>
            <p:ph idx="1"/>
          </p:nvPr>
        </p:nvSpPr>
        <p:spPr bwMode="auto">
          <a:xfrm>
            <a:off x="2209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9948" name="Oval 12"/>
          <p:cNvSpPr>
            <a:spLocks noChangeArrowheads="1"/>
          </p:cNvSpPr>
          <p:nvPr/>
        </p:nvSpPr>
        <p:spPr bwMode="auto">
          <a:xfrm>
            <a:off x="5888038" y="23272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9" name="Rectangle 13"/>
          <p:cNvSpPr>
            <a:spLocks noChangeArrowheads="1"/>
          </p:cNvSpPr>
          <p:nvPr/>
        </p:nvSpPr>
        <p:spPr bwMode="auto">
          <a:xfrm>
            <a:off x="5935664" y="2314575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39950" name="Oval 14"/>
          <p:cNvSpPr>
            <a:spLocks noChangeArrowheads="1"/>
          </p:cNvSpPr>
          <p:nvPr/>
        </p:nvSpPr>
        <p:spPr bwMode="auto">
          <a:xfrm>
            <a:off x="4059238" y="32035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1" name="Rectangle 15"/>
          <p:cNvSpPr>
            <a:spLocks noChangeArrowheads="1"/>
          </p:cNvSpPr>
          <p:nvPr/>
        </p:nvSpPr>
        <p:spPr bwMode="auto">
          <a:xfrm>
            <a:off x="4106864" y="3190875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39952" name="Oval 16"/>
          <p:cNvSpPr>
            <a:spLocks noChangeArrowheads="1"/>
          </p:cNvSpPr>
          <p:nvPr/>
        </p:nvSpPr>
        <p:spPr bwMode="auto">
          <a:xfrm>
            <a:off x="7640638" y="32035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3" name="Rectangle 17"/>
          <p:cNvSpPr>
            <a:spLocks noChangeArrowheads="1"/>
          </p:cNvSpPr>
          <p:nvPr/>
        </p:nvSpPr>
        <p:spPr bwMode="auto">
          <a:xfrm>
            <a:off x="7680326" y="31908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39954" name="Oval 18"/>
          <p:cNvSpPr>
            <a:spLocks noChangeArrowheads="1"/>
          </p:cNvSpPr>
          <p:nvPr/>
        </p:nvSpPr>
        <p:spPr bwMode="auto">
          <a:xfrm>
            <a:off x="29162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5" name="Rectangle 19"/>
          <p:cNvSpPr>
            <a:spLocks noChangeArrowheads="1"/>
          </p:cNvSpPr>
          <p:nvPr/>
        </p:nvSpPr>
        <p:spPr bwMode="auto">
          <a:xfrm>
            <a:off x="2955926" y="431006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39956" name="Oval 20"/>
          <p:cNvSpPr>
            <a:spLocks noChangeArrowheads="1"/>
          </p:cNvSpPr>
          <p:nvPr/>
        </p:nvSpPr>
        <p:spPr bwMode="auto">
          <a:xfrm>
            <a:off x="48974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7" name="Rectangle 21"/>
          <p:cNvSpPr>
            <a:spLocks noChangeArrowheads="1"/>
          </p:cNvSpPr>
          <p:nvPr/>
        </p:nvSpPr>
        <p:spPr bwMode="auto">
          <a:xfrm>
            <a:off x="4945064" y="431006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39958" name="Oval 22"/>
          <p:cNvSpPr>
            <a:spLocks noChangeArrowheads="1"/>
          </p:cNvSpPr>
          <p:nvPr/>
        </p:nvSpPr>
        <p:spPr bwMode="auto">
          <a:xfrm>
            <a:off x="67262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9" name="Rectangle 23"/>
          <p:cNvSpPr>
            <a:spLocks noChangeArrowheads="1"/>
          </p:cNvSpPr>
          <p:nvPr/>
        </p:nvSpPr>
        <p:spPr bwMode="auto">
          <a:xfrm>
            <a:off x="6780213" y="4310063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39960" name="Oval 24"/>
          <p:cNvSpPr>
            <a:spLocks noChangeArrowheads="1"/>
          </p:cNvSpPr>
          <p:nvPr/>
        </p:nvSpPr>
        <p:spPr bwMode="auto">
          <a:xfrm>
            <a:off x="8555038" y="43227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1" name="Rectangle 25"/>
          <p:cNvSpPr>
            <a:spLocks noChangeArrowheads="1"/>
          </p:cNvSpPr>
          <p:nvPr/>
        </p:nvSpPr>
        <p:spPr bwMode="auto">
          <a:xfrm>
            <a:off x="8588376" y="431006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39962" name="Rectangle 26"/>
          <p:cNvSpPr>
            <a:spLocks noChangeArrowheads="1"/>
          </p:cNvSpPr>
          <p:nvPr/>
        </p:nvSpPr>
        <p:spPr bwMode="auto">
          <a:xfrm>
            <a:off x="5711826" y="202406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39963" name="Rectangle 27"/>
          <p:cNvSpPr>
            <a:spLocks noChangeArrowheads="1"/>
          </p:cNvSpPr>
          <p:nvPr/>
        </p:nvSpPr>
        <p:spPr bwMode="auto">
          <a:xfrm>
            <a:off x="3825876" y="2859088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39964" name="Rectangle 28"/>
          <p:cNvSpPr>
            <a:spLocks noChangeArrowheads="1"/>
          </p:cNvSpPr>
          <p:nvPr/>
        </p:nvSpPr>
        <p:spPr bwMode="auto">
          <a:xfrm>
            <a:off x="2676526" y="4025900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39965" name="Rectangle 29"/>
          <p:cNvSpPr>
            <a:spLocks noChangeArrowheads="1"/>
          </p:cNvSpPr>
          <p:nvPr/>
        </p:nvSpPr>
        <p:spPr bwMode="auto">
          <a:xfrm>
            <a:off x="5391151" y="4295775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39966" name="Rectangle 30"/>
          <p:cNvSpPr>
            <a:spLocks noChangeArrowheads="1"/>
          </p:cNvSpPr>
          <p:nvPr/>
        </p:nvSpPr>
        <p:spPr bwMode="auto">
          <a:xfrm>
            <a:off x="6942138" y="4587875"/>
            <a:ext cx="322262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39967" name="Rectangle 31"/>
          <p:cNvSpPr>
            <a:spLocks noChangeArrowheads="1"/>
          </p:cNvSpPr>
          <p:nvPr/>
        </p:nvSpPr>
        <p:spPr bwMode="auto">
          <a:xfrm>
            <a:off x="7969251" y="2916238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39968" name="Rectangle 32"/>
          <p:cNvSpPr>
            <a:spLocks noChangeArrowheads="1"/>
          </p:cNvSpPr>
          <p:nvPr/>
        </p:nvSpPr>
        <p:spPr bwMode="auto">
          <a:xfrm>
            <a:off x="3540125" y="5102225"/>
            <a:ext cx="5176838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>
                <a:solidFill>
                  <a:schemeClr val="hlink"/>
                </a:solidFill>
              </a:rPr>
              <a:t>A   B   D   E   F   C   G</a:t>
            </a:r>
          </a:p>
        </p:txBody>
      </p:sp>
      <p:sp>
        <p:nvSpPr>
          <p:cNvPr id="39969" name="Rectangle 33"/>
          <p:cNvSpPr>
            <a:spLocks noChangeArrowheads="1"/>
          </p:cNvSpPr>
          <p:nvPr/>
        </p:nvSpPr>
        <p:spPr bwMode="auto">
          <a:xfrm>
            <a:off x="8953501" y="4167188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v</a:t>
            </a:r>
          </a:p>
        </p:txBody>
      </p:sp>
      <p:sp>
        <p:nvSpPr>
          <p:cNvPr id="39970" name="Line 34"/>
          <p:cNvSpPr>
            <a:spLocks noChangeShapeType="1"/>
          </p:cNvSpPr>
          <p:nvPr/>
        </p:nvSpPr>
        <p:spPr bwMode="auto">
          <a:xfrm>
            <a:off x="6405564" y="2563814"/>
            <a:ext cx="1311275" cy="54292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9973" name="Group 37"/>
          <p:cNvGrpSpPr>
            <a:grpSpLocks/>
          </p:cNvGrpSpPr>
          <p:nvPr/>
        </p:nvGrpSpPr>
        <p:grpSpPr bwMode="auto">
          <a:xfrm>
            <a:off x="6780214" y="2619376"/>
            <a:ext cx="447675" cy="322263"/>
            <a:chOff x="3311" y="1650"/>
            <a:chExt cx="282" cy="203"/>
          </a:xfrm>
        </p:grpSpPr>
        <p:sp>
          <p:nvSpPr>
            <p:cNvPr id="39971" name="Line 35"/>
            <p:cNvSpPr>
              <a:spLocks noChangeShapeType="1"/>
            </p:cNvSpPr>
            <p:nvPr/>
          </p:nvSpPr>
          <p:spPr bwMode="auto">
            <a:xfrm>
              <a:off x="3342" y="1653"/>
              <a:ext cx="218" cy="200"/>
            </a:xfrm>
            <a:prstGeom prst="line">
              <a:avLst/>
            </a:prstGeom>
            <a:noFill/>
            <a:ln w="101600">
              <a:solidFill>
                <a:srgbClr val="FC012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72" name="Line 36"/>
            <p:cNvSpPr>
              <a:spLocks noChangeShapeType="1"/>
            </p:cNvSpPr>
            <p:nvPr/>
          </p:nvSpPr>
          <p:spPr bwMode="auto">
            <a:xfrm flipH="1">
              <a:off x="3311" y="1650"/>
              <a:ext cx="282" cy="200"/>
            </a:xfrm>
            <a:prstGeom prst="line">
              <a:avLst/>
            </a:prstGeom>
            <a:noFill/>
            <a:ln w="101600">
              <a:solidFill>
                <a:srgbClr val="FC012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71744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22126</TotalTime>
  <Words>3556</Words>
  <Application>Microsoft Office PowerPoint</Application>
  <PresentationFormat>Widescreen</PresentationFormat>
  <Paragraphs>2362</Paragraphs>
  <Slides>112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112</vt:i4>
      </vt:variant>
    </vt:vector>
  </HeadingPairs>
  <TitlesOfParts>
    <vt:vector size="124" baseType="lpstr">
      <vt:lpstr>ＭＳ Ｐゴシック</vt:lpstr>
      <vt:lpstr>宋体</vt:lpstr>
      <vt:lpstr>Arial</vt:lpstr>
      <vt:lpstr>Calibri</vt:lpstr>
      <vt:lpstr>Calibri Light</vt:lpstr>
      <vt:lpstr>Monotype Sorts</vt:lpstr>
      <vt:lpstr>Symbol</vt:lpstr>
      <vt:lpstr>Times New Roman</vt:lpstr>
      <vt:lpstr>Verdana</vt:lpstr>
      <vt:lpstr>Wingdings</vt:lpstr>
      <vt:lpstr>Custom Design</vt:lpstr>
      <vt:lpstr>Retrospect</vt:lpstr>
      <vt:lpstr>Single-source shortest path</vt:lpstr>
      <vt:lpstr>Shortest Path</vt:lpstr>
      <vt:lpstr>Shortest Path</vt:lpstr>
      <vt:lpstr>Applications</vt:lpstr>
      <vt:lpstr>Applications</vt:lpstr>
      <vt:lpstr>Applications</vt:lpstr>
      <vt:lpstr>Applications</vt:lpstr>
      <vt:lpstr>Applications</vt:lpstr>
      <vt:lpstr>Shortest Path</vt:lpstr>
      <vt:lpstr>Shortest Path</vt:lpstr>
      <vt:lpstr>Algorithms</vt:lpstr>
      <vt:lpstr>Breadth-First Search</vt:lpstr>
      <vt:lpstr>BFS Algorithm</vt:lpstr>
      <vt:lpstr>Breadth First Search</vt:lpstr>
      <vt:lpstr>Breadth First Search</vt:lpstr>
      <vt:lpstr>Breadth First Search</vt:lpstr>
      <vt:lpstr>PowerPoint Presentation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Depth-First Search</vt:lpstr>
      <vt:lpstr>Walk-Through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Depth-First Search</vt:lpstr>
      <vt:lpstr>Depth-First Search</vt:lpstr>
      <vt:lpstr>Depth-First Search</vt:lpstr>
      <vt:lpstr>Depth-First Search</vt:lpstr>
      <vt:lpstr>Depth-First Search</vt:lpstr>
      <vt:lpstr>Depth-First Search</vt:lpstr>
      <vt:lpstr>Depth-First Search</vt:lpstr>
      <vt:lpstr>Depth-First Search</vt:lpstr>
      <vt:lpstr>Depth-First Search</vt:lpstr>
      <vt:lpstr>Depth-First Search</vt:lpstr>
      <vt:lpstr>Depth-First Search</vt:lpstr>
      <vt:lpstr>Depth-First Search</vt:lpstr>
      <vt:lpstr>Depth-First Search</vt:lpstr>
      <vt:lpstr>Depth-First Search</vt:lpstr>
      <vt:lpstr>Depth-First Search</vt:lpstr>
      <vt:lpstr>Depth-First Search</vt:lpstr>
      <vt:lpstr>Depth-First Search</vt:lpstr>
      <vt:lpstr>Depth-First Search</vt:lpstr>
      <vt:lpstr>Depth-First Search</vt:lpstr>
      <vt:lpstr>Depth-First Search</vt:lpstr>
      <vt:lpstr>Depth-First Search</vt:lpstr>
      <vt:lpstr>Depth-First Search</vt:lpstr>
      <vt:lpstr>Depth-First Search</vt:lpstr>
      <vt:lpstr>Depth-First Search</vt:lpstr>
      <vt:lpstr>Depth-First Search</vt:lpstr>
      <vt:lpstr>Depth-First Search</vt:lpstr>
      <vt:lpstr>Depth-First Search</vt:lpstr>
      <vt:lpstr>Depth-First Search</vt:lpstr>
      <vt:lpstr>Depth-First Search</vt:lpstr>
      <vt:lpstr>Depth-First Search</vt:lpstr>
      <vt:lpstr>Depth-First Search</vt:lpstr>
      <vt:lpstr>Depth-First Search</vt:lpstr>
      <vt:lpstr>Time and Space Complexity for Depth-First Search</vt:lpstr>
      <vt:lpstr>The “Flood Fill” Algorithm</vt:lpstr>
      <vt:lpstr>A flood-fill algorithm</vt:lpstr>
      <vt:lpstr>A flood-fill algorithm</vt:lpstr>
      <vt:lpstr>Negative Weights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Bellman-Ford Algorithm</vt:lpstr>
      <vt:lpstr>Time Complexity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ECE 250 Algorithms and Data Structures</dc:title>
  <dc:creator>dwharder</dc:creator>
  <cp:lastModifiedBy>Kushol</cp:lastModifiedBy>
  <cp:revision>1401</cp:revision>
  <dcterms:created xsi:type="dcterms:W3CDTF">2009-09-11T23:00:44Z</dcterms:created>
  <dcterms:modified xsi:type="dcterms:W3CDTF">2019-04-23T09:20:58Z</dcterms:modified>
</cp:coreProperties>
</file>